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Lora Medium"/>
      <p:regular r:id="rId10"/>
      <p:bold r:id="rId11"/>
      <p:italic r:id="rId12"/>
      <p:boldItalic r:id="rId13"/>
    </p:embeddedFont>
    <p:embeddedFont>
      <p:font typeface="Lora SemiBold"/>
      <p:regular r:id="rId14"/>
      <p:bold r:id="rId15"/>
      <p:italic r:id="rId16"/>
      <p:boldItalic r:id="rId17"/>
    </p:embeddedFont>
    <p:embeddedFont>
      <p:font typeface="Lora"/>
      <p:regular r:id="rId18"/>
      <p:bold r:id="rId19"/>
      <p:italic r:id="rId20"/>
      <p:boldItalic r:id="rId21"/>
    </p:embeddedFont>
    <p:embeddedFont>
      <p:font typeface="UnifrakturMaguntia"/>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52">
          <p15:clr>
            <a:srgbClr val="747775"/>
          </p15:clr>
        </p15:guide>
        <p15:guide id="2" pos="1190">
          <p15:clr>
            <a:srgbClr val="747775"/>
          </p15:clr>
        </p15:guide>
        <p15:guide id="3" pos="1292">
          <p15:clr>
            <a:srgbClr val="747775"/>
          </p15:clr>
        </p15:guide>
        <p15:guide id="4" pos="2330">
          <p15:clr>
            <a:srgbClr val="747775"/>
          </p15:clr>
        </p15:guide>
        <p15:guide id="5" pos="2432">
          <p15:clr>
            <a:srgbClr val="747775"/>
          </p15:clr>
        </p15:guide>
        <p15:guide id="6" pos="3470">
          <p15:clr>
            <a:srgbClr val="747775"/>
          </p15:clr>
        </p15:guide>
        <p15:guide id="7" pos="3572">
          <p15:clr>
            <a:srgbClr val="747775"/>
          </p15:clr>
        </p15:guide>
        <p15:guide id="8" pos="461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2"/>
        <p:guide pos="1190"/>
        <p:guide pos="1292"/>
        <p:guide pos="2330"/>
        <p:guide pos="2432"/>
        <p:guide pos="3470"/>
        <p:guide pos="3572"/>
        <p:guide pos="461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italic.fntdata"/><Relationship Id="rId11" Type="http://schemas.openxmlformats.org/officeDocument/2006/relationships/font" Target="fonts/LoraMedium-bold.fntdata"/><Relationship Id="rId22" Type="http://schemas.openxmlformats.org/officeDocument/2006/relationships/font" Target="fonts/UnifrakturMaguntia-regular.fntdata"/><Relationship Id="rId10" Type="http://schemas.openxmlformats.org/officeDocument/2006/relationships/font" Target="fonts/LoraMedium-regular.fntdata"/><Relationship Id="rId21" Type="http://schemas.openxmlformats.org/officeDocument/2006/relationships/font" Target="fonts/Lora-boldItalic.fntdata"/><Relationship Id="rId13" Type="http://schemas.openxmlformats.org/officeDocument/2006/relationships/font" Target="fonts/LoraMedium-boldItalic.fntdata"/><Relationship Id="rId12" Type="http://schemas.openxmlformats.org/officeDocument/2006/relationships/font" Target="fonts/Lora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oraSemiBold-bold.fntdata"/><Relationship Id="rId14" Type="http://schemas.openxmlformats.org/officeDocument/2006/relationships/font" Target="fonts/LoraSemiBold-regular.fntdata"/><Relationship Id="rId17" Type="http://schemas.openxmlformats.org/officeDocument/2006/relationships/font" Target="fonts/LoraSemiBold-boldItalic.fntdata"/><Relationship Id="rId16" Type="http://schemas.openxmlformats.org/officeDocument/2006/relationships/font" Target="fonts/LoraSemiBold-italic.fntdata"/><Relationship Id="rId5" Type="http://schemas.openxmlformats.org/officeDocument/2006/relationships/notesMaster" Target="notesMasters/notesMaster1.xml"/><Relationship Id="rId19" Type="http://schemas.openxmlformats.org/officeDocument/2006/relationships/font" Target="fonts/Lora-bold.fntdata"/><Relationship Id="rId6" Type="http://schemas.openxmlformats.org/officeDocument/2006/relationships/slide" Target="slides/slide1.xml"/><Relationship Id="rId18" Type="http://schemas.openxmlformats.org/officeDocument/2006/relationships/font" Target="fonts/Lor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cbf66c998_0_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cbf66c99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cbf66c998_0_9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ecbf66c99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69f3bad530474005_6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9f3bad530474005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rgbClr val="EEE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5" name="Google Shape;55;p13"/>
          <p:cNvGrpSpPr/>
          <p:nvPr/>
        </p:nvGrpSpPr>
        <p:grpSpPr>
          <a:xfrm>
            <a:off x="246950" y="317500"/>
            <a:ext cx="7069800" cy="1004725"/>
            <a:chOff x="246950" y="317500"/>
            <a:chExt cx="7069800" cy="1004725"/>
          </a:xfrm>
        </p:grpSpPr>
        <p:grpSp>
          <p:nvGrpSpPr>
            <p:cNvPr id="56" name="Google Shape;56;p13"/>
            <p:cNvGrpSpPr/>
            <p:nvPr/>
          </p:nvGrpSpPr>
          <p:grpSpPr>
            <a:xfrm>
              <a:off x="246950" y="317500"/>
              <a:ext cx="7069800" cy="1004725"/>
              <a:chOff x="246950" y="317500"/>
              <a:chExt cx="7069800" cy="1004725"/>
            </a:xfrm>
          </p:grpSpPr>
          <p:cxnSp>
            <p:nvCxnSpPr>
              <p:cNvPr id="57" name="Google Shape;57;p13"/>
              <p:cNvCxnSpPr/>
              <p:nvPr/>
            </p:nvCxnSpPr>
            <p:spPr>
              <a:xfrm>
                <a:off x="246950" y="32737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58" name="Google Shape;58;p13"/>
              <p:cNvCxnSpPr/>
              <p:nvPr/>
            </p:nvCxnSpPr>
            <p:spPr>
              <a:xfrm>
                <a:off x="246950" y="122697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59" name="Google Shape;59;p13"/>
              <p:cNvCxnSpPr/>
              <p:nvPr/>
            </p:nvCxnSpPr>
            <p:spPr>
              <a:xfrm>
                <a:off x="246950" y="132222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60" name="Google Shape;60;p13"/>
              <p:cNvCxnSpPr/>
              <p:nvPr/>
            </p:nvCxnSpPr>
            <p:spPr>
              <a:xfrm>
                <a:off x="1517650" y="317500"/>
                <a:ext cx="0" cy="920700"/>
              </a:xfrm>
              <a:prstGeom prst="straightConnector1">
                <a:avLst/>
              </a:prstGeom>
              <a:noFill/>
              <a:ln cap="flat" cmpd="sng" w="28575">
                <a:solidFill>
                  <a:srgbClr val="2A2927"/>
                </a:solidFill>
                <a:prstDash val="solid"/>
                <a:round/>
                <a:headEnd len="med" w="med" type="none"/>
                <a:tailEnd len="med" w="med" type="none"/>
              </a:ln>
            </p:spPr>
          </p:cxnSp>
          <p:cxnSp>
            <p:nvCxnSpPr>
              <p:cNvPr id="61" name="Google Shape;61;p13"/>
              <p:cNvCxnSpPr/>
              <p:nvPr/>
            </p:nvCxnSpPr>
            <p:spPr>
              <a:xfrm>
                <a:off x="6052600" y="317500"/>
                <a:ext cx="0" cy="920700"/>
              </a:xfrm>
              <a:prstGeom prst="straightConnector1">
                <a:avLst/>
              </a:prstGeom>
              <a:noFill/>
              <a:ln cap="flat" cmpd="sng" w="28575">
                <a:solidFill>
                  <a:srgbClr val="2A2927"/>
                </a:solidFill>
                <a:prstDash val="solid"/>
                <a:round/>
                <a:headEnd len="med" w="med" type="none"/>
                <a:tailEnd len="med" w="med" type="none"/>
              </a:ln>
            </p:spPr>
          </p:cxnSp>
        </p:grpSp>
        <p:grpSp>
          <p:nvGrpSpPr>
            <p:cNvPr id="62" name="Google Shape;62;p13"/>
            <p:cNvGrpSpPr/>
            <p:nvPr/>
          </p:nvGrpSpPr>
          <p:grpSpPr>
            <a:xfrm>
              <a:off x="246950" y="418033"/>
              <a:ext cx="7066150" cy="723300"/>
              <a:chOff x="246950" y="396867"/>
              <a:chExt cx="7066150" cy="723300"/>
            </a:xfrm>
          </p:grpSpPr>
          <p:sp>
            <p:nvSpPr>
              <p:cNvPr id="63" name="Google Shape;63;p13"/>
              <p:cNvSpPr txBox="1"/>
              <p:nvPr/>
            </p:nvSpPr>
            <p:spPr>
              <a:xfrm>
                <a:off x="1511700" y="396867"/>
                <a:ext cx="4536600" cy="723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4700">
                    <a:solidFill>
                      <a:srgbClr val="2F2F2F"/>
                    </a:solidFill>
                    <a:latin typeface="UnifrakturMaguntia"/>
                    <a:ea typeface="UnifrakturMaguntia"/>
                    <a:cs typeface="UnifrakturMaguntia"/>
                    <a:sym typeface="UnifrakturMaguntia"/>
                  </a:rPr>
                  <a:t>Historical Herald</a:t>
                </a:r>
                <a:endParaRPr sz="4700">
                  <a:solidFill>
                    <a:srgbClr val="2F2F2F"/>
                  </a:solidFill>
                  <a:latin typeface="UnifrakturMaguntia"/>
                  <a:ea typeface="UnifrakturMaguntia"/>
                  <a:cs typeface="UnifrakturMaguntia"/>
                  <a:sym typeface="UnifrakturMaguntia"/>
                </a:endParaRPr>
              </a:p>
            </p:txBody>
          </p:sp>
          <p:grpSp>
            <p:nvGrpSpPr>
              <p:cNvPr id="64" name="Google Shape;64;p13"/>
              <p:cNvGrpSpPr/>
              <p:nvPr/>
            </p:nvGrpSpPr>
            <p:grpSpPr>
              <a:xfrm>
                <a:off x="246950" y="566404"/>
                <a:ext cx="1264800" cy="384225"/>
                <a:chOff x="246950" y="600275"/>
                <a:chExt cx="1264800" cy="384225"/>
              </a:xfrm>
            </p:grpSpPr>
            <p:sp>
              <p:nvSpPr>
                <p:cNvPr id="65" name="Google Shape;65;p13"/>
                <p:cNvSpPr txBox="1"/>
                <p:nvPr/>
              </p:nvSpPr>
              <p:spPr>
                <a:xfrm>
                  <a:off x="246950" y="600275"/>
                  <a:ext cx="12648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2F2F2F"/>
                      </a:solidFill>
                      <a:latin typeface="UnifrakturMaguntia"/>
                      <a:ea typeface="UnifrakturMaguntia"/>
                      <a:cs typeface="UnifrakturMaguntia"/>
                      <a:sym typeface="UnifrakturMaguntia"/>
                    </a:rPr>
                    <a:t>Volume 1</a:t>
                  </a:r>
                  <a:endParaRPr sz="1200">
                    <a:solidFill>
                      <a:srgbClr val="2F2F2F"/>
                    </a:solidFill>
                    <a:latin typeface="UnifrakturMaguntia"/>
                    <a:ea typeface="UnifrakturMaguntia"/>
                    <a:cs typeface="UnifrakturMaguntia"/>
                    <a:sym typeface="UnifrakturMaguntia"/>
                  </a:endParaRPr>
                </a:p>
              </p:txBody>
            </p:sp>
            <p:sp>
              <p:nvSpPr>
                <p:cNvPr id="66" name="Google Shape;66;p13"/>
                <p:cNvSpPr txBox="1"/>
                <p:nvPr/>
              </p:nvSpPr>
              <p:spPr>
                <a:xfrm>
                  <a:off x="246950" y="799700"/>
                  <a:ext cx="12648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2F2F2F"/>
                      </a:solidFill>
                      <a:latin typeface="UnifrakturMaguntia"/>
                      <a:ea typeface="UnifrakturMaguntia"/>
                      <a:cs typeface="UnifrakturMaguntia"/>
                      <a:sym typeface="UnifrakturMaguntia"/>
                    </a:rPr>
                    <a:t>Issue 1</a:t>
                  </a:r>
                  <a:endParaRPr sz="1200">
                    <a:solidFill>
                      <a:srgbClr val="2F2F2F"/>
                    </a:solidFill>
                    <a:latin typeface="UnifrakturMaguntia"/>
                    <a:ea typeface="UnifrakturMaguntia"/>
                    <a:cs typeface="UnifrakturMaguntia"/>
                    <a:sym typeface="UnifrakturMaguntia"/>
                  </a:endParaRPr>
                </a:p>
              </p:txBody>
            </p:sp>
          </p:grpSp>
          <p:grpSp>
            <p:nvGrpSpPr>
              <p:cNvPr id="67" name="Google Shape;67;p13"/>
              <p:cNvGrpSpPr/>
              <p:nvPr/>
            </p:nvGrpSpPr>
            <p:grpSpPr>
              <a:xfrm>
                <a:off x="6048300" y="566404"/>
                <a:ext cx="1264800" cy="384225"/>
                <a:chOff x="246950" y="600275"/>
                <a:chExt cx="1264800" cy="384225"/>
              </a:xfrm>
            </p:grpSpPr>
            <p:sp>
              <p:nvSpPr>
                <p:cNvPr id="68" name="Google Shape;68;p13"/>
                <p:cNvSpPr txBox="1"/>
                <p:nvPr/>
              </p:nvSpPr>
              <p:spPr>
                <a:xfrm>
                  <a:off x="246950" y="600275"/>
                  <a:ext cx="12648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2F2F2F"/>
                      </a:solidFill>
                      <a:latin typeface="UnifrakturMaguntia"/>
                      <a:ea typeface="UnifrakturMaguntia"/>
                      <a:cs typeface="UnifrakturMaguntia"/>
                      <a:sym typeface="UnifrakturMaguntia"/>
                    </a:rPr>
                    <a:t>July 7</a:t>
                  </a:r>
                  <a:endParaRPr sz="1200">
                    <a:solidFill>
                      <a:srgbClr val="2F2F2F"/>
                    </a:solidFill>
                    <a:latin typeface="UnifrakturMaguntia"/>
                    <a:ea typeface="UnifrakturMaguntia"/>
                    <a:cs typeface="UnifrakturMaguntia"/>
                    <a:sym typeface="UnifrakturMaguntia"/>
                  </a:endParaRPr>
                </a:p>
              </p:txBody>
            </p:sp>
            <p:sp>
              <p:nvSpPr>
                <p:cNvPr id="69" name="Google Shape;69;p13"/>
                <p:cNvSpPr txBox="1"/>
                <p:nvPr/>
              </p:nvSpPr>
              <p:spPr>
                <a:xfrm>
                  <a:off x="246950" y="799700"/>
                  <a:ext cx="12648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2F2F2F"/>
                      </a:solidFill>
                      <a:latin typeface="UnifrakturMaguntia"/>
                      <a:ea typeface="UnifrakturMaguntia"/>
                      <a:cs typeface="UnifrakturMaguntia"/>
                      <a:sym typeface="UnifrakturMaguntia"/>
                    </a:rPr>
                    <a:t>2024</a:t>
                  </a:r>
                  <a:endParaRPr sz="1200">
                    <a:solidFill>
                      <a:srgbClr val="2F2F2F"/>
                    </a:solidFill>
                    <a:latin typeface="UnifrakturMaguntia"/>
                    <a:ea typeface="UnifrakturMaguntia"/>
                    <a:cs typeface="UnifrakturMaguntia"/>
                    <a:sym typeface="UnifrakturMaguntia"/>
                  </a:endParaRPr>
                </a:p>
              </p:txBody>
            </p:sp>
          </p:grpSp>
        </p:grpSp>
      </p:grpSp>
      <p:grpSp>
        <p:nvGrpSpPr>
          <p:cNvPr id="70" name="Google Shape;70;p13"/>
          <p:cNvGrpSpPr/>
          <p:nvPr/>
        </p:nvGrpSpPr>
        <p:grpSpPr>
          <a:xfrm>
            <a:off x="975750" y="1457717"/>
            <a:ext cx="5608500" cy="828725"/>
            <a:chOff x="975750" y="1457717"/>
            <a:chExt cx="5608500" cy="828725"/>
          </a:xfrm>
        </p:grpSpPr>
        <p:sp>
          <p:nvSpPr>
            <p:cNvPr id="71" name="Google Shape;71;p13"/>
            <p:cNvSpPr txBox="1"/>
            <p:nvPr/>
          </p:nvSpPr>
          <p:spPr>
            <a:xfrm>
              <a:off x="975750" y="1457717"/>
              <a:ext cx="5608500" cy="446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900">
                  <a:solidFill>
                    <a:srgbClr val="2F2F2F"/>
                  </a:solidFill>
                  <a:latin typeface="Lora SemiBold"/>
                  <a:ea typeface="Lora SemiBold"/>
                  <a:cs typeface="Lora SemiBold"/>
                  <a:sym typeface="Lora SemiBold"/>
                </a:rPr>
                <a:t>THE DAWN OF A NEW ERA</a:t>
              </a:r>
              <a:endParaRPr sz="2900">
                <a:solidFill>
                  <a:srgbClr val="2F2F2F"/>
                </a:solidFill>
                <a:latin typeface="Lora SemiBold"/>
                <a:ea typeface="Lora SemiBold"/>
                <a:cs typeface="Lora SemiBold"/>
                <a:sym typeface="Lora SemiBold"/>
              </a:endParaRPr>
            </a:p>
          </p:txBody>
        </p:sp>
        <p:sp>
          <p:nvSpPr>
            <p:cNvPr id="72" name="Google Shape;72;p13"/>
            <p:cNvSpPr txBox="1"/>
            <p:nvPr/>
          </p:nvSpPr>
          <p:spPr>
            <a:xfrm>
              <a:off x="975750" y="1993942"/>
              <a:ext cx="56085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1900">
                  <a:solidFill>
                    <a:srgbClr val="2F2F2F"/>
                  </a:solidFill>
                  <a:latin typeface="Lora Medium"/>
                  <a:ea typeface="Lora Medium"/>
                  <a:cs typeface="Lora Medium"/>
                  <a:sym typeface="Lora Medium"/>
                </a:rPr>
                <a:t>The Fall of Constantinople</a:t>
              </a:r>
              <a:endParaRPr i="1" sz="1900">
                <a:solidFill>
                  <a:srgbClr val="2F2F2F"/>
                </a:solidFill>
                <a:latin typeface="Lora Medium"/>
                <a:ea typeface="Lora Medium"/>
                <a:cs typeface="Lora Medium"/>
                <a:sym typeface="Lora Medium"/>
              </a:endParaRPr>
            </a:p>
          </p:txBody>
        </p:sp>
      </p:grpSp>
      <p:grpSp>
        <p:nvGrpSpPr>
          <p:cNvPr id="73" name="Google Shape;73;p13"/>
          <p:cNvGrpSpPr/>
          <p:nvPr/>
        </p:nvGrpSpPr>
        <p:grpSpPr>
          <a:xfrm>
            <a:off x="241200" y="2465250"/>
            <a:ext cx="7077724" cy="3446767"/>
            <a:chOff x="241200" y="2465250"/>
            <a:chExt cx="7077724" cy="3446767"/>
          </a:xfrm>
        </p:grpSpPr>
        <p:pic>
          <p:nvPicPr>
            <p:cNvPr id="74" name="Google Shape;74;p13"/>
            <p:cNvPicPr preferRelativeResize="0"/>
            <p:nvPr/>
          </p:nvPicPr>
          <p:blipFill>
            <a:blip r:embed="rId3">
              <a:alphaModFix/>
            </a:blip>
            <a:stretch>
              <a:fillRect/>
            </a:stretch>
          </p:blipFill>
          <p:spPr>
            <a:xfrm>
              <a:off x="241200" y="2465250"/>
              <a:ext cx="7077724" cy="3134501"/>
            </a:xfrm>
            <a:prstGeom prst="rect">
              <a:avLst/>
            </a:prstGeom>
            <a:noFill/>
            <a:ln>
              <a:noFill/>
            </a:ln>
          </p:spPr>
        </p:pic>
        <p:sp>
          <p:nvSpPr>
            <p:cNvPr id="75" name="Google Shape;75;p13"/>
            <p:cNvSpPr txBox="1"/>
            <p:nvPr/>
          </p:nvSpPr>
          <p:spPr>
            <a:xfrm>
              <a:off x="975750" y="5773417"/>
              <a:ext cx="5608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A detailed illustration depicting the final assault on the walls of Constantinople by Ottoman forces in 1453</a:t>
              </a:r>
              <a:endParaRPr i="1" sz="900">
                <a:solidFill>
                  <a:srgbClr val="2F2F2F"/>
                </a:solidFill>
                <a:latin typeface="Lora Medium"/>
                <a:ea typeface="Lora Medium"/>
                <a:cs typeface="Lora Medium"/>
                <a:sym typeface="Lora Medium"/>
              </a:endParaRPr>
            </a:p>
          </p:txBody>
        </p:sp>
      </p:grpSp>
      <p:grpSp>
        <p:nvGrpSpPr>
          <p:cNvPr id="76" name="Google Shape;76;p13"/>
          <p:cNvGrpSpPr/>
          <p:nvPr/>
        </p:nvGrpSpPr>
        <p:grpSpPr>
          <a:xfrm>
            <a:off x="235150" y="6073350"/>
            <a:ext cx="5288125" cy="4383300"/>
            <a:chOff x="235150" y="6073350"/>
            <a:chExt cx="5288125" cy="4383300"/>
          </a:xfrm>
        </p:grpSpPr>
        <p:sp>
          <p:nvSpPr>
            <p:cNvPr id="77" name="Google Shape;77;p13"/>
            <p:cNvSpPr txBox="1"/>
            <p:nvPr/>
          </p:nvSpPr>
          <p:spPr>
            <a:xfrm>
              <a:off x="235150" y="6073350"/>
              <a:ext cx="1662600" cy="4383300"/>
            </a:xfrm>
            <a:prstGeom prst="rect">
              <a:avLst/>
            </a:prstGeom>
            <a:noFill/>
            <a:ln>
              <a:noFill/>
            </a:ln>
          </p:spPr>
          <p:txBody>
            <a:bodyPr anchorCtr="0" anchor="t" bIns="0" lIns="0" spcFirstLastPara="1" rIns="0" wrap="square" tIns="0">
              <a:noAutofit/>
            </a:bodyPr>
            <a:lstStyle/>
            <a:p>
              <a:pPr indent="0" lvl="0" marL="0" rtl="0" algn="just">
                <a:lnSpc>
                  <a:spcPct val="120000"/>
                </a:lnSpc>
                <a:spcBef>
                  <a:spcPts val="0"/>
                </a:spcBef>
                <a:spcAft>
                  <a:spcPts val="0"/>
                </a:spcAft>
                <a:buClr>
                  <a:schemeClr val="dk1"/>
                </a:buClr>
                <a:buSzPts val="1100"/>
                <a:buFont typeface="Arial"/>
                <a:buNone/>
              </a:pPr>
              <a:r>
                <a:rPr lang="uk" sz="900">
                  <a:solidFill>
                    <a:schemeClr val="dk2"/>
                  </a:solidFill>
                  <a:latin typeface="Lora"/>
                  <a:ea typeface="Lora"/>
                  <a:cs typeface="Lora"/>
                  <a:sym typeface="Lora"/>
                </a:rPr>
                <a:t>On May 29, 1453, history witnessed the fall of Constantinople, marking the end of the Byzantine Empire. The city, renowned for its architectural marvels and strategic importance, succumbed to the forces of the Ottoman Sultan, Mehmed II. This event not only changed the course of history but also marked the beginning of a new era in the Mediterranean and the world. The siege, lasting for nearly two months, was a display of military innovation and determination. The Ottomans utilized massive cannons to breach the formidable Theodosian Walls, long considered impregnable.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Clr>
                  <a:schemeClr val="dk1"/>
                </a:buClr>
                <a:buSzPts val="1100"/>
                <a:buFont typeface="Arial"/>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defenders, led by Emperor Constantine XI, fought valiantly but were ultimately overwhelmed by the superior.</a:t>
              </a:r>
              <a:endParaRPr sz="900">
                <a:solidFill>
                  <a:schemeClr val="dk2"/>
                </a:solidFill>
                <a:latin typeface="Lora"/>
                <a:ea typeface="Lora"/>
                <a:cs typeface="Lora"/>
                <a:sym typeface="Lora"/>
              </a:endParaRPr>
            </a:p>
          </p:txBody>
        </p:sp>
        <p:sp>
          <p:nvSpPr>
            <p:cNvPr id="78" name="Google Shape;78;p13"/>
            <p:cNvSpPr txBox="1"/>
            <p:nvPr/>
          </p:nvSpPr>
          <p:spPr>
            <a:xfrm>
              <a:off x="2050925" y="6073350"/>
              <a:ext cx="1662600" cy="4383300"/>
            </a:xfrm>
            <a:prstGeom prst="rect">
              <a:avLst/>
            </a:prstGeom>
            <a:noFill/>
            <a:ln>
              <a:noFill/>
            </a:ln>
          </p:spPr>
          <p:txBody>
            <a:bodyPr anchorCtr="0" anchor="t" bIns="0" lIns="0" spcFirstLastPara="1" rIns="0" wrap="square" tIns="0">
              <a:no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siege, lasting for nearly two months, was a display of military innovation and determination. The Ottomans utilized massive cannons to breach the formidable Theodosian Walls, long considered impregnable. The defenders, led by Emperor Constantine XI, fought valiantly but were ultimately overwhelmed by the superior numbers and technology of the Ottoman forces.</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fall of Constantinople, </a:t>
              </a:r>
              <a:r>
                <a:rPr lang="uk" sz="900">
                  <a:solidFill>
                    <a:schemeClr val="dk2"/>
                  </a:solidFill>
                  <a:latin typeface="Lora"/>
                  <a:ea typeface="Lora"/>
                  <a:cs typeface="Lora"/>
                  <a:sym typeface="Lora"/>
                </a:rPr>
                <a:t>marking the end of the Byzantine Empire,</a:t>
              </a:r>
              <a:r>
                <a:rPr lang="uk" sz="900">
                  <a:solidFill>
                    <a:schemeClr val="dk2"/>
                  </a:solidFill>
                  <a:latin typeface="Lora"/>
                  <a:ea typeface="Lora"/>
                  <a:cs typeface="Lora"/>
                  <a:sym typeface="Lora"/>
                </a:rPr>
                <a:t> had far-reaching consequences. It severed the last remnants of the Roman Empire and shifted the balance of power in the region. Istanbul became the new capital of the Ottoman Empire and a significant center of Islamic culture and learning.</a:t>
              </a:r>
              <a:endParaRPr sz="900">
                <a:solidFill>
                  <a:schemeClr val="dk2"/>
                </a:solidFill>
                <a:latin typeface="Lora"/>
                <a:ea typeface="Lora"/>
                <a:cs typeface="Lora"/>
                <a:sym typeface="Lora"/>
              </a:endParaRPr>
            </a:p>
          </p:txBody>
        </p:sp>
        <p:sp>
          <p:nvSpPr>
            <p:cNvPr id="79" name="Google Shape;79;p13"/>
            <p:cNvSpPr txBox="1"/>
            <p:nvPr/>
          </p:nvSpPr>
          <p:spPr>
            <a:xfrm>
              <a:off x="3860675" y="6073350"/>
              <a:ext cx="1662600" cy="4383300"/>
            </a:xfrm>
            <a:prstGeom prst="rect">
              <a:avLst/>
            </a:prstGeom>
            <a:noFill/>
            <a:ln>
              <a:noFill/>
            </a:ln>
          </p:spPr>
          <p:txBody>
            <a:bodyPr anchorCtr="0" anchor="t" bIns="0" lIns="0" spcFirstLastPara="1" rIns="0" wrap="square" tIns="0">
              <a:no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A detailed illustration depicting the final assault on the walls of Constantinople by Ottoman forces in 1453, showcasing the formidable Theodosian Walls and the massive cannons used to breach them.</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On May 29, 1453, history witnessed the fall of Constantinople, marking the end of the Byzantine Empire. The city, renowned for its architectural marvels and strategic importance, succumbed to the forces.</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siege, lasting for nearly two months, was a display of military innovation and determination. The Ottomans utilized massive cannons to breach the formidable Theodosian Walls, long considered impregnable. The defenders, led by Emperor</a:t>
              </a:r>
              <a:r>
                <a:rPr lang="uk" sz="900">
                  <a:solidFill>
                    <a:schemeClr val="dk2"/>
                  </a:solidFill>
                  <a:latin typeface="Lora"/>
                  <a:ea typeface="Lora"/>
                  <a:cs typeface="Lora"/>
                  <a:sym typeface="Lora"/>
                </a:rPr>
                <a:t>.</a:t>
              </a:r>
              <a:r>
                <a:rPr lang="uk" sz="900">
                  <a:solidFill>
                    <a:schemeClr val="dk2"/>
                  </a:solidFill>
                  <a:latin typeface="Lora"/>
                  <a:ea typeface="Lora"/>
                  <a:cs typeface="Lora"/>
                  <a:sym typeface="Lora"/>
                </a:rPr>
                <a:t> </a:t>
              </a:r>
              <a:endParaRPr sz="900">
                <a:solidFill>
                  <a:schemeClr val="dk2"/>
                </a:solidFill>
                <a:latin typeface="Lora"/>
                <a:ea typeface="Lora"/>
                <a:cs typeface="Lora"/>
                <a:sym typeface="Lora"/>
              </a:endParaRPr>
            </a:p>
          </p:txBody>
        </p:sp>
      </p:grpSp>
      <p:grpSp>
        <p:nvGrpSpPr>
          <p:cNvPr id="80" name="Google Shape;80;p13"/>
          <p:cNvGrpSpPr/>
          <p:nvPr/>
        </p:nvGrpSpPr>
        <p:grpSpPr>
          <a:xfrm>
            <a:off x="5670425" y="6130825"/>
            <a:ext cx="1648500" cy="4167600"/>
            <a:chOff x="5670425" y="6130825"/>
            <a:chExt cx="1648500" cy="4167600"/>
          </a:xfrm>
        </p:grpSpPr>
        <p:sp>
          <p:nvSpPr>
            <p:cNvPr id="81" name="Google Shape;81;p13"/>
            <p:cNvSpPr/>
            <p:nvPr/>
          </p:nvSpPr>
          <p:spPr>
            <a:xfrm>
              <a:off x="5670425" y="6130825"/>
              <a:ext cx="1648500" cy="41676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2" name="Google Shape;82;p13"/>
            <p:cNvGrpSpPr/>
            <p:nvPr/>
          </p:nvGrpSpPr>
          <p:grpSpPr>
            <a:xfrm>
              <a:off x="5713325" y="6401056"/>
              <a:ext cx="1576800" cy="3747437"/>
              <a:chOff x="5713325" y="6401056"/>
              <a:chExt cx="1576800" cy="3747437"/>
            </a:xfrm>
          </p:grpSpPr>
          <p:sp>
            <p:nvSpPr>
              <p:cNvPr id="83" name="Google Shape;83;p13"/>
              <p:cNvSpPr txBox="1"/>
              <p:nvPr/>
            </p:nvSpPr>
            <p:spPr>
              <a:xfrm>
                <a:off x="5713325" y="6401056"/>
                <a:ext cx="1576800" cy="363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uk" sz="1100">
                    <a:solidFill>
                      <a:srgbClr val="EEEBE5"/>
                    </a:solidFill>
                    <a:latin typeface="Lora"/>
                    <a:ea typeface="Lora"/>
                    <a:cs typeface="Lora"/>
                    <a:sym typeface="Lora"/>
                  </a:rPr>
                  <a:t>THE SIEGE OF CONSTANTINOPLE</a:t>
                </a:r>
                <a:endParaRPr b="1" sz="1100">
                  <a:solidFill>
                    <a:srgbClr val="EEEBE5"/>
                  </a:solidFill>
                  <a:latin typeface="Lora"/>
                  <a:ea typeface="Lora"/>
                  <a:cs typeface="Lora"/>
                  <a:sym typeface="Lora"/>
                </a:endParaRPr>
              </a:p>
            </p:txBody>
          </p:sp>
          <p:sp>
            <p:nvSpPr>
              <p:cNvPr id="84" name="Google Shape;84;p13"/>
              <p:cNvSpPr txBox="1"/>
              <p:nvPr/>
            </p:nvSpPr>
            <p:spPr>
              <a:xfrm>
                <a:off x="5843650" y="6937594"/>
                <a:ext cx="1319100" cy="3210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700">
                    <a:solidFill>
                      <a:srgbClr val="EEEBE5"/>
                    </a:solidFill>
                    <a:latin typeface="Lora SemiBold"/>
                    <a:ea typeface="Lora SemiBold"/>
                    <a:cs typeface="Lora SemiBold"/>
                    <a:sym typeface="Lora SemiBold"/>
                  </a:rPr>
                  <a:t>The siege, lasting for nearly two months, was a display of military innovation and determination. The Ottomans utilized massive cannons to breach the formidable Theodosian Walls, long considered impregnable. The defenders, led by Emperor Constantine XI, fought valiantly but were ultimately overwhelmed by the superior numbers and technology of the Ottoman forces.</a:t>
                </a:r>
                <a:endParaRPr sz="700">
                  <a:solidFill>
                    <a:srgbClr val="EEEBE5"/>
                  </a:solidFill>
                  <a:latin typeface="Lora SemiBold"/>
                  <a:ea typeface="Lora SemiBold"/>
                  <a:cs typeface="Lora SemiBold"/>
                  <a:sym typeface="Lora SemiBold"/>
                </a:endParaRPr>
              </a:p>
              <a:p>
                <a:pPr indent="0" lvl="0" marL="0" rtl="0" algn="just">
                  <a:lnSpc>
                    <a:spcPct val="120000"/>
                  </a:lnSpc>
                  <a:spcBef>
                    <a:spcPts val="0"/>
                  </a:spcBef>
                  <a:spcAft>
                    <a:spcPts val="0"/>
                  </a:spcAft>
                  <a:buNone/>
                </a:pPr>
                <a:r>
                  <a:t/>
                </a:r>
                <a:endParaRPr sz="700">
                  <a:solidFill>
                    <a:srgbClr val="EEEBE5"/>
                  </a:solidFill>
                  <a:latin typeface="Lora SemiBold"/>
                  <a:ea typeface="Lora SemiBold"/>
                  <a:cs typeface="Lora SemiBold"/>
                  <a:sym typeface="Lora SemiBold"/>
                </a:endParaRPr>
              </a:p>
              <a:p>
                <a:pPr indent="0" lvl="0" marL="0" rtl="0" algn="just">
                  <a:lnSpc>
                    <a:spcPct val="120000"/>
                  </a:lnSpc>
                  <a:spcBef>
                    <a:spcPts val="0"/>
                  </a:spcBef>
                  <a:spcAft>
                    <a:spcPts val="0"/>
                  </a:spcAft>
                  <a:buNone/>
                </a:pPr>
                <a:r>
                  <a:rPr lang="uk" sz="700">
                    <a:solidFill>
                      <a:srgbClr val="EEEBE5"/>
                    </a:solidFill>
                    <a:latin typeface="Lora SemiBold"/>
                    <a:ea typeface="Lora SemiBold"/>
                    <a:cs typeface="Lora SemiBold"/>
                    <a:sym typeface="Lora SemiBold"/>
                  </a:rPr>
                  <a:t>The fall of Constantinople had far-reaching consequences. It severed the last remnants of the Roman Empire and shifted the balance of power in the region. The city, now Istanbul, became the new capital of the Ottoman Empire and a significant center of Islamic culture and learning.</a:t>
                </a:r>
                <a:endParaRPr sz="700">
                  <a:solidFill>
                    <a:srgbClr val="EEEBE5"/>
                  </a:solidFill>
                  <a:latin typeface="Lora SemiBold"/>
                  <a:ea typeface="Lora SemiBold"/>
                  <a:cs typeface="Lora SemiBold"/>
                  <a:sym typeface="Lora SemiBold"/>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p:nvPr/>
        </p:nvSpPr>
        <p:spPr>
          <a:xfrm>
            <a:off x="0" y="0"/>
            <a:ext cx="7560000" cy="10692000"/>
          </a:xfrm>
          <a:prstGeom prst="rect">
            <a:avLst/>
          </a:prstGeom>
          <a:solidFill>
            <a:srgbClr val="EEE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0" name="Google Shape;90;p14"/>
          <p:cNvGrpSpPr/>
          <p:nvPr/>
        </p:nvGrpSpPr>
        <p:grpSpPr>
          <a:xfrm>
            <a:off x="235150" y="327375"/>
            <a:ext cx="7081600" cy="293025"/>
            <a:chOff x="235150" y="327375"/>
            <a:chExt cx="7081600" cy="293025"/>
          </a:xfrm>
        </p:grpSpPr>
        <p:sp>
          <p:nvSpPr>
            <p:cNvPr id="91" name="Google Shape;91;p14"/>
            <p:cNvSpPr txBox="1"/>
            <p:nvPr/>
          </p:nvSpPr>
          <p:spPr>
            <a:xfrm>
              <a:off x="235150" y="381475"/>
              <a:ext cx="1654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2F2F2F"/>
                  </a:solidFill>
                  <a:latin typeface="UnifrakturMaguntia"/>
                  <a:ea typeface="UnifrakturMaguntia"/>
                  <a:cs typeface="UnifrakturMaguntia"/>
                  <a:sym typeface="UnifrakturMaguntia"/>
                </a:rPr>
                <a:t>Volume 1, Issue 1</a:t>
              </a:r>
              <a:endParaRPr sz="1200">
                <a:solidFill>
                  <a:srgbClr val="2F2F2F"/>
                </a:solidFill>
                <a:latin typeface="UnifrakturMaguntia"/>
                <a:ea typeface="UnifrakturMaguntia"/>
                <a:cs typeface="UnifrakturMaguntia"/>
                <a:sym typeface="UnifrakturMaguntia"/>
              </a:endParaRPr>
            </a:p>
          </p:txBody>
        </p:sp>
        <p:sp>
          <p:nvSpPr>
            <p:cNvPr id="92" name="Google Shape;92;p14"/>
            <p:cNvSpPr txBox="1"/>
            <p:nvPr/>
          </p:nvSpPr>
          <p:spPr>
            <a:xfrm>
              <a:off x="6048300" y="381483"/>
              <a:ext cx="12648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200">
                  <a:solidFill>
                    <a:srgbClr val="2F2F2F"/>
                  </a:solidFill>
                  <a:latin typeface="UnifrakturMaguntia"/>
                  <a:ea typeface="UnifrakturMaguntia"/>
                  <a:cs typeface="UnifrakturMaguntia"/>
                  <a:sym typeface="UnifrakturMaguntia"/>
                </a:rPr>
                <a:t>July 7, 2024</a:t>
              </a:r>
              <a:endParaRPr sz="1200">
                <a:solidFill>
                  <a:srgbClr val="2F2F2F"/>
                </a:solidFill>
                <a:latin typeface="UnifrakturMaguntia"/>
                <a:ea typeface="UnifrakturMaguntia"/>
                <a:cs typeface="UnifrakturMaguntia"/>
                <a:sym typeface="UnifrakturMaguntia"/>
              </a:endParaRPr>
            </a:p>
          </p:txBody>
        </p:sp>
        <p:cxnSp>
          <p:nvCxnSpPr>
            <p:cNvPr id="93" name="Google Shape;93;p14"/>
            <p:cNvCxnSpPr/>
            <p:nvPr/>
          </p:nvCxnSpPr>
          <p:spPr>
            <a:xfrm>
              <a:off x="246950" y="32737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94" name="Google Shape;94;p14"/>
            <p:cNvCxnSpPr/>
            <p:nvPr/>
          </p:nvCxnSpPr>
          <p:spPr>
            <a:xfrm>
              <a:off x="246950" y="620400"/>
              <a:ext cx="7069800" cy="0"/>
            </a:xfrm>
            <a:prstGeom prst="straightConnector1">
              <a:avLst/>
            </a:prstGeom>
            <a:noFill/>
            <a:ln cap="flat" cmpd="sng" w="28575">
              <a:solidFill>
                <a:srgbClr val="2A2927"/>
              </a:solidFill>
              <a:prstDash val="solid"/>
              <a:round/>
              <a:headEnd len="med" w="med" type="none"/>
              <a:tailEnd len="med" w="med" type="none"/>
            </a:ln>
          </p:spPr>
        </p:cxnSp>
      </p:grpSp>
      <p:cxnSp>
        <p:nvCxnSpPr>
          <p:cNvPr id="95" name="Google Shape;95;p14"/>
          <p:cNvCxnSpPr/>
          <p:nvPr/>
        </p:nvCxnSpPr>
        <p:spPr>
          <a:xfrm>
            <a:off x="246950" y="4967950"/>
            <a:ext cx="7069800" cy="0"/>
          </a:xfrm>
          <a:prstGeom prst="straightConnector1">
            <a:avLst/>
          </a:prstGeom>
          <a:noFill/>
          <a:ln cap="flat" cmpd="sng" w="28575">
            <a:solidFill>
              <a:srgbClr val="2A2927"/>
            </a:solidFill>
            <a:prstDash val="solid"/>
            <a:round/>
            <a:headEnd len="med" w="med" type="none"/>
            <a:tailEnd len="med" w="med" type="none"/>
          </a:ln>
        </p:spPr>
      </p:cxnSp>
      <p:grpSp>
        <p:nvGrpSpPr>
          <p:cNvPr id="96" name="Google Shape;96;p14"/>
          <p:cNvGrpSpPr/>
          <p:nvPr/>
        </p:nvGrpSpPr>
        <p:grpSpPr>
          <a:xfrm>
            <a:off x="237750" y="905225"/>
            <a:ext cx="7082901" cy="3849632"/>
            <a:chOff x="237750" y="905225"/>
            <a:chExt cx="7082901" cy="3849632"/>
          </a:xfrm>
        </p:grpSpPr>
        <p:grpSp>
          <p:nvGrpSpPr>
            <p:cNvPr id="97" name="Google Shape;97;p14"/>
            <p:cNvGrpSpPr/>
            <p:nvPr/>
          </p:nvGrpSpPr>
          <p:grpSpPr>
            <a:xfrm>
              <a:off x="237750" y="905225"/>
              <a:ext cx="3914900" cy="3849632"/>
              <a:chOff x="237750" y="905225"/>
              <a:chExt cx="3914900" cy="3849632"/>
            </a:xfrm>
          </p:grpSpPr>
          <p:grpSp>
            <p:nvGrpSpPr>
              <p:cNvPr id="98" name="Google Shape;98;p14"/>
              <p:cNvGrpSpPr/>
              <p:nvPr/>
            </p:nvGrpSpPr>
            <p:grpSpPr>
              <a:xfrm>
                <a:off x="246950" y="905225"/>
                <a:ext cx="3905700" cy="1146385"/>
                <a:chOff x="246950" y="905225"/>
                <a:chExt cx="3905700" cy="1146385"/>
              </a:xfrm>
            </p:grpSpPr>
            <p:sp>
              <p:nvSpPr>
                <p:cNvPr id="99" name="Google Shape;99;p14"/>
                <p:cNvSpPr txBox="1"/>
                <p:nvPr/>
              </p:nvSpPr>
              <p:spPr>
                <a:xfrm>
                  <a:off x="246950" y="905225"/>
                  <a:ext cx="3905700" cy="446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BIRTH OF MODERN </a:t>
                  </a:r>
                  <a:endParaRPr sz="2900">
                    <a:solidFill>
                      <a:srgbClr val="2F2F2F"/>
                    </a:solidFill>
                    <a:latin typeface="Lora SemiBold"/>
                    <a:ea typeface="Lora SemiBold"/>
                    <a:cs typeface="Lora SemiBold"/>
                    <a:sym typeface="Lora SemiBold"/>
                  </a:endParaRPr>
                </a:p>
              </p:txBody>
            </p:sp>
            <p:sp>
              <p:nvSpPr>
                <p:cNvPr id="100" name="Google Shape;100;p14"/>
                <p:cNvSpPr txBox="1"/>
                <p:nvPr/>
              </p:nvSpPr>
              <p:spPr>
                <a:xfrm>
                  <a:off x="262175" y="1466610"/>
                  <a:ext cx="34584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The Enlightenment: The Birth of Modern Thought</a:t>
                  </a:r>
                  <a:endParaRPr i="1" sz="1900">
                    <a:solidFill>
                      <a:srgbClr val="2F2F2F"/>
                    </a:solidFill>
                    <a:latin typeface="Lora Medium"/>
                    <a:ea typeface="Lora Medium"/>
                    <a:cs typeface="Lora Medium"/>
                    <a:sym typeface="Lora Medium"/>
                  </a:endParaRPr>
                </a:p>
              </p:txBody>
            </p:sp>
          </p:grpSp>
          <p:sp>
            <p:nvSpPr>
              <p:cNvPr id="101" name="Google Shape;101;p14"/>
              <p:cNvSpPr txBox="1"/>
              <p:nvPr/>
            </p:nvSpPr>
            <p:spPr>
              <a:xfrm>
                <a:off x="237750" y="2288857"/>
                <a:ext cx="1662600" cy="2466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Enlightenment, an intellectual and philosophical movement of the 17th and 18th centuries, emphasized reason, individualism, and skepticism of traditional authority. It fostered critical thinking and scientific inquiry, challenging long-held beliefs and laying the groundwork for modern democratic societies.  </a:t>
                </a:r>
                <a:r>
                  <a:rPr lang="uk" sz="900">
                    <a:solidFill>
                      <a:schemeClr val="dk2"/>
                    </a:solidFill>
                    <a:latin typeface="Lora"/>
                    <a:ea typeface="Lora"/>
                    <a:cs typeface="Lora"/>
                    <a:sym typeface="Lora"/>
                  </a:rPr>
                  <a:t>The Enlightenment, an intellectual and philosophical movement of the 17th and 18th centuries, individualism, and skepticism.</a:t>
                </a:r>
                <a:endParaRPr sz="900">
                  <a:solidFill>
                    <a:schemeClr val="dk2"/>
                  </a:solidFill>
                  <a:latin typeface="Lora"/>
                  <a:ea typeface="Lora"/>
                  <a:cs typeface="Lora"/>
                  <a:sym typeface="Lora"/>
                </a:endParaRPr>
              </a:p>
            </p:txBody>
          </p:sp>
          <p:sp>
            <p:nvSpPr>
              <p:cNvPr id="102" name="Google Shape;102;p14"/>
              <p:cNvSpPr txBox="1"/>
              <p:nvPr/>
            </p:nvSpPr>
            <p:spPr>
              <a:xfrm>
                <a:off x="2040450" y="2288857"/>
                <a:ext cx="1662600" cy="2466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Enlightenment, an intellectual and philosophical movement of the 17th and 18th centuries, emphasized reason, individualism, and skepticism of traditional authority. It fostered critical thinking and scientific inquiry, challenging long-held beliefs and laying the groundwork for modern democratic societies. The reason, individualism, and skepticism of traditional authority. It fostered critical thinking and scientific inquiry.</a:t>
                </a:r>
                <a:endParaRPr sz="900">
                  <a:solidFill>
                    <a:schemeClr val="dk2"/>
                  </a:solidFill>
                  <a:latin typeface="Lora"/>
                  <a:ea typeface="Lora"/>
                  <a:cs typeface="Lora"/>
                  <a:sym typeface="Lora"/>
                </a:endParaRPr>
              </a:p>
            </p:txBody>
          </p:sp>
        </p:grpSp>
        <p:grpSp>
          <p:nvGrpSpPr>
            <p:cNvPr id="103" name="Google Shape;103;p14"/>
            <p:cNvGrpSpPr/>
            <p:nvPr/>
          </p:nvGrpSpPr>
          <p:grpSpPr>
            <a:xfrm>
              <a:off x="3859613" y="986821"/>
              <a:ext cx="3461038" cy="3768029"/>
              <a:chOff x="3859613" y="986821"/>
              <a:chExt cx="3461038" cy="3768029"/>
            </a:xfrm>
          </p:grpSpPr>
          <p:sp>
            <p:nvSpPr>
              <p:cNvPr id="104" name="Google Shape;104;p14"/>
              <p:cNvSpPr txBox="1"/>
              <p:nvPr/>
            </p:nvSpPr>
            <p:spPr>
              <a:xfrm>
                <a:off x="3859613" y="4616250"/>
                <a:ext cx="3458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Michelangelo's Sistine Chapel Ceiling</a:t>
                </a:r>
                <a:endParaRPr i="1" sz="900">
                  <a:solidFill>
                    <a:srgbClr val="2F2F2F"/>
                  </a:solidFill>
                  <a:latin typeface="Lora Medium"/>
                  <a:ea typeface="Lora Medium"/>
                  <a:cs typeface="Lora Medium"/>
                  <a:sym typeface="Lora Medium"/>
                </a:endParaRPr>
              </a:p>
            </p:txBody>
          </p:sp>
          <p:pic>
            <p:nvPicPr>
              <p:cNvPr id="105" name="Google Shape;105;p14"/>
              <p:cNvPicPr preferRelativeResize="0"/>
              <p:nvPr/>
            </p:nvPicPr>
            <p:blipFill>
              <a:blip r:embed="rId3">
                <a:alphaModFix/>
              </a:blip>
              <a:stretch>
                <a:fillRect/>
              </a:stretch>
            </p:blipFill>
            <p:spPr>
              <a:xfrm>
                <a:off x="3862251" y="986821"/>
                <a:ext cx="3458400" cy="3458400"/>
              </a:xfrm>
              <a:prstGeom prst="rect">
                <a:avLst/>
              </a:prstGeom>
              <a:noFill/>
              <a:ln>
                <a:noFill/>
              </a:ln>
            </p:spPr>
          </p:pic>
        </p:grpSp>
      </p:grpSp>
      <p:grpSp>
        <p:nvGrpSpPr>
          <p:cNvPr id="106" name="Google Shape;106;p14"/>
          <p:cNvGrpSpPr/>
          <p:nvPr/>
        </p:nvGrpSpPr>
        <p:grpSpPr>
          <a:xfrm>
            <a:off x="2046750" y="5168200"/>
            <a:ext cx="5286250" cy="5205494"/>
            <a:chOff x="2046750" y="5168200"/>
            <a:chExt cx="5286250" cy="5205494"/>
          </a:xfrm>
        </p:grpSpPr>
        <p:grpSp>
          <p:nvGrpSpPr>
            <p:cNvPr id="107" name="Google Shape;107;p14"/>
            <p:cNvGrpSpPr/>
            <p:nvPr/>
          </p:nvGrpSpPr>
          <p:grpSpPr>
            <a:xfrm>
              <a:off x="2046750" y="5168200"/>
              <a:ext cx="5270100" cy="1520575"/>
              <a:chOff x="3860675" y="905225"/>
              <a:chExt cx="5270100" cy="1520575"/>
            </a:xfrm>
          </p:grpSpPr>
          <p:sp>
            <p:nvSpPr>
              <p:cNvPr id="108" name="Google Shape;108;p14"/>
              <p:cNvSpPr txBox="1"/>
              <p:nvPr/>
            </p:nvSpPr>
            <p:spPr>
              <a:xfrm>
                <a:off x="3860675" y="905225"/>
                <a:ext cx="52701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THE ENLIGHTENMENT: THE BIRTH OF MODERN</a:t>
                </a:r>
                <a:endParaRPr sz="2900">
                  <a:solidFill>
                    <a:srgbClr val="2F2F2F"/>
                  </a:solidFill>
                  <a:latin typeface="Lora SemiBold"/>
                  <a:ea typeface="Lora SemiBold"/>
                  <a:cs typeface="Lora SemiBold"/>
                  <a:sym typeface="Lora SemiBold"/>
                </a:endParaRPr>
              </a:p>
            </p:txBody>
          </p:sp>
          <p:sp>
            <p:nvSpPr>
              <p:cNvPr id="109" name="Google Shape;109;p14"/>
              <p:cNvSpPr txBox="1"/>
              <p:nvPr/>
            </p:nvSpPr>
            <p:spPr>
              <a:xfrm>
                <a:off x="3860675" y="1840800"/>
                <a:ext cx="52701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A painting depicting key Enlightenment figures like Voltaire, Rousseau.</a:t>
                </a:r>
                <a:endParaRPr i="1" sz="1900">
                  <a:solidFill>
                    <a:srgbClr val="2F2F2F"/>
                  </a:solidFill>
                  <a:latin typeface="Lora Medium"/>
                  <a:ea typeface="Lora Medium"/>
                  <a:cs typeface="Lora Medium"/>
                  <a:sym typeface="Lora Medium"/>
                </a:endParaRPr>
              </a:p>
            </p:txBody>
          </p:sp>
        </p:grpSp>
        <p:sp>
          <p:nvSpPr>
            <p:cNvPr id="110" name="Google Shape;110;p14"/>
            <p:cNvSpPr txBox="1"/>
            <p:nvPr/>
          </p:nvSpPr>
          <p:spPr>
            <a:xfrm>
              <a:off x="2046750" y="6910494"/>
              <a:ext cx="1662600" cy="3463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On May 29, 1453, history witnessed the fall of Constantinople, marking the end of the Byzantine Empire. The city, renowned for its architectural marvels and strategic importance, succumbed to the forces of the Ottoman Sultan, Mehmed II. This event not only changed the course of history but also marked the beginning of a new era in the Mediterranean and the world. The siege, lasting for nearly two months, was a display of military innovation and determination. The Ottomans utilized massive cannons to breach the formidable Theodosian Walls, long considered impregnable.</a:t>
              </a:r>
              <a:endParaRPr sz="900">
                <a:solidFill>
                  <a:schemeClr val="dk2"/>
                </a:solidFill>
                <a:latin typeface="Lora"/>
                <a:ea typeface="Lora"/>
                <a:cs typeface="Lora"/>
                <a:sym typeface="Lora"/>
              </a:endParaRPr>
            </a:p>
          </p:txBody>
        </p:sp>
        <p:sp>
          <p:nvSpPr>
            <p:cNvPr id="111" name="Google Shape;111;p14"/>
            <p:cNvSpPr txBox="1"/>
            <p:nvPr/>
          </p:nvSpPr>
          <p:spPr>
            <a:xfrm>
              <a:off x="3850500" y="6910494"/>
              <a:ext cx="1662600" cy="3463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siege, lasting for nearly two months, was a display of military innovation and determination. The Ottomans utilized massive cannons to breach the formidable Theodosian Walls, long considered impregnable. The defenders, led by Emperor Constantine XI, fought valiantly but were ultimately overwhelmed by the superior numbers and technology of the Ottoman forces.</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fall of Constantinople had far-reaching consequences. It severed the last remnants of the Roman Empire and shifted the balance of power in the region. The city, now Istanbul, </a:t>
              </a:r>
              <a:endParaRPr sz="900">
                <a:solidFill>
                  <a:schemeClr val="dk2"/>
                </a:solidFill>
                <a:latin typeface="Lora"/>
                <a:ea typeface="Lora"/>
                <a:cs typeface="Lora"/>
                <a:sym typeface="Lora"/>
              </a:endParaRPr>
            </a:p>
          </p:txBody>
        </p:sp>
        <p:sp>
          <p:nvSpPr>
            <p:cNvPr id="112" name="Google Shape;112;p14"/>
            <p:cNvSpPr txBox="1"/>
            <p:nvPr/>
          </p:nvSpPr>
          <p:spPr>
            <a:xfrm>
              <a:off x="5670400" y="6910494"/>
              <a:ext cx="1662600" cy="3463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A detailed illustration depicting the final assault on the walls of Constantinople by Ottoman forces in 1453, showcasing the formidable Theodosian Walls and the massive cannons used to breach them.</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On May 29, 1453, history witnessed the fall of Constantinople, marking the end of the Byzantine Empire. The city, renowned for its architectural marvels and strategic importance, succumbed to the forces of the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siege, lasting for nearly two months, was a display of military innovation and determination.</a:t>
              </a:r>
              <a:endParaRPr sz="900">
                <a:solidFill>
                  <a:schemeClr val="dk2"/>
                </a:solidFill>
                <a:latin typeface="Lora"/>
                <a:ea typeface="Lora"/>
                <a:cs typeface="Lora"/>
                <a:sym typeface="Lora"/>
              </a:endParaRPr>
            </a:p>
          </p:txBody>
        </p:sp>
      </p:grpSp>
      <p:grpSp>
        <p:nvGrpSpPr>
          <p:cNvPr id="113" name="Google Shape;113;p14"/>
          <p:cNvGrpSpPr/>
          <p:nvPr/>
        </p:nvGrpSpPr>
        <p:grpSpPr>
          <a:xfrm>
            <a:off x="241200" y="5240475"/>
            <a:ext cx="1648500" cy="5133300"/>
            <a:chOff x="241200" y="5240475"/>
            <a:chExt cx="1648500" cy="5133300"/>
          </a:xfrm>
        </p:grpSpPr>
        <p:sp>
          <p:nvSpPr>
            <p:cNvPr id="114" name="Google Shape;114;p14"/>
            <p:cNvSpPr/>
            <p:nvPr/>
          </p:nvSpPr>
          <p:spPr>
            <a:xfrm>
              <a:off x="241200" y="5240475"/>
              <a:ext cx="1648500" cy="5133300"/>
            </a:xfrm>
            <a:prstGeom prst="rect">
              <a:avLst/>
            </a:prstGeom>
            <a:solidFill>
              <a:srgbClr val="2F2F2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15" name="Google Shape;115;p14"/>
            <p:cNvGrpSpPr/>
            <p:nvPr/>
          </p:nvGrpSpPr>
          <p:grpSpPr>
            <a:xfrm>
              <a:off x="284100" y="5510706"/>
              <a:ext cx="1576800" cy="4652537"/>
              <a:chOff x="5713325" y="6401056"/>
              <a:chExt cx="1576800" cy="4652537"/>
            </a:xfrm>
          </p:grpSpPr>
          <p:sp>
            <p:nvSpPr>
              <p:cNvPr id="116" name="Google Shape;116;p14"/>
              <p:cNvSpPr txBox="1"/>
              <p:nvPr/>
            </p:nvSpPr>
            <p:spPr>
              <a:xfrm>
                <a:off x="5713325" y="6401056"/>
                <a:ext cx="1576800" cy="363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uk" sz="1100">
                    <a:solidFill>
                      <a:srgbClr val="EEEBE5"/>
                    </a:solidFill>
                    <a:latin typeface="Lora"/>
                    <a:ea typeface="Lora"/>
                    <a:cs typeface="Lora"/>
                    <a:sym typeface="Lora"/>
                  </a:rPr>
                  <a:t>THE FRENCH REVOLUTION</a:t>
                </a:r>
                <a:endParaRPr b="1" sz="1100">
                  <a:solidFill>
                    <a:srgbClr val="EEEBE5"/>
                  </a:solidFill>
                  <a:latin typeface="Lora"/>
                  <a:ea typeface="Lora"/>
                  <a:cs typeface="Lora"/>
                  <a:sym typeface="Lora"/>
                </a:endParaRPr>
              </a:p>
            </p:txBody>
          </p:sp>
          <p:sp>
            <p:nvSpPr>
              <p:cNvPr id="117" name="Google Shape;117;p14"/>
              <p:cNvSpPr txBox="1"/>
              <p:nvPr/>
            </p:nvSpPr>
            <p:spPr>
              <a:xfrm>
                <a:off x="5843650" y="6937594"/>
                <a:ext cx="1319100" cy="41160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100"/>
                  <a:buFont typeface="Arial"/>
                  <a:buNone/>
                </a:pPr>
                <a:r>
                  <a:rPr lang="uk" sz="700">
                    <a:solidFill>
                      <a:srgbClr val="EEEBE5"/>
                    </a:solidFill>
                    <a:latin typeface="Lora SemiBold"/>
                    <a:ea typeface="Lora SemiBold"/>
                    <a:cs typeface="Lora SemiBold"/>
                    <a:sym typeface="Lora SemiBold"/>
                  </a:rPr>
                  <a:t>The siege, lasting for nearly two months, was a display of military innovation and determination. The Ottomans utilized massive cannons to breach the formidable Theodosian Walls, long considered impregnable. The defenders, led by Emperor Constantine XI, fought valiantly but were ultimately overwhelmed by the superior numbers and technology of the Ottoman forces.</a:t>
                </a:r>
                <a:endParaRPr sz="700">
                  <a:solidFill>
                    <a:srgbClr val="EEEBE5"/>
                  </a:solidFill>
                  <a:latin typeface="Lora SemiBold"/>
                  <a:ea typeface="Lora SemiBold"/>
                  <a:cs typeface="Lora SemiBold"/>
                  <a:sym typeface="Lora SemiBold"/>
                </a:endParaRPr>
              </a:p>
              <a:p>
                <a:pPr indent="0" lvl="0" marL="0" rtl="0" algn="just">
                  <a:lnSpc>
                    <a:spcPct val="120000"/>
                  </a:lnSpc>
                  <a:spcBef>
                    <a:spcPts val="0"/>
                  </a:spcBef>
                  <a:spcAft>
                    <a:spcPts val="0"/>
                  </a:spcAft>
                  <a:buClr>
                    <a:schemeClr val="dk1"/>
                  </a:buClr>
                  <a:buSzPts val="1100"/>
                  <a:buFont typeface="Arial"/>
                  <a:buNone/>
                </a:pPr>
                <a:r>
                  <a:t/>
                </a:r>
                <a:endParaRPr sz="700">
                  <a:solidFill>
                    <a:srgbClr val="EEEBE5"/>
                  </a:solidFill>
                  <a:latin typeface="Lora SemiBold"/>
                  <a:ea typeface="Lora SemiBold"/>
                  <a:cs typeface="Lora SemiBold"/>
                  <a:sym typeface="Lora SemiBold"/>
                </a:endParaRPr>
              </a:p>
              <a:p>
                <a:pPr indent="0" lvl="0" marL="0" rtl="0" algn="just">
                  <a:lnSpc>
                    <a:spcPct val="120000"/>
                  </a:lnSpc>
                  <a:spcBef>
                    <a:spcPts val="0"/>
                  </a:spcBef>
                  <a:spcAft>
                    <a:spcPts val="0"/>
                  </a:spcAft>
                  <a:buNone/>
                </a:pPr>
                <a:r>
                  <a:rPr lang="uk" sz="700">
                    <a:solidFill>
                      <a:srgbClr val="EEEBE5"/>
                    </a:solidFill>
                    <a:latin typeface="Lora SemiBold"/>
                    <a:ea typeface="Lora SemiBold"/>
                    <a:cs typeface="Lora SemiBold"/>
                    <a:sym typeface="Lora SemiBold"/>
                  </a:rPr>
                  <a:t>The fall of Constantinople had far-reaching consequences. It severed the last remnants of the Roman Empire and shifted the balance of power in the region. The city, now Istanbul, became the new capital of the Ottoman Empire and a significant center of Islamic culture and learning. The city, now Istanbul, became the new capital of the Ottoman Empire and a significant center of Islamic culture and learning. The city, now Istanbul, became the new capital of the Ottoman Empire and a significant.</a:t>
                </a:r>
                <a:endParaRPr sz="700">
                  <a:solidFill>
                    <a:srgbClr val="EEEBE5"/>
                  </a:solidFill>
                  <a:latin typeface="Lora SemiBold"/>
                  <a:ea typeface="Lora SemiBold"/>
                  <a:cs typeface="Lora SemiBold"/>
                  <a:sym typeface="Lora SemiBold"/>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p:nvPr/>
        </p:nvSpPr>
        <p:spPr>
          <a:xfrm>
            <a:off x="0" y="0"/>
            <a:ext cx="7560000" cy="10692000"/>
          </a:xfrm>
          <a:prstGeom prst="rect">
            <a:avLst/>
          </a:prstGeom>
          <a:solidFill>
            <a:srgbClr val="EEE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3" name="Google Shape;123;p15"/>
          <p:cNvGrpSpPr/>
          <p:nvPr/>
        </p:nvGrpSpPr>
        <p:grpSpPr>
          <a:xfrm>
            <a:off x="235150" y="327375"/>
            <a:ext cx="7081600" cy="293025"/>
            <a:chOff x="235150" y="327375"/>
            <a:chExt cx="7081600" cy="293025"/>
          </a:xfrm>
        </p:grpSpPr>
        <p:sp>
          <p:nvSpPr>
            <p:cNvPr id="124" name="Google Shape;124;p15"/>
            <p:cNvSpPr txBox="1"/>
            <p:nvPr/>
          </p:nvSpPr>
          <p:spPr>
            <a:xfrm>
              <a:off x="235150" y="381475"/>
              <a:ext cx="1654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2F2F2F"/>
                  </a:solidFill>
                  <a:latin typeface="UnifrakturMaguntia"/>
                  <a:ea typeface="UnifrakturMaguntia"/>
                  <a:cs typeface="UnifrakturMaguntia"/>
                  <a:sym typeface="UnifrakturMaguntia"/>
                </a:rPr>
                <a:t>Volume 1, Issue 1</a:t>
              </a:r>
              <a:endParaRPr sz="1200">
                <a:solidFill>
                  <a:srgbClr val="2F2F2F"/>
                </a:solidFill>
                <a:latin typeface="UnifrakturMaguntia"/>
                <a:ea typeface="UnifrakturMaguntia"/>
                <a:cs typeface="UnifrakturMaguntia"/>
                <a:sym typeface="UnifrakturMaguntia"/>
              </a:endParaRPr>
            </a:p>
          </p:txBody>
        </p:sp>
        <p:sp>
          <p:nvSpPr>
            <p:cNvPr id="125" name="Google Shape;125;p15"/>
            <p:cNvSpPr txBox="1"/>
            <p:nvPr/>
          </p:nvSpPr>
          <p:spPr>
            <a:xfrm>
              <a:off x="6048300" y="381483"/>
              <a:ext cx="12648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200">
                  <a:solidFill>
                    <a:srgbClr val="2F2F2F"/>
                  </a:solidFill>
                  <a:latin typeface="UnifrakturMaguntia"/>
                  <a:ea typeface="UnifrakturMaguntia"/>
                  <a:cs typeface="UnifrakturMaguntia"/>
                  <a:sym typeface="UnifrakturMaguntia"/>
                </a:rPr>
                <a:t>July 7, 2024</a:t>
              </a:r>
              <a:endParaRPr sz="1200">
                <a:solidFill>
                  <a:srgbClr val="2F2F2F"/>
                </a:solidFill>
                <a:latin typeface="UnifrakturMaguntia"/>
                <a:ea typeface="UnifrakturMaguntia"/>
                <a:cs typeface="UnifrakturMaguntia"/>
                <a:sym typeface="UnifrakturMaguntia"/>
              </a:endParaRPr>
            </a:p>
          </p:txBody>
        </p:sp>
        <p:cxnSp>
          <p:nvCxnSpPr>
            <p:cNvPr id="126" name="Google Shape;126;p15"/>
            <p:cNvCxnSpPr/>
            <p:nvPr/>
          </p:nvCxnSpPr>
          <p:spPr>
            <a:xfrm>
              <a:off x="246950" y="32737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127" name="Google Shape;127;p15"/>
            <p:cNvCxnSpPr/>
            <p:nvPr/>
          </p:nvCxnSpPr>
          <p:spPr>
            <a:xfrm>
              <a:off x="246950" y="620400"/>
              <a:ext cx="7069800" cy="0"/>
            </a:xfrm>
            <a:prstGeom prst="straightConnector1">
              <a:avLst/>
            </a:prstGeom>
            <a:noFill/>
            <a:ln cap="flat" cmpd="sng" w="28575">
              <a:solidFill>
                <a:srgbClr val="2A2927"/>
              </a:solidFill>
              <a:prstDash val="solid"/>
              <a:round/>
              <a:headEnd len="med" w="med" type="none"/>
              <a:tailEnd len="med" w="med" type="none"/>
            </a:ln>
          </p:spPr>
        </p:cxnSp>
      </p:grpSp>
      <p:cxnSp>
        <p:nvCxnSpPr>
          <p:cNvPr id="128" name="Google Shape;128;p15"/>
          <p:cNvCxnSpPr/>
          <p:nvPr/>
        </p:nvCxnSpPr>
        <p:spPr>
          <a:xfrm>
            <a:off x="246950" y="4967950"/>
            <a:ext cx="7069800" cy="0"/>
          </a:xfrm>
          <a:prstGeom prst="straightConnector1">
            <a:avLst/>
          </a:prstGeom>
          <a:noFill/>
          <a:ln cap="flat" cmpd="sng" w="28575">
            <a:solidFill>
              <a:srgbClr val="2A2927"/>
            </a:solidFill>
            <a:prstDash val="solid"/>
            <a:round/>
            <a:headEnd len="med" w="med" type="none"/>
            <a:tailEnd len="med" w="med" type="none"/>
          </a:ln>
        </p:spPr>
      </p:cxnSp>
      <p:grpSp>
        <p:nvGrpSpPr>
          <p:cNvPr id="129" name="Google Shape;129;p15"/>
          <p:cNvGrpSpPr/>
          <p:nvPr/>
        </p:nvGrpSpPr>
        <p:grpSpPr>
          <a:xfrm>
            <a:off x="235138" y="905225"/>
            <a:ext cx="7096150" cy="3854336"/>
            <a:chOff x="235138" y="905225"/>
            <a:chExt cx="7096150" cy="3854336"/>
          </a:xfrm>
        </p:grpSpPr>
        <p:grpSp>
          <p:nvGrpSpPr>
            <p:cNvPr id="130" name="Google Shape;130;p15"/>
            <p:cNvGrpSpPr/>
            <p:nvPr/>
          </p:nvGrpSpPr>
          <p:grpSpPr>
            <a:xfrm>
              <a:off x="3848463" y="905225"/>
              <a:ext cx="3482825" cy="3854336"/>
              <a:chOff x="3848463" y="905225"/>
              <a:chExt cx="3482825" cy="3854336"/>
            </a:xfrm>
          </p:grpSpPr>
          <p:sp>
            <p:nvSpPr>
              <p:cNvPr id="131" name="Google Shape;131;p15"/>
              <p:cNvSpPr txBox="1"/>
              <p:nvPr/>
            </p:nvSpPr>
            <p:spPr>
              <a:xfrm>
                <a:off x="3860675" y="905225"/>
                <a:ext cx="34584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WOMEN IN THE UNITED STATES</a:t>
                </a:r>
                <a:endParaRPr sz="2900">
                  <a:solidFill>
                    <a:srgbClr val="2F2F2F"/>
                  </a:solidFill>
                  <a:latin typeface="Lora SemiBold"/>
                  <a:ea typeface="Lora SemiBold"/>
                  <a:cs typeface="Lora SemiBold"/>
                  <a:sym typeface="Lora SemiBold"/>
                </a:endParaRPr>
              </a:p>
            </p:txBody>
          </p:sp>
          <p:sp>
            <p:nvSpPr>
              <p:cNvPr id="132" name="Google Shape;132;p15"/>
              <p:cNvSpPr txBox="1"/>
              <p:nvPr/>
            </p:nvSpPr>
            <p:spPr>
              <a:xfrm>
                <a:off x="3872888" y="1868533"/>
                <a:ext cx="34584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800">
                    <a:solidFill>
                      <a:srgbClr val="2F2F2F"/>
                    </a:solidFill>
                    <a:latin typeface="Lora Medium"/>
                    <a:ea typeface="Lora Medium"/>
                    <a:cs typeface="Lora Medium"/>
                    <a:sym typeface="Lora Medium"/>
                  </a:rPr>
                  <a:t>This milestone was the culmination of decades of activism.</a:t>
                </a:r>
                <a:endParaRPr i="1" sz="1800">
                  <a:solidFill>
                    <a:srgbClr val="2F2F2F"/>
                  </a:solidFill>
                  <a:latin typeface="Lora Medium"/>
                  <a:ea typeface="Lora Medium"/>
                  <a:cs typeface="Lora Medium"/>
                  <a:sym typeface="Lora Medium"/>
                </a:endParaRPr>
              </a:p>
            </p:txBody>
          </p:sp>
          <p:sp>
            <p:nvSpPr>
              <p:cNvPr id="133" name="Google Shape;133;p15"/>
              <p:cNvSpPr txBox="1"/>
              <p:nvPr/>
            </p:nvSpPr>
            <p:spPr>
              <a:xfrm>
                <a:off x="3848463" y="2958661"/>
                <a:ext cx="1662600" cy="1800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14th to 17th centuries saw an extraordinary flourishing of art, science, and culture in Europe, a period known as the Renaissance. Originating in Italy, this era was characterized by a revival of interest in the classical knowledge and artistic principles of Ancient Greece and Rome. Renowned figures.</a:t>
                </a:r>
                <a:endParaRPr sz="900">
                  <a:solidFill>
                    <a:schemeClr val="dk2"/>
                  </a:solidFill>
                  <a:latin typeface="Lora"/>
                  <a:ea typeface="Lora"/>
                  <a:cs typeface="Lora"/>
                  <a:sym typeface="Lora"/>
                </a:endParaRPr>
              </a:p>
            </p:txBody>
          </p:sp>
          <p:sp>
            <p:nvSpPr>
              <p:cNvPr id="134" name="Google Shape;134;p15"/>
              <p:cNvSpPr txBox="1"/>
              <p:nvPr/>
            </p:nvSpPr>
            <p:spPr>
              <a:xfrm>
                <a:off x="5651163" y="2958661"/>
                <a:ext cx="1662600" cy="1800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Renowned figures like Leonardo da Vinci, Michelangelo, and Galileo Galilei emerged during this time, making groundbreaking contributions to art, science, and philosophy.  Da Vinci’s masterpieces, such as the Mona Lisa and The Last Supper, epitomized the Renaissance ideal of combining </a:t>
                </a:r>
                <a:endParaRPr sz="900">
                  <a:solidFill>
                    <a:schemeClr val="dk2"/>
                  </a:solidFill>
                  <a:latin typeface="Lora"/>
                  <a:ea typeface="Lora"/>
                  <a:cs typeface="Lora"/>
                  <a:sym typeface="Lora"/>
                </a:endParaRPr>
              </a:p>
            </p:txBody>
          </p:sp>
        </p:grpSp>
        <p:grpSp>
          <p:nvGrpSpPr>
            <p:cNvPr id="135" name="Google Shape;135;p15"/>
            <p:cNvGrpSpPr/>
            <p:nvPr/>
          </p:nvGrpSpPr>
          <p:grpSpPr>
            <a:xfrm>
              <a:off x="235138" y="1000250"/>
              <a:ext cx="3458411" cy="3754600"/>
              <a:chOff x="235138" y="1000250"/>
              <a:chExt cx="3458411" cy="3754600"/>
            </a:xfrm>
          </p:grpSpPr>
          <p:sp>
            <p:nvSpPr>
              <p:cNvPr id="136" name="Google Shape;136;p15"/>
              <p:cNvSpPr txBox="1"/>
              <p:nvPr/>
            </p:nvSpPr>
            <p:spPr>
              <a:xfrm>
                <a:off x="235138" y="4616250"/>
                <a:ext cx="3458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Michelangelo's Sistine Chapel Ceiling</a:t>
                </a:r>
                <a:endParaRPr i="1" sz="900">
                  <a:solidFill>
                    <a:srgbClr val="2F2F2F"/>
                  </a:solidFill>
                  <a:latin typeface="Lora Medium"/>
                  <a:ea typeface="Lora Medium"/>
                  <a:cs typeface="Lora Medium"/>
                  <a:sym typeface="Lora Medium"/>
                </a:endParaRPr>
              </a:p>
            </p:txBody>
          </p:sp>
          <p:pic>
            <p:nvPicPr>
              <p:cNvPr id="137" name="Google Shape;137;p15"/>
              <p:cNvPicPr preferRelativeResize="0"/>
              <p:nvPr/>
            </p:nvPicPr>
            <p:blipFill>
              <a:blip r:embed="rId3">
                <a:alphaModFix/>
              </a:blip>
              <a:stretch>
                <a:fillRect/>
              </a:stretch>
            </p:blipFill>
            <p:spPr>
              <a:xfrm>
                <a:off x="235150" y="1000250"/>
                <a:ext cx="3458399" cy="3452280"/>
              </a:xfrm>
              <a:prstGeom prst="rect">
                <a:avLst/>
              </a:prstGeom>
              <a:noFill/>
              <a:ln>
                <a:noFill/>
              </a:ln>
            </p:spPr>
          </p:pic>
        </p:grpSp>
      </p:grpSp>
      <p:grpSp>
        <p:nvGrpSpPr>
          <p:cNvPr id="138" name="Google Shape;138;p15"/>
          <p:cNvGrpSpPr/>
          <p:nvPr/>
        </p:nvGrpSpPr>
        <p:grpSpPr>
          <a:xfrm>
            <a:off x="241200" y="5168200"/>
            <a:ext cx="3466350" cy="5205494"/>
            <a:chOff x="241200" y="5168200"/>
            <a:chExt cx="3466350" cy="5205494"/>
          </a:xfrm>
        </p:grpSpPr>
        <p:grpSp>
          <p:nvGrpSpPr>
            <p:cNvPr id="139" name="Google Shape;139;p15"/>
            <p:cNvGrpSpPr/>
            <p:nvPr/>
          </p:nvGrpSpPr>
          <p:grpSpPr>
            <a:xfrm>
              <a:off x="241200" y="5168200"/>
              <a:ext cx="3466350" cy="5205494"/>
              <a:chOff x="2046750" y="5168200"/>
              <a:chExt cx="3466350" cy="5205494"/>
            </a:xfrm>
          </p:grpSpPr>
          <p:grpSp>
            <p:nvGrpSpPr>
              <p:cNvPr id="140" name="Google Shape;140;p15"/>
              <p:cNvGrpSpPr/>
              <p:nvPr/>
            </p:nvGrpSpPr>
            <p:grpSpPr>
              <a:xfrm>
                <a:off x="2046750" y="5168200"/>
                <a:ext cx="3458400" cy="1520575"/>
                <a:chOff x="3860675" y="905225"/>
                <a:chExt cx="3458400" cy="1520575"/>
              </a:xfrm>
            </p:grpSpPr>
            <p:sp>
              <p:nvSpPr>
                <p:cNvPr id="141" name="Google Shape;141;p15"/>
                <p:cNvSpPr txBox="1"/>
                <p:nvPr/>
              </p:nvSpPr>
              <p:spPr>
                <a:xfrm>
                  <a:off x="3860675" y="905225"/>
                  <a:ext cx="34584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A STRUGGLE FOR </a:t>
                  </a:r>
                  <a:endParaRPr sz="2900">
                    <a:solidFill>
                      <a:srgbClr val="2F2F2F"/>
                    </a:solidFill>
                    <a:latin typeface="Lora SemiBold"/>
                    <a:ea typeface="Lora SemiBold"/>
                    <a:cs typeface="Lora SemiBold"/>
                    <a:sym typeface="Lora SemiBold"/>
                  </a:endParaRPr>
                </a:p>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UNITY FREEDOM</a:t>
                  </a:r>
                  <a:endParaRPr sz="2900">
                    <a:solidFill>
                      <a:srgbClr val="2F2F2F"/>
                    </a:solidFill>
                    <a:latin typeface="Lora SemiBold"/>
                    <a:ea typeface="Lora SemiBold"/>
                    <a:cs typeface="Lora SemiBold"/>
                    <a:sym typeface="Lora SemiBold"/>
                  </a:endParaRPr>
                </a:p>
              </p:txBody>
            </p:sp>
            <p:sp>
              <p:nvSpPr>
                <p:cNvPr id="142" name="Google Shape;142;p15"/>
                <p:cNvSpPr txBox="1"/>
                <p:nvPr/>
              </p:nvSpPr>
              <p:spPr>
                <a:xfrm>
                  <a:off x="3860675" y="1840800"/>
                  <a:ext cx="34584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Abraham Lincoln Delivering</a:t>
                  </a:r>
                  <a:endParaRPr i="1" sz="1900">
                    <a:solidFill>
                      <a:srgbClr val="2F2F2F"/>
                    </a:solidFill>
                    <a:latin typeface="Lora Medium"/>
                    <a:ea typeface="Lora Medium"/>
                    <a:cs typeface="Lora Medium"/>
                    <a:sym typeface="Lora Medium"/>
                  </a:endParaRPr>
                </a:p>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the Gettysburg Address</a:t>
                  </a:r>
                  <a:endParaRPr i="1" sz="1900">
                    <a:solidFill>
                      <a:srgbClr val="2F2F2F"/>
                    </a:solidFill>
                    <a:latin typeface="Lora Medium"/>
                    <a:ea typeface="Lora Medium"/>
                    <a:cs typeface="Lora Medium"/>
                    <a:sym typeface="Lora Medium"/>
                  </a:endParaRPr>
                </a:p>
              </p:txBody>
            </p:sp>
          </p:grpSp>
          <p:sp>
            <p:nvSpPr>
              <p:cNvPr id="143" name="Google Shape;143;p15"/>
              <p:cNvSpPr txBox="1"/>
              <p:nvPr/>
            </p:nvSpPr>
            <p:spPr>
              <a:xfrm>
                <a:off x="2046750" y="6910494"/>
                <a:ext cx="1662600" cy="3463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American Civil War (1861-1865) was a defining moment in United States history, fought over the deep-seated issues of slavery and states' rights. The conflict between the Union (Northern states) and the Confederacy (Southern states) resulted in immense loss of life and destruction but ultimately led to the preservation of the Union and the abolition of slavery.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American Civil War (1861-1865) was a defining moment in United States history, fought over the deep-seated issues of slavery and state </a:t>
                </a:r>
                <a:r>
                  <a:rPr lang="uk" sz="900">
                    <a:solidFill>
                      <a:schemeClr val="dk2"/>
                    </a:solidFill>
                    <a:latin typeface="Lora"/>
                    <a:ea typeface="Lora"/>
                    <a:cs typeface="Lora"/>
                    <a:sym typeface="Lora"/>
                  </a:rPr>
                  <a:t>abolition</a:t>
                </a:r>
                <a:r>
                  <a:rPr lang="uk" sz="900">
                    <a:solidFill>
                      <a:schemeClr val="dk2"/>
                    </a:solidFill>
                    <a:latin typeface="Lora"/>
                    <a:ea typeface="Lora"/>
                    <a:cs typeface="Lora"/>
                    <a:sym typeface="Lora"/>
                  </a:rPr>
                  <a:t> of slavery.</a:t>
                </a:r>
                <a:endParaRPr sz="900">
                  <a:solidFill>
                    <a:schemeClr val="dk2"/>
                  </a:solidFill>
                  <a:latin typeface="Lora"/>
                  <a:ea typeface="Lora"/>
                  <a:cs typeface="Lora"/>
                  <a:sym typeface="Lora"/>
                </a:endParaRPr>
              </a:p>
            </p:txBody>
          </p:sp>
          <p:sp>
            <p:nvSpPr>
              <p:cNvPr id="144" name="Google Shape;144;p15"/>
              <p:cNvSpPr txBox="1"/>
              <p:nvPr/>
            </p:nvSpPr>
            <p:spPr>
              <a:xfrm>
                <a:off x="3850500" y="6910494"/>
                <a:ext cx="1662600" cy="803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American Civil War (1861-1865) was a defining moment in United States history, fought over the deep-seated issues of slavery.</a:t>
                </a:r>
                <a:endParaRPr sz="900">
                  <a:solidFill>
                    <a:schemeClr val="dk2"/>
                  </a:solidFill>
                  <a:latin typeface="Lora"/>
                  <a:ea typeface="Lora"/>
                  <a:cs typeface="Lora"/>
                  <a:sym typeface="Lora"/>
                </a:endParaRPr>
              </a:p>
            </p:txBody>
          </p:sp>
        </p:grpSp>
        <p:grpSp>
          <p:nvGrpSpPr>
            <p:cNvPr id="145" name="Google Shape;145;p15"/>
            <p:cNvGrpSpPr/>
            <p:nvPr/>
          </p:nvGrpSpPr>
          <p:grpSpPr>
            <a:xfrm>
              <a:off x="2050918" y="7982940"/>
              <a:ext cx="1642631" cy="2368609"/>
              <a:chOff x="2050918" y="7982940"/>
              <a:chExt cx="1642631" cy="2368609"/>
            </a:xfrm>
          </p:grpSpPr>
          <p:pic>
            <p:nvPicPr>
              <p:cNvPr id="146" name="Google Shape;146;p15"/>
              <p:cNvPicPr preferRelativeResize="0"/>
              <p:nvPr/>
            </p:nvPicPr>
            <p:blipFill>
              <a:blip r:embed="rId4">
                <a:alphaModFix/>
              </a:blip>
              <a:stretch>
                <a:fillRect/>
              </a:stretch>
            </p:blipFill>
            <p:spPr>
              <a:xfrm>
                <a:off x="2050925" y="7982940"/>
                <a:ext cx="1642625" cy="2095886"/>
              </a:xfrm>
              <a:prstGeom prst="rect">
                <a:avLst/>
              </a:prstGeom>
              <a:noFill/>
              <a:ln>
                <a:noFill/>
              </a:ln>
            </p:spPr>
          </p:pic>
          <p:sp>
            <p:nvSpPr>
              <p:cNvPr id="147" name="Google Shape;147;p15"/>
              <p:cNvSpPr txBox="1"/>
              <p:nvPr/>
            </p:nvSpPr>
            <p:spPr>
              <a:xfrm>
                <a:off x="2050918" y="10212949"/>
                <a:ext cx="1642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Columbus' Arrival in the World</a:t>
                </a:r>
                <a:endParaRPr i="1" sz="900">
                  <a:solidFill>
                    <a:srgbClr val="2F2F2F"/>
                  </a:solidFill>
                  <a:latin typeface="Lora Medium"/>
                  <a:ea typeface="Lora Medium"/>
                  <a:cs typeface="Lora Medium"/>
                  <a:sym typeface="Lora Medium"/>
                </a:endParaRPr>
              </a:p>
            </p:txBody>
          </p:sp>
        </p:grpSp>
      </p:grpSp>
      <p:grpSp>
        <p:nvGrpSpPr>
          <p:cNvPr id="148" name="Google Shape;148;p15"/>
          <p:cNvGrpSpPr/>
          <p:nvPr/>
        </p:nvGrpSpPr>
        <p:grpSpPr>
          <a:xfrm>
            <a:off x="3857675" y="5168200"/>
            <a:ext cx="3475325" cy="5222300"/>
            <a:chOff x="3857675" y="5168200"/>
            <a:chExt cx="3475325" cy="5222300"/>
          </a:xfrm>
        </p:grpSpPr>
        <p:grpSp>
          <p:nvGrpSpPr>
            <p:cNvPr id="149" name="Google Shape;149;p15"/>
            <p:cNvGrpSpPr/>
            <p:nvPr/>
          </p:nvGrpSpPr>
          <p:grpSpPr>
            <a:xfrm>
              <a:off x="5670400" y="5168200"/>
              <a:ext cx="1662600" cy="5222300"/>
              <a:chOff x="2046750" y="5168200"/>
              <a:chExt cx="1662600" cy="5222300"/>
            </a:xfrm>
          </p:grpSpPr>
          <p:grpSp>
            <p:nvGrpSpPr>
              <p:cNvPr id="150" name="Google Shape;150;p15"/>
              <p:cNvGrpSpPr/>
              <p:nvPr/>
            </p:nvGrpSpPr>
            <p:grpSpPr>
              <a:xfrm>
                <a:off x="2046750" y="5168200"/>
                <a:ext cx="1662600" cy="2260450"/>
                <a:chOff x="3860675" y="905225"/>
                <a:chExt cx="1662600" cy="2260450"/>
              </a:xfrm>
            </p:grpSpPr>
            <p:sp>
              <p:nvSpPr>
                <p:cNvPr id="151" name="Google Shape;151;p15"/>
                <p:cNvSpPr txBox="1"/>
                <p:nvPr/>
              </p:nvSpPr>
              <p:spPr>
                <a:xfrm>
                  <a:off x="3860675" y="905225"/>
                  <a:ext cx="1662600" cy="133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THE GERMAN EMPIRE</a:t>
                  </a:r>
                  <a:endParaRPr sz="2900">
                    <a:solidFill>
                      <a:srgbClr val="2F2F2F"/>
                    </a:solidFill>
                    <a:latin typeface="Lora SemiBold"/>
                    <a:ea typeface="Lora SemiBold"/>
                    <a:cs typeface="Lora SemiBold"/>
                    <a:sym typeface="Lora SemiBold"/>
                  </a:endParaRPr>
                </a:p>
              </p:txBody>
            </p:sp>
            <p:sp>
              <p:nvSpPr>
                <p:cNvPr id="152" name="Google Shape;152;p15"/>
                <p:cNvSpPr txBox="1"/>
                <p:nvPr/>
              </p:nvSpPr>
              <p:spPr>
                <a:xfrm>
                  <a:off x="3860675" y="2288175"/>
                  <a:ext cx="1642500" cy="877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King Wilhelm I at the Hall of Mirrors</a:t>
                  </a:r>
                  <a:endParaRPr i="1" sz="1900">
                    <a:solidFill>
                      <a:srgbClr val="2F2F2F"/>
                    </a:solidFill>
                    <a:latin typeface="Lora Medium"/>
                    <a:ea typeface="Lora Medium"/>
                    <a:cs typeface="Lora Medium"/>
                    <a:sym typeface="Lora Medium"/>
                  </a:endParaRPr>
                </a:p>
              </p:txBody>
            </p:sp>
          </p:grpSp>
          <p:sp>
            <p:nvSpPr>
              <p:cNvPr id="153" name="Google Shape;153;p15"/>
              <p:cNvSpPr txBox="1"/>
              <p:nvPr/>
            </p:nvSpPr>
            <p:spPr>
              <a:xfrm>
                <a:off x="2046750" y="7592100"/>
                <a:ext cx="1662600" cy="2798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unification of Germany in the 19th century was a pivotal event that reshaped the political landscape of Europe. Spearheaded by Otto von Bismarck, the Prussian statesman, the unification process culminated in the proclamation of the German Empire in 1871, following the defeat of France in the Franco-Prussian War.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unification of Germany in the 19th century was a pivotal event that reshaped event that reshaped.</a:t>
                </a:r>
                <a:endParaRPr sz="900">
                  <a:solidFill>
                    <a:schemeClr val="dk2"/>
                  </a:solidFill>
                  <a:latin typeface="Lora"/>
                  <a:ea typeface="Lora"/>
                  <a:cs typeface="Lora"/>
                  <a:sym typeface="Lora"/>
                </a:endParaRPr>
              </a:p>
            </p:txBody>
          </p:sp>
        </p:grpSp>
        <p:grpSp>
          <p:nvGrpSpPr>
            <p:cNvPr id="154" name="Google Shape;154;p15"/>
            <p:cNvGrpSpPr/>
            <p:nvPr/>
          </p:nvGrpSpPr>
          <p:grpSpPr>
            <a:xfrm>
              <a:off x="3857675" y="5232336"/>
              <a:ext cx="1652550" cy="5119213"/>
              <a:chOff x="3857675" y="5232336"/>
              <a:chExt cx="1652550" cy="5119213"/>
            </a:xfrm>
          </p:grpSpPr>
          <p:sp>
            <p:nvSpPr>
              <p:cNvPr id="155" name="Google Shape;155;p15"/>
              <p:cNvSpPr txBox="1"/>
              <p:nvPr/>
            </p:nvSpPr>
            <p:spPr>
              <a:xfrm>
                <a:off x="3867718" y="10212949"/>
                <a:ext cx="1642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The Berlin Wall Falls</a:t>
                </a:r>
                <a:endParaRPr i="1" sz="900">
                  <a:solidFill>
                    <a:srgbClr val="2F2F2F"/>
                  </a:solidFill>
                  <a:latin typeface="Lora Medium"/>
                  <a:ea typeface="Lora Medium"/>
                  <a:cs typeface="Lora Medium"/>
                  <a:sym typeface="Lora Medium"/>
                </a:endParaRPr>
              </a:p>
            </p:txBody>
          </p:sp>
          <p:pic>
            <p:nvPicPr>
              <p:cNvPr id="156" name="Google Shape;156;p15"/>
              <p:cNvPicPr preferRelativeResize="0"/>
              <p:nvPr/>
            </p:nvPicPr>
            <p:blipFill>
              <a:blip r:embed="rId5">
                <a:alphaModFix/>
              </a:blip>
              <a:stretch>
                <a:fillRect/>
              </a:stretch>
            </p:blipFill>
            <p:spPr>
              <a:xfrm>
                <a:off x="3857675" y="5232336"/>
                <a:ext cx="1652550" cy="4844415"/>
              </a:xfrm>
              <a:prstGeom prst="rect">
                <a:avLst/>
              </a:prstGeom>
              <a:noFill/>
              <a:ln>
                <a:noFill/>
              </a:ln>
            </p:spPr>
          </p:pic>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p:nvPr/>
        </p:nvSpPr>
        <p:spPr>
          <a:xfrm>
            <a:off x="0" y="0"/>
            <a:ext cx="7560000" cy="10692000"/>
          </a:xfrm>
          <a:prstGeom prst="rect">
            <a:avLst/>
          </a:prstGeom>
          <a:solidFill>
            <a:srgbClr val="EEEB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2" name="Google Shape;162;p16"/>
          <p:cNvGrpSpPr/>
          <p:nvPr/>
        </p:nvGrpSpPr>
        <p:grpSpPr>
          <a:xfrm>
            <a:off x="235150" y="327375"/>
            <a:ext cx="7081600" cy="293025"/>
            <a:chOff x="235150" y="327375"/>
            <a:chExt cx="7081600" cy="293025"/>
          </a:xfrm>
        </p:grpSpPr>
        <p:sp>
          <p:nvSpPr>
            <p:cNvPr id="163" name="Google Shape;163;p16"/>
            <p:cNvSpPr txBox="1"/>
            <p:nvPr/>
          </p:nvSpPr>
          <p:spPr>
            <a:xfrm>
              <a:off x="235150" y="381475"/>
              <a:ext cx="1654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2F2F2F"/>
                  </a:solidFill>
                  <a:latin typeface="UnifrakturMaguntia"/>
                  <a:ea typeface="UnifrakturMaguntia"/>
                  <a:cs typeface="UnifrakturMaguntia"/>
                  <a:sym typeface="UnifrakturMaguntia"/>
                </a:rPr>
                <a:t>Volume 1, </a:t>
              </a:r>
              <a:r>
                <a:rPr lang="uk" sz="1200">
                  <a:solidFill>
                    <a:srgbClr val="2F2F2F"/>
                  </a:solidFill>
                  <a:latin typeface="UnifrakturMaguntia"/>
                  <a:ea typeface="UnifrakturMaguntia"/>
                  <a:cs typeface="UnifrakturMaguntia"/>
                  <a:sym typeface="UnifrakturMaguntia"/>
                </a:rPr>
                <a:t>Issue 1</a:t>
              </a:r>
              <a:endParaRPr sz="1200">
                <a:solidFill>
                  <a:srgbClr val="2F2F2F"/>
                </a:solidFill>
                <a:latin typeface="UnifrakturMaguntia"/>
                <a:ea typeface="UnifrakturMaguntia"/>
                <a:cs typeface="UnifrakturMaguntia"/>
                <a:sym typeface="UnifrakturMaguntia"/>
              </a:endParaRPr>
            </a:p>
          </p:txBody>
        </p:sp>
        <p:sp>
          <p:nvSpPr>
            <p:cNvPr id="164" name="Google Shape;164;p16"/>
            <p:cNvSpPr txBox="1"/>
            <p:nvPr/>
          </p:nvSpPr>
          <p:spPr>
            <a:xfrm>
              <a:off x="6048300" y="381483"/>
              <a:ext cx="12648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200">
                  <a:solidFill>
                    <a:srgbClr val="2F2F2F"/>
                  </a:solidFill>
                  <a:latin typeface="UnifrakturMaguntia"/>
                  <a:ea typeface="UnifrakturMaguntia"/>
                  <a:cs typeface="UnifrakturMaguntia"/>
                  <a:sym typeface="UnifrakturMaguntia"/>
                </a:rPr>
                <a:t>July 7, </a:t>
              </a:r>
              <a:r>
                <a:rPr lang="uk" sz="1200">
                  <a:solidFill>
                    <a:srgbClr val="2F2F2F"/>
                  </a:solidFill>
                  <a:latin typeface="UnifrakturMaguntia"/>
                  <a:ea typeface="UnifrakturMaguntia"/>
                  <a:cs typeface="UnifrakturMaguntia"/>
                  <a:sym typeface="UnifrakturMaguntia"/>
                </a:rPr>
                <a:t>2024</a:t>
              </a:r>
              <a:endParaRPr sz="1200">
                <a:solidFill>
                  <a:srgbClr val="2F2F2F"/>
                </a:solidFill>
                <a:latin typeface="UnifrakturMaguntia"/>
                <a:ea typeface="UnifrakturMaguntia"/>
                <a:cs typeface="UnifrakturMaguntia"/>
                <a:sym typeface="UnifrakturMaguntia"/>
              </a:endParaRPr>
            </a:p>
          </p:txBody>
        </p:sp>
        <p:cxnSp>
          <p:nvCxnSpPr>
            <p:cNvPr id="165" name="Google Shape;165;p16"/>
            <p:cNvCxnSpPr/>
            <p:nvPr/>
          </p:nvCxnSpPr>
          <p:spPr>
            <a:xfrm>
              <a:off x="246950" y="327375"/>
              <a:ext cx="7069800" cy="0"/>
            </a:xfrm>
            <a:prstGeom prst="straightConnector1">
              <a:avLst/>
            </a:prstGeom>
            <a:noFill/>
            <a:ln cap="flat" cmpd="sng" w="28575">
              <a:solidFill>
                <a:srgbClr val="2A2927"/>
              </a:solidFill>
              <a:prstDash val="solid"/>
              <a:round/>
              <a:headEnd len="med" w="med" type="none"/>
              <a:tailEnd len="med" w="med" type="none"/>
            </a:ln>
          </p:spPr>
        </p:cxnSp>
        <p:cxnSp>
          <p:nvCxnSpPr>
            <p:cNvPr id="166" name="Google Shape;166;p16"/>
            <p:cNvCxnSpPr/>
            <p:nvPr/>
          </p:nvCxnSpPr>
          <p:spPr>
            <a:xfrm>
              <a:off x="246950" y="620400"/>
              <a:ext cx="7069800" cy="0"/>
            </a:xfrm>
            <a:prstGeom prst="straightConnector1">
              <a:avLst/>
            </a:prstGeom>
            <a:noFill/>
            <a:ln cap="flat" cmpd="sng" w="28575">
              <a:solidFill>
                <a:srgbClr val="2A2927"/>
              </a:solidFill>
              <a:prstDash val="solid"/>
              <a:round/>
              <a:headEnd len="med" w="med" type="none"/>
              <a:tailEnd len="med" w="med" type="none"/>
            </a:ln>
          </p:spPr>
        </p:cxnSp>
      </p:grpSp>
      <p:grpSp>
        <p:nvGrpSpPr>
          <p:cNvPr id="167" name="Google Shape;167;p16"/>
          <p:cNvGrpSpPr/>
          <p:nvPr/>
        </p:nvGrpSpPr>
        <p:grpSpPr>
          <a:xfrm>
            <a:off x="241200" y="905214"/>
            <a:ext cx="7084775" cy="5168261"/>
            <a:chOff x="241200" y="905214"/>
            <a:chExt cx="7084775" cy="5168261"/>
          </a:xfrm>
        </p:grpSpPr>
        <p:grpSp>
          <p:nvGrpSpPr>
            <p:cNvPr id="168" name="Google Shape;168;p16"/>
            <p:cNvGrpSpPr/>
            <p:nvPr/>
          </p:nvGrpSpPr>
          <p:grpSpPr>
            <a:xfrm>
              <a:off x="3860675" y="905214"/>
              <a:ext cx="3465300" cy="5168261"/>
              <a:chOff x="3860675" y="905214"/>
              <a:chExt cx="3465300" cy="5168261"/>
            </a:xfrm>
          </p:grpSpPr>
          <p:grpSp>
            <p:nvGrpSpPr>
              <p:cNvPr id="169" name="Google Shape;169;p16"/>
              <p:cNvGrpSpPr/>
              <p:nvPr/>
            </p:nvGrpSpPr>
            <p:grpSpPr>
              <a:xfrm>
                <a:off x="3860675" y="905214"/>
                <a:ext cx="3458400" cy="1228091"/>
                <a:chOff x="3860675" y="905214"/>
                <a:chExt cx="3458400" cy="1228091"/>
              </a:xfrm>
            </p:grpSpPr>
            <p:sp>
              <p:nvSpPr>
                <p:cNvPr id="170" name="Google Shape;170;p16"/>
                <p:cNvSpPr txBox="1"/>
                <p:nvPr/>
              </p:nvSpPr>
              <p:spPr>
                <a:xfrm>
                  <a:off x="3860675" y="905214"/>
                  <a:ext cx="34584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EXPLORING CULTURAL RICHES</a:t>
                  </a:r>
                  <a:endParaRPr sz="2900">
                    <a:solidFill>
                      <a:srgbClr val="2F2F2F"/>
                    </a:solidFill>
                    <a:latin typeface="Lora SemiBold"/>
                    <a:ea typeface="Lora SemiBold"/>
                    <a:cs typeface="Lora SemiBold"/>
                    <a:sym typeface="Lora SemiBold"/>
                  </a:endParaRPr>
                </a:p>
              </p:txBody>
            </p:sp>
            <p:sp>
              <p:nvSpPr>
                <p:cNvPr id="171" name="Google Shape;171;p16"/>
                <p:cNvSpPr txBox="1"/>
                <p:nvPr/>
              </p:nvSpPr>
              <p:spPr>
                <a:xfrm>
                  <a:off x="3860675" y="1840806"/>
                  <a:ext cx="3458400" cy="292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Michelangelo's Chapel Ceiling</a:t>
                  </a:r>
                  <a:endParaRPr i="1" sz="1900">
                    <a:solidFill>
                      <a:srgbClr val="2F2F2F"/>
                    </a:solidFill>
                    <a:latin typeface="Lora Medium"/>
                    <a:ea typeface="Lora Medium"/>
                    <a:cs typeface="Lora Medium"/>
                    <a:sym typeface="Lora Medium"/>
                  </a:endParaRPr>
                </a:p>
              </p:txBody>
            </p:sp>
          </p:grpSp>
          <p:sp>
            <p:nvSpPr>
              <p:cNvPr id="172" name="Google Shape;172;p16"/>
              <p:cNvSpPr txBox="1"/>
              <p:nvPr/>
            </p:nvSpPr>
            <p:spPr>
              <a:xfrm>
                <a:off x="3860675" y="2322875"/>
                <a:ext cx="1662600" cy="3750600"/>
              </a:xfrm>
              <a:prstGeom prst="rect">
                <a:avLst/>
              </a:prstGeom>
              <a:noFill/>
              <a:ln>
                <a:noFill/>
              </a:ln>
            </p:spPr>
            <p:txBody>
              <a:bodyPr anchorCtr="0" anchor="t" bIns="0" lIns="0" spcFirstLastPara="1" rIns="0" wrap="square" tIns="0">
                <a:no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The 14th to 17th centuries saw an extraordinary flourishing of art, science, and culture in Europe, a period known as the Renaissance. Originating in Italy, this era was characterized by a revival of interest in the classical knowledge and artistic principles of Ancient Greece and Rome.</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Renowned figures like Leonardo da Vinci, Michelangelo, and Galileo Galilei emerged during this time, making groundbreaking contributions to art, science, and philosophy. Da Vinci’s masterpieces, such as the Mona Lisa and The Last Supper, </a:t>
                </a:r>
                <a:r>
                  <a:rPr lang="uk" sz="900">
                    <a:solidFill>
                      <a:schemeClr val="dk2"/>
                    </a:solidFill>
                    <a:latin typeface="Lora"/>
                    <a:ea typeface="Lora"/>
                    <a:cs typeface="Lora"/>
                    <a:sym typeface="Lora"/>
                  </a:rPr>
                  <a:t>renaissance ideal.</a:t>
                </a:r>
                <a:endParaRPr sz="900">
                  <a:solidFill>
                    <a:schemeClr val="dk2"/>
                  </a:solidFill>
                  <a:latin typeface="Lora"/>
                  <a:ea typeface="Lora"/>
                  <a:cs typeface="Lora"/>
                  <a:sym typeface="Lora"/>
                </a:endParaRPr>
              </a:p>
            </p:txBody>
          </p:sp>
          <p:sp>
            <p:nvSpPr>
              <p:cNvPr id="173" name="Google Shape;173;p16"/>
              <p:cNvSpPr txBox="1"/>
              <p:nvPr/>
            </p:nvSpPr>
            <p:spPr>
              <a:xfrm>
                <a:off x="5663375" y="2322875"/>
                <a:ext cx="1662600" cy="3750600"/>
              </a:xfrm>
              <a:prstGeom prst="rect">
                <a:avLst/>
              </a:prstGeom>
              <a:noFill/>
              <a:ln>
                <a:noFill/>
              </a:ln>
            </p:spPr>
            <p:txBody>
              <a:bodyPr anchorCtr="0" anchor="t" bIns="0" lIns="0" spcFirstLastPara="1" rIns="0" wrap="square" tIns="0">
                <a:no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Renowned figures like Leonardo da Vinci, Michelangelo, and Galileo Galilei emerged during this time, making groundbreaking contributions to art, science, and philosophy.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Da Vinci’s masterpieces, such as the Mona Lisa and The Last Supper, epitomized the Renaissance ideal of combining art and science.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Michelangelo’s sculptures and paintings, including the iconic ceiling of the Sistine Chapel, displayed an unparalleled mastery of human anatomy and emotion. Thus, m</a:t>
                </a:r>
                <a:r>
                  <a:rPr lang="uk" sz="900">
                    <a:solidFill>
                      <a:schemeClr val="dk2"/>
                    </a:solidFill>
                    <a:latin typeface="Lora"/>
                    <a:ea typeface="Lora"/>
                    <a:cs typeface="Lora"/>
                    <a:sym typeface="Lora"/>
                  </a:rPr>
                  <a:t>aking groundbreaking contributions to art, science, and philosophy. </a:t>
                </a:r>
                <a:endParaRPr sz="900">
                  <a:solidFill>
                    <a:schemeClr val="dk2"/>
                  </a:solidFill>
                  <a:latin typeface="Lora"/>
                  <a:ea typeface="Lora"/>
                  <a:cs typeface="Lora"/>
                  <a:sym typeface="Lora"/>
                </a:endParaRPr>
              </a:p>
            </p:txBody>
          </p:sp>
        </p:grpSp>
        <p:grpSp>
          <p:nvGrpSpPr>
            <p:cNvPr id="174" name="Google Shape;174;p16"/>
            <p:cNvGrpSpPr/>
            <p:nvPr/>
          </p:nvGrpSpPr>
          <p:grpSpPr>
            <a:xfrm>
              <a:off x="241200" y="995800"/>
              <a:ext cx="3458400" cy="4916225"/>
              <a:chOff x="241200" y="995800"/>
              <a:chExt cx="3458400" cy="4916225"/>
            </a:xfrm>
          </p:grpSpPr>
          <p:sp>
            <p:nvSpPr>
              <p:cNvPr id="175" name="Google Shape;175;p16"/>
              <p:cNvSpPr txBox="1"/>
              <p:nvPr/>
            </p:nvSpPr>
            <p:spPr>
              <a:xfrm>
                <a:off x="241200" y="5773425"/>
                <a:ext cx="3458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Michelangelo's Sistine Chapel Ceiling</a:t>
                </a:r>
                <a:endParaRPr i="1" sz="900">
                  <a:solidFill>
                    <a:srgbClr val="2F2F2F"/>
                  </a:solidFill>
                  <a:latin typeface="Lora Medium"/>
                  <a:ea typeface="Lora Medium"/>
                  <a:cs typeface="Lora Medium"/>
                  <a:sym typeface="Lora Medium"/>
                </a:endParaRPr>
              </a:p>
            </p:txBody>
          </p:sp>
          <p:pic>
            <p:nvPicPr>
              <p:cNvPr id="176" name="Google Shape;176;p16"/>
              <p:cNvPicPr preferRelativeResize="0"/>
              <p:nvPr/>
            </p:nvPicPr>
            <p:blipFill>
              <a:blip r:embed="rId3">
                <a:alphaModFix/>
              </a:blip>
              <a:stretch>
                <a:fillRect/>
              </a:stretch>
            </p:blipFill>
            <p:spPr>
              <a:xfrm>
                <a:off x="241200" y="995800"/>
                <a:ext cx="3458399" cy="4616313"/>
              </a:xfrm>
              <a:prstGeom prst="rect">
                <a:avLst/>
              </a:prstGeom>
              <a:noFill/>
              <a:ln>
                <a:noFill/>
              </a:ln>
            </p:spPr>
          </p:pic>
        </p:grpSp>
      </p:grpSp>
      <p:cxnSp>
        <p:nvCxnSpPr>
          <p:cNvPr id="177" name="Google Shape;177;p16"/>
          <p:cNvCxnSpPr/>
          <p:nvPr/>
        </p:nvCxnSpPr>
        <p:spPr>
          <a:xfrm>
            <a:off x="246950" y="6147250"/>
            <a:ext cx="7069800" cy="0"/>
          </a:xfrm>
          <a:prstGeom prst="straightConnector1">
            <a:avLst/>
          </a:prstGeom>
          <a:noFill/>
          <a:ln cap="flat" cmpd="sng" w="28575">
            <a:solidFill>
              <a:srgbClr val="2A2927"/>
            </a:solidFill>
            <a:prstDash val="solid"/>
            <a:round/>
            <a:headEnd len="med" w="med" type="none"/>
            <a:tailEnd len="med" w="med" type="none"/>
          </a:ln>
        </p:spPr>
      </p:cxnSp>
      <p:grpSp>
        <p:nvGrpSpPr>
          <p:cNvPr id="178" name="Google Shape;178;p16"/>
          <p:cNvGrpSpPr/>
          <p:nvPr/>
        </p:nvGrpSpPr>
        <p:grpSpPr>
          <a:xfrm>
            <a:off x="241200" y="6355639"/>
            <a:ext cx="3470488" cy="4041804"/>
            <a:chOff x="241200" y="6355639"/>
            <a:chExt cx="3470488" cy="4041804"/>
          </a:xfrm>
        </p:grpSpPr>
        <p:pic>
          <p:nvPicPr>
            <p:cNvPr id="179" name="Google Shape;179;p16"/>
            <p:cNvPicPr preferRelativeResize="0"/>
            <p:nvPr/>
          </p:nvPicPr>
          <p:blipFill>
            <a:blip r:embed="rId4">
              <a:alphaModFix/>
            </a:blip>
            <a:stretch>
              <a:fillRect/>
            </a:stretch>
          </p:blipFill>
          <p:spPr>
            <a:xfrm>
              <a:off x="2050925" y="9075363"/>
              <a:ext cx="1648400" cy="888313"/>
            </a:xfrm>
            <a:prstGeom prst="rect">
              <a:avLst/>
            </a:prstGeom>
            <a:noFill/>
            <a:ln>
              <a:noFill/>
            </a:ln>
          </p:spPr>
        </p:pic>
        <p:sp>
          <p:nvSpPr>
            <p:cNvPr id="180" name="Google Shape;180;p16"/>
            <p:cNvSpPr txBox="1"/>
            <p:nvPr/>
          </p:nvSpPr>
          <p:spPr>
            <a:xfrm>
              <a:off x="2051200" y="10083383"/>
              <a:ext cx="1648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Columbus' Arrival in the World</a:t>
              </a:r>
              <a:endParaRPr i="1" sz="900">
                <a:solidFill>
                  <a:srgbClr val="2F2F2F"/>
                </a:solidFill>
                <a:latin typeface="Lora Medium"/>
                <a:ea typeface="Lora Medium"/>
                <a:cs typeface="Lora Medium"/>
                <a:sym typeface="Lora Medium"/>
              </a:endParaRPr>
            </a:p>
          </p:txBody>
        </p:sp>
        <p:grpSp>
          <p:nvGrpSpPr>
            <p:cNvPr id="181" name="Google Shape;181;p16"/>
            <p:cNvGrpSpPr/>
            <p:nvPr/>
          </p:nvGrpSpPr>
          <p:grpSpPr>
            <a:xfrm>
              <a:off x="241200" y="6355639"/>
              <a:ext cx="3458400" cy="1520591"/>
              <a:chOff x="3860675" y="905214"/>
              <a:chExt cx="3458400" cy="1520591"/>
            </a:xfrm>
          </p:grpSpPr>
          <p:sp>
            <p:nvSpPr>
              <p:cNvPr id="182" name="Google Shape;182;p16"/>
              <p:cNvSpPr txBox="1"/>
              <p:nvPr/>
            </p:nvSpPr>
            <p:spPr>
              <a:xfrm>
                <a:off x="3860675" y="905214"/>
                <a:ext cx="34584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THE HISTORICAL HIGHLIGHTS</a:t>
                </a:r>
                <a:endParaRPr sz="2900">
                  <a:solidFill>
                    <a:srgbClr val="2F2F2F"/>
                  </a:solidFill>
                  <a:latin typeface="Lora SemiBold"/>
                  <a:ea typeface="Lora SemiBold"/>
                  <a:cs typeface="Lora SemiBold"/>
                  <a:sym typeface="Lora SemiBold"/>
                </a:endParaRPr>
              </a:p>
            </p:txBody>
          </p:sp>
          <p:sp>
            <p:nvSpPr>
              <p:cNvPr id="183" name="Google Shape;183;p16"/>
              <p:cNvSpPr txBox="1"/>
              <p:nvPr/>
            </p:nvSpPr>
            <p:spPr>
              <a:xfrm>
                <a:off x="3860675" y="1840806"/>
                <a:ext cx="34584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Christopher Columbus' Arrival in the New World</a:t>
                </a:r>
                <a:endParaRPr i="1" sz="1900">
                  <a:solidFill>
                    <a:srgbClr val="2F2F2F"/>
                  </a:solidFill>
                  <a:latin typeface="Lora Medium"/>
                  <a:ea typeface="Lora Medium"/>
                  <a:cs typeface="Lora Medium"/>
                  <a:sym typeface="Lora Medium"/>
                </a:endParaRPr>
              </a:p>
            </p:txBody>
          </p:sp>
        </p:grpSp>
        <p:sp>
          <p:nvSpPr>
            <p:cNvPr id="184" name="Google Shape;184;p16"/>
            <p:cNvSpPr txBox="1"/>
            <p:nvPr/>
          </p:nvSpPr>
          <p:spPr>
            <a:xfrm>
              <a:off x="241200" y="8097944"/>
              <a:ext cx="1662600" cy="22995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100"/>
                <a:buFont typeface="Arial"/>
                <a:buNone/>
              </a:pPr>
              <a:r>
                <a:rPr lang="uk" sz="900">
                  <a:solidFill>
                    <a:schemeClr val="dk2"/>
                  </a:solidFill>
                  <a:latin typeface="Lora"/>
                  <a:ea typeface="Lora"/>
                  <a:cs typeface="Lora"/>
                  <a:sym typeface="Lora"/>
                </a:rPr>
                <a:t>Christopher Columbus, an Italian explorer sponsored by Spain, reached the Americas in 1492, leading to an era of exploration and colonization that profoundly impacted global history.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Clr>
                  <a:schemeClr val="dk1"/>
                </a:buClr>
                <a:buSzPts val="1100"/>
                <a:buFont typeface="Arial"/>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An iconic painting of the presentation of the Declaration of Independence, signed on July 4, 1776, laying the foundation for the United States of America. On July 4,</a:t>
              </a:r>
              <a:endParaRPr sz="900">
                <a:solidFill>
                  <a:schemeClr val="dk2"/>
                </a:solidFill>
                <a:latin typeface="Lora"/>
                <a:ea typeface="Lora"/>
                <a:cs typeface="Lora"/>
                <a:sym typeface="Lora"/>
              </a:endParaRPr>
            </a:p>
          </p:txBody>
        </p:sp>
        <p:sp>
          <p:nvSpPr>
            <p:cNvPr id="185" name="Google Shape;185;p16"/>
            <p:cNvSpPr txBox="1"/>
            <p:nvPr/>
          </p:nvSpPr>
          <p:spPr>
            <a:xfrm>
              <a:off x="2049088" y="8097944"/>
              <a:ext cx="1662600" cy="803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An iconic painting of the presentation of the Declaration of Independence, signed on July 4, 1776, laying the foundation for the United </a:t>
              </a:r>
              <a:endParaRPr sz="900">
                <a:solidFill>
                  <a:schemeClr val="dk2"/>
                </a:solidFill>
                <a:latin typeface="Lora"/>
                <a:ea typeface="Lora"/>
                <a:cs typeface="Lora"/>
                <a:sym typeface="Lora"/>
              </a:endParaRPr>
            </a:p>
          </p:txBody>
        </p:sp>
      </p:grpSp>
      <p:grpSp>
        <p:nvGrpSpPr>
          <p:cNvPr id="186" name="Google Shape;186;p16"/>
          <p:cNvGrpSpPr/>
          <p:nvPr/>
        </p:nvGrpSpPr>
        <p:grpSpPr>
          <a:xfrm>
            <a:off x="3856975" y="6355650"/>
            <a:ext cx="3463675" cy="4041794"/>
            <a:chOff x="3856975" y="6355650"/>
            <a:chExt cx="3463675" cy="4041794"/>
          </a:xfrm>
        </p:grpSpPr>
        <p:pic>
          <p:nvPicPr>
            <p:cNvPr id="187" name="Google Shape;187;p16"/>
            <p:cNvPicPr preferRelativeResize="0"/>
            <p:nvPr/>
          </p:nvPicPr>
          <p:blipFill>
            <a:blip r:embed="rId5">
              <a:alphaModFix/>
            </a:blip>
            <a:stretch>
              <a:fillRect/>
            </a:stretch>
          </p:blipFill>
          <p:spPr>
            <a:xfrm>
              <a:off x="3860675" y="6431849"/>
              <a:ext cx="1648400" cy="3531826"/>
            </a:xfrm>
            <a:prstGeom prst="rect">
              <a:avLst/>
            </a:prstGeom>
            <a:noFill/>
            <a:ln>
              <a:noFill/>
            </a:ln>
          </p:spPr>
        </p:pic>
        <p:sp>
          <p:nvSpPr>
            <p:cNvPr id="188" name="Google Shape;188;p16"/>
            <p:cNvSpPr txBox="1"/>
            <p:nvPr/>
          </p:nvSpPr>
          <p:spPr>
            <a:xfrm>
              <a:off x="3856975" y="10083383"/>
              <a:ext cx="16485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rgbClr val="2F2F2F"/>
                  </a:solidFill>
                  <a:latin typeface="Lora Medium"/>
                  <a:ea typeface="Lora Medium"/>
                  <a:cs typeface="Lora Medium"/>
                  <a:sym typeface="Lora Medium"/>
                </a:rPr>
                <a:t>The Berlin Wall Falls</a:t>
              </a:r>
              <a:endParaRPr i="1" sz="900">
                <a:solidFill>
                  <a:srgbClr val="2F2F2F"/>
                </a:solidFill>
                <a:latin typeface="Lora Medium"/>
                <a:ea typeface="Lora Medium"/>
                <a:cs typeface="Lora Medium"/>
                <a:sym typeface="Lora Medium"/>
              </a:endParaRPr>
            </a:p>
          </p:txBody>
        </p:sp>
        <p:grpSp>
          <p:nvGrpSpPr>
            <p:cNvPr id="189" name="Google Shape;189;p16"/>
            <p:cNvGrpSpPr/>
            <p:nvPr/>
          </p:nvGrpSpPr>
          <p:grpSpPr>
            <a:xfrm>
              <a:off x="5658050" y="6355650"/>
              <a:ext cx="1662600" cy="4041794"/>
              <a:chOff x="241200" y="6355650"/>
              <a:chExt cx="1662600" cy="4041794"/>
            </a:xfrm>
          </p:grpSpPr>
          <p:grpSp>
            <p:nvGrpSpPr>
              <p:cNvPr id="190" name="Google Shape;190;p16"/>
              <p:cNvGrpSpPr/>
              <p:nvPr/>
            </p:nvGrpSpPr>
            <p:grpSpPr>
              <a:xfrm>
                <a:off x="241200" y="6355650"/>
                <a:ext cx="1662600" cy="1520575"/>
                <a:chOff x="3860675" y="905225"/>
                <a:chExt cx="1662600" cy="1520575"/>
              </a:xfrm>
            </p:grpSpPr>
            <p:sp>
              <p:nvSpPr>
                <p:cNvPr id="191" name="Google Shape;191;p16"/>
                <p:cNvSpPr txBox="1"/>
                <p:nvPr/>
              </p:nvSpPr>
              <p:spPr>
                <a:xfrm>
                  <a:off x="3860675" y="905225"/>
                  <a:ext cx="16626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WALL </a:t>
                  </a:r>
                  <a:endParaRPr sz="2900">
                    <a:solidFill>
                      <a:srgbClr val="2F2F2F"/>
                    </a:solidFill>
                    <a:latin typeface="Lora SemiBold"/>
                    <a:ea typeface="Lora SemiBold"/>
                    <a:cs typeface="Lora SemiBold"/>
                    <a:sym typeface="Lora SemiBold"/>
                  </a:endParaRPr>
                </a:p>
                <a:p>
                  <a:pPr indent="0" lvl="0" marL="0" rtl="0" algn="l">
                    <a:spcBef>
                      <a:spcPts val="0"/>
                    </a:spcBef>
                    <a:spcAft>
                      <a:spcPts val="0"/>
                    </a:spcAft>
                    <a:buNone/>
                  </a:pPr>
                  <a:r>
                    <a:rPr lang="uk" sz="2900">
                      <a:solidFill>
                        <a:srgbClr val="2F2F2F"/>
                      </a:solidFill>
                      <a:latin typeface="Lora SemiBold"/>
                      <a:ea typeface="Lora SemiBold"/>
                      <a:cs typeface="Lora SemiBold"/>
                      <a:sym typeface="Lora SemiBold"/>
                    </a:rPr>
                    <a:t>FALLS</a:t>
                  </a:r>
                  <a:endParaRPr sz="2900">
                    <a:solidFill>
                      <a:srgbClr val="2F2F2F"/>
                    </a:solidFill>
                    <a:latin typeface="Lora SemiBold"/>
                    <a:ea typeface="Lora SemiBold"/>
                    <a:cs typeface="Lora SemiBold"/>
                    <a:sym typeface="Lora SemiBold"/>
                  </a:endParaRPr>
                </a:p>
              </p:txBody>
            </p:sp>
            <p:sp>
              <p:nvSpPr>
                <p:cNvPr id="192" name="Google Shape;192;p16"/>
                <p:cNvSpPr txBox="1"/>
                <p:nvPr/>
              </p:nvSpPr>
              <p:spPr>
                <a:xfrm>
                  <a:off x="3860675" y="1840800"/>
                  <a:ext cx="16626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The Fall of the </a:t>
                  </a:r>
                  <a:endParaRPr i="1" sz="1900">
                    <a:solidFill>
                      <a:srgbClr val="2F2F2F"/>
                    </a:solidFill>
                    <a:latin typeface="Lora Medium"/>
                    <a:ea typeface="Lora Medium"/>
                    <a:cs typeface="Lora Medium"/>
                    <a:sym typeface="Lora Medium"/>
                  </a:endParaRPr>
                </a:p>
                <a:p>
                  <a:pPr indent="0" lvl="0" marL="0" rtl="0" algn="l">
                    <a:spcBef>
                      <a:spcPts val="0"/>
                    </a:spcBef>
                    <a:spcAft>
                      <a:spcPts val="0"/>
                    </a:spcAft>
                    <a:buNone/>
                  </a:pPr>
                  <a:r>
                    <a:rPr i="1" lang="uk" sz="1900">
                      <a:solidFill>
                        <a:srgbClr val="2F2F2F"/>
                      </a:solidFill>
                      <a:latin typeface="Lora Medium"/>
                      <a:ea typeface="Lora Medium"/>
                      <a:cs typeface="Lora Medium"/>
                      <a:sym typeface="Lora Medium"/>
                    </a:rPr>
                    <a:t>Berlin Wall</a:t>
                  </a:r>
                  <a:endParaRPr i="1" sz="1900">
                    <a:solidFill>
                      <a:srgbClr val="2F2F2F"/>
                    </a:solidFill>
                    <a:latin typeface="Lora Medium"/>
                    <a:ea typeface="Lora Medium"/>
                    <a:cs typeface="Lora Medium"/>
                    <a:sym typeface="Lora Medium"/>
                  </a:endParaRPr>
                </a:p>
              </p:txBody>
            </p:sp>
          </p:grpSp>
          <p:sp>
            <p:nvSpPr>
              <p:cNvPr id="193" name="Google Shape;193;p16"/>
              <p:cNvSpPr txBox="1"/>
              <p:nvPr/>
            </p:nvSpPr>
            <p:spPr>
              <a:xfrm>
                <a:off x="241200" y="8097944"/>
                <a:ext cx="1662600" cy="22995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On November 9, 1989, the Berlin Wall fell, symbolizing the end of the Cold War and the reunification of East and West Germany. This momentous event marked a significant step toward the collapse of communist regimes in Eastern Europe.</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t/>
                </a:r>
                <a:endParaRPr sz="900">
                  <a:solidFill>
                    <a:schemeClr val="dk2"/>
                  </a:solidFill>
                  <a:latin typeface="Lora"/>
                  <a:ea typeface="Lora"/>
                  <a:cs typeface="Lora"/>
                  <a:sym typeface="Lora"/>
                </a:endParaRPr>
              </a:p>
              <a:p>
                <a:pPr indent="0" lvl="0" marL="0" rtl="0" algn="just">
                  <a:lnSpc>
                    <a:spcPct val="120000"/>
                  </a:lnSpc>
                  <a:spcBef>
                    <a:spcPts val="0"/>
                  </a:spcBef>
                  <a:spcAft>
                    <a:spcPts val="0"/>
                  </a:spcAft>
                  <a:buNone/>
                </a:pPr>
                <a:r>
                  <a:rPr lang="uk" sz="900">
                    <a:solidFill>
                      <a:schemeClr val="dk2"/>
                    </a:solidFill>
                    <a:latin typeface="Lora"/>
                    <a:ea typeface="Lora"/>
                    <a:cs typeface="Lora"/>
                    <a:sym typeface="Lora"/>
                  </a:rPr>
                  <a:t>On November 9, 1989, the Berlin Wall fell, symbolizing the end of the Cold War and the reunification of East.</a:t>
                </a:r>
                <a:endParaRPr sz="900">
                  <a:solidFill>
                    <a:schemeClr val="dk2"/>
                  </a:solidFill>
                  <a:latin typeface="Lora"/>
                  <a:ea typeface="Lora"/>
                  <a:cs typeface="Lora"/>
                  <a:sym typeface="Lora"/>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