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692000" cx="7560000"/>
  <p:notesSz cx="6858000" cy="9144000"/>
  <p:embeddedFontLst>
    <p:embeddedFont>
      <p:font typeface="La Belle Aurore"/>
      <p:regular r:id="rId10"/>
    </p:embeddedFont>
    <p:embeddedFont>
      <p:font typeface="Vidaloka"/>
      <p:regular r:id="rId11"/>
    </p:embeddedFont>
    <p:embeddedFont>
      <p:font typeface="Comfortaa Medium"/>
      <p:regular r:id="rId12"/>
      <p:bold r:id="rId13"/>
    </p:embeddedFont>
    <p:embeddedFont>
      <p:font typeface="Comfortaa"/>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113">
          <p15:clr>
            <a:srgbClr val="747775"/>
          </p15:clr>
        </p15:guide>
        <p15:guide id="2" pos="1644">
          <p15:clr>
            <a:srgbClr val="747775"/>
          </p15:clr>
        </p15:guide>
        <p15:guide id="3" pos="4649">
          <p15:clr>
            <a:srgbClr val="747775"/>
          </p15:clr>
        </p15:guide>
        <p15:guide id="4" orient="horz" pos="6633">
          <p15:clr>
            <a:srgbClr val="747775"/>
          </p15:clr>
        </p15:guide>
        <p15:guide id="5" orient="horz" pos="964">
          <p15:clr>
            <a:srgbClr val="747775"/>
          </p15:clr>
        </p15:guide>
        <p15:guide id="6" orient="horz" pos="113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3"/>
        <p:guide pos="1644"/>
        <p:guide pos="4649"/>
        <p:guide pos="6633" orient="horz"/>
        <p:guide pos="964" orient="horz"/>
        <p:guide pos="1134" orient="horz"/>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Vidaloka-regular.fntdata"/><Relationship Id="rId10" Type="http://schemas.openxmlformats.org/officeDocument/2006/relationships/font" Target="fonts/LaBelleAurore-regular.fntdata"/><Relationship Id="rId13" Type="http://schemas.openxmlformats.org/officeDocument/2006/relationships/font" Target="fonts/ComfortaaMedium-bold.fntdata"/><Relationship Id="rId12" Type="http://schemas.openxmlformats.org/officeDocument/2006/relationships/font" Target="fonts/ComfortaaMedium-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omfortaa-bold.fntdata"/><Relationship Id="rId14" Type="http://schemas.openxmlformats.org/officeDocument/2006/relationships/font" Target="fonts/Comfortaa-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eb50b2e3d8_0_168: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eb50b2e3d8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1eb50b2e3d8_0_30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1eb50b2e3d8_0_3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1eb50b2e3d8_0_37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1eb50b2e3d8_0_3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1.png"/><Relationship Id="rId7"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jpg"/><Relationship Id="rId4"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1.png"/><Relationship Id="rId7"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jpg"/><Relationship Id="rId4"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1.png"/><Relationship Id="rId7"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jpg"/><Relationship Id="rId4"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1.png"/><Relationship Id="rId7"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0" y="0"/>
            <a:ext cx="7568400" cy="1798359"/>
            <a:chOff x="0" y="0"/>
            <a:chExt cx="7568400" cy="1798359"/>
          </a:xfrm>
        </p:grpSpPr>
        <p:sp>
          <p:nvSpPr>
            <p:cNvPr id="55" name="Google Shape;55;p13"/>
            <p:cNvSpPr/>
            <p:nvPr/>
          </p:nvSpPr>
          <p:spPr>
            <a:xfrm>
              <a:off x="0" y="0"/>
              <a:ext cx="7568400" cy="1530000"/>
            </a:xfrm>
            <a:prstGeom prst="rect">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6" name="Google Shape;56;p13"/>
            <p:cNvSpPr/>
            <p:nvPr/>
          </p:nvSpPr>
          <p:spPr>
            <a:xfrm rot="10800000">
              <a:off x="75" y="1523859"/>
              <a:ext cx="2429700" cy="274500"/>
            </a:xfrm>
            <a:prstGeom prst="triangle">
              <a:avLst>
                <a:gd fmla="val 50000" name="adj"/>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57" name="Google Shape;57;p13"/>
          <p:cNvGrpSpPr/>
          <p:nvPr/>
        </p:nvGrpSpPr>
        <p:grpSpPr>
          <a:xfrm>
            <a:off x="629925" y="180000"/>
            <a:ext cx="1170000" cy="1170000"/>
            <a:chOff x="508363" y="181158"/>
            <a:chExt cx="1170000" cy="1170000"/>
          </a:xfrm>
        </p:grpSpPr>
        <p:pic>
          <p:nvPicPr>
            <p:cNvPr id="58" name="Google Shape;58;p13"/>
            <p:cNvPicPr preferRelativeResize="0"/>
            <p:nvPr/>
          </p:nvPicPr>
          <p:blipFill rotWithShape="1">
            <a:blip r:embed="rId3">
              <a:alphaModFix/>
            </a:blip>
            <a:srcRect b="12879" l="0" r="1922" t="23141"/>
            <a:stretch/>
          </p:blipFill>
          <p:spPr>
            <a:xfrm>
              <a:off x="558163" y="230958"/>
              <a:ext cx="1070400" cy="1070400"/>
            </a:xfrm>
            <a:prstGeom prst="ellipse">
              <a:avLst/>
            </a:prstGeom>
            <a:noFill/>
            <a:ln>
              <a:noFill/>
            </a:ln>
          </p:spPr>
        </p:pic>
        <p:sp>
          <p:nvSpPr>
            <p:cNvPr id="59" name="Google Shape;59;p13"/>
            <p:cNvSpPr/>
            <p:nvPr/>
          </p:nvSpPr>
          <p:spPr>
            <a:xfrm>
              <a:off x="508363" y="181158"/>
              <a:ext cx="1170000" cy="1170000"/>
            </a:xfrm>
            <a:prstGeom prst="ellipse">
              <a:avLst/>
            </a:prstGeom>
            <a:noFill/>
            <a:ln cap="flat" cmpd="sng" w="9525">
              <a:solidFill>
                <a:srgbClr val="EEE7E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60" name="Google Shape;60;p13"/>
          <p:cNvGrpSpPr/>
          <p:nvPr/>
        </p:nvGrpSpPr>
        <p:grpSpPr>
          <a:xfrm>
            <a:off x="2614575" y="294568"/>
            <a:ext cx="4033800" cy="893007"/>
            <a:chOff x="2614575" y="294568"/>
            <a:chExt cx="4033800" cy="893007"/>
          </a:xfrm>
        </p:grpSpPr>
        <p:sp>
          <p:nvSpPr>
            <p:cNvPr id="61" name="Google Shape;61;p13"/>
            <p:cNvSpPr txBox="1"/>
            <p:nvPr/>
          </p:nvSpPr>
          <p:spPr>
            <a:xfrm>
              <a:off x="2614575" y="294568"/>
              <a:ext cx="4033800" cy="585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3800">
                  <a:solidFill>
                    <a:srgbClr val="EEE7E1"/>
                  </a:solidFill>
                  <a:latin typeface="Vidaloka"/>
                  <a:ea typeface="Vidaloka"/>
                  <a:cs typeface="Vidaloka"/>
                  <a:sym typeface="Vidaloka"/>
                </a:rPr>
                <a:t>EMELY BRUEN</a:t>
              </a:r>
              <a:endParaRPr sz="3800">
                <a:solidFill>
                  <a:srgbClr val="EEE7E1"/>
                </a:solidFill>
                <a:latin typeface="Vidaloka"/>
                <a:ea typeface="Vidaloka"/>
                <a:cs typeface="Vidaloka"/>
                <a:sym typeface="Vidaloka"/>
              </a:endParaRPr>
            </a:p>
          </p:txBody>
        </p:sp>
        <p:sp>
          <p:nvSpPr>
            <p:cNvPr id="62" name="Google Shape;62;p13"/>
            <p:cNvSpPr txBox="1"/>
            <p:nvPr/>
          </p:nvSpPr>
          <p:spPr>
            <a:xfrm>
              <a:off x="2614575" y="972175"/>
              <a:ext cx="403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EEE7E1"/>
                  </a:solidFill>
                  <a:latin typeface="Comfortaa"/>
                  <a:ea typeface="Comfortaa"/>
                  <a:cs typeface="Comfortaa"/>
                  <a:sym typeface="Comfortaa"/>
                </a:rPr>
                <a:t>High School Resume</a:t>
              </a:r>
              <a:endParaRPr>
                <a:solidFill>
                  <a:srgbClr val="EEE7E1"/>
                </a:solidFill>
                <a:latin typeface="Comfortaa"/>
                <a:ea typeface="Comfortaa"/>
                <a:cs typeface="Comfortaa"/>
                <a:sym typeface="Comfortaa"/>
              </a:endParaRPr>
            </a:p>
          </p:txBody>
        </p:sp>
      </p:grpSp>
      <p:cxnSp>
        <p:nvCxnSpPr>
          <p:cNvPr id="63" name="Google Shape;63;p13"/>
          <p:cNvCxnSpPr/>
          <p:nvPr/>
        </p:nvCxnSpPr>
        <p:spPr>
          <a:xfrm>
            <a:off x="2430000" y="1982875"/>
            <a:ext cx="0" cy="8315100"/>
          </a:xfrm>
          <a:prstGeom prst="straightConnector1">
            <a:avLst/>
          </a:prstGeom>
          <a:noFill/>
          <a:ln cap="flat" cmpd="sng" w="19050">
            <a:solidFill>
              <a:srgbClr val="CFCFD0"/>
            </a:solidFill>
            <a:prstDash val="solid"/>
            <a:round/>
            <a:headEnd len="med" w="med" type="none"/>
            <a:tailEnd len="med" w="med" type="none"/>
          </a:ln>
        </p:spPr>
      </p:cxnSp>
      <p:sp>
        <p:nvSpPr>
          <p:cNvPr id="64" name="Google Shape;64;p13"/>
          <p:cNvSpPr txBox="1"/>
          <p:nvPr/>
        </p:nvSpPr>
        <p:spPr>
          <a:xfrm>
            <a:off x="2595405" y="1943348"/>
            <a:ext cx="2167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P R O F I L E</a:t>
            </a:r>
            <a:endParaRPr b="1" sz="1300">
              <a:solidFill>
                <a:schemeClr val="dk2"/>
              </a:solidFill>
              <a:latin typeface="Comfortaa"/>
              <a:ea typeface="Comfortaa"/>
              <a:cs typeface="Comfortaa"/>
              <a:sym typeface="Comfortaa"/>
            </a:endParaRPr>
          </a:p>
        </p:txBody>
      </p:sp>
      <p:sp>
        <p:nvSpPr>
          <p:cNvPr id="65" name="Google Shape;65;p13"/>
          <p:cNvSpPr txBox="1"/>
          <p:nvPr/>
        </p:nvSpPr>
        <p:spPr>
          <a:xfrm>
            <a:off x="169200" y="1943350"/>
            <a:ext cx="2143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C O N T A C T</a:t>
            </a:r>
            <a:endParaRPr b="1" sz="1300">
              <a:solidFill>
                <a:schemeClr val="dk2"/>
              </a:solidFill>
              <a:latin typeface="Comfortaa"/>
              <a:ea typeface="Comfortaa"/>
              <a:cs typeface="Comfortaa"/>
              <a:sym typeface="Comfortaa"/>
            </a:endParaRPr>
          </a:p>
        </p:txBody>
      </p:sp>
      <p:sp>
        <p:nvSpPr>
          <p:cNvPr id="66" name="Google Shape;66;p13"/>
          <p:cNvSpPr txBox="1"/>
          <p:nvPr/>
        </p:nvSpPr>
        <p:spPr>
          <a:xfrm>
            <a:off x="2609999" y="2262975"/>
            <a:ext cx="4770000" cy="8466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chemeClr val="dk2"/>
                </a:solidFill>
                <a:latin typeface="Comfortaa"/>
                <a:ea typeface="Comfortaa"/>
                <a:cs typeface="Comfortaa"/>
                <a:sym typeface="Comfortaa"/>
              </a:rPr>
              <a:t>Please utilize this space to outline your career objectives and ambitions. Seize this opportunity to capture the recruiters' interest and demonstrate your qualifications. Craft a concise paragraph that is specifically customized for the position you are seeking.</a:t>
            </a:r>
            <a:endParaRPr sz="1000">
              <a:solidFill>
                <a:schemeClr val="dk2"/>
              </a:solidFill>
              <a:latin typeface="Comfortaa"/>
              <a:ea typeface="Comfortaa"/>
              <a:cs typeface="Comfortaa"/>
              <a:sym typeface="Comfortaa"/>
            </a:endParaRPr>
          </a:p>
        </p:txBody>
      </p:sp>
      <p:grpSp>
        <p:nvGrpSpPr>
          <p:cNvPr id="67" name="Google Shape;67;p13"/>
          <p:cNvGrpSpPr/>
          <p:nvPr/>
        </p:nvGrpSpPr>
        <p:grpSpPr>
          <a:xfrm>
            <a:off x="179992" y="2255425"/>
            <a:ext cx="2006234" cy="168975"/>
            <a:chOff x="179992" y="2255425"/>
            <a:chExt cx="2006234" cy="168975"/>
          </a:xfrm>
        </p:grpSpPr>
        <p:sp>
          <p:nvSpPr>
            <p:cNvPr id="68" name="Google Shape;68;p13"/>
            <p:cNvSpPr txBox="1"/>
            <p:nvPr/>
          </p:nvSpPr>
          <p:spPr>
            <a:xfrm>
              <a:off x="499625" y="2262963"/>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(123)-4567-891</a:t>
              </a:r>
              <a:endParaRPr sz="1000">
                <a:solidFill>
                  <a:schemeClr val="dk2"/>
                </a:solidFill>
                <a:latin typeface="Comfortaa Medium"/>
                <a:ea typeface="Comfortaa Medium"/>
                <a:cs typeface="Comfortaa Medium"/>
                <a:sym typeface="Comfortaa Medium"/>
              </a:endParaRPr>
            </a:p>
          </p:txBody>
        </p:sp>
        <p:pic>
          <p:nvPicPr>
            <p:cNvPr id="69" name="Google Shape;69;p13"/>
            <p:cNvPicPr preferRelativeResize="0"/>
            <p:nvPr/>
          </p:nvPicPr>
          <p:blipFill>
            <a:blip r:embed="rId4">
              <a:alphaModFix/>
            </a:blip>
            <a:stretch>
              <a:fillRect/>
            </a:stretch>
          </p:blipFill>
          <p:spPr>
            <a:xfrm>
              <a:off x="179992" y="2255425"/>
              <a:ext cx="158417" cy="168975"/>
            </a:xfrm>
            <a:prstGeom prst="rect">
              <a:avLst/>
            </a:prstGeom>
            <a:noFill/>
            <a:ln>
              <a:noFill/>
            </a:ln>
          </p:spPr>
        </p:pic>
      </p:grpSp>
      <p:grpSp>
        <p:nvGrpSpPr>
          <p:cNvPr id="70" name="Google Shape;70;p13"/>
          <p:cNvGrpSpPr/>
          <p:nvPr/>
        </p:nvGrpSpPr>
        <p:grpSpPr>
          <a:xfrm>
            <a:off x="185276" y="2716300"/>
            <a:ext cx="2000950" cy="167238"/>
            <a:chOff x="185276" y="2716300"/>
            <a:chExt cx="2000950" cy="167238"/>
          </a:xfrm>
        </p:grpSpPr>
        <p:sp>
          <p:nvSpPr>
            <p:cNvPr id="71" name="Google Shape;71;p13"/>
            <p:cNvSpPr txBox="1"/>
            <p:nvPr/>
          </p:nvSpPr>
          <p:spPr>
            <a:xfrm>
              <a:off x="499625" y="2729638"/>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Linkedin.com/in/</a:t>
              </a:r>
              <a:endParaRPr sz="1000">
                <a:solidFill>
                  <a:schemeClr val="dk2"/>
                </a:solidFill>
                <a:latin typeface="Comfortaa Medium"/>
                <a:ea typeface="Comfortaa Medium"/>
                <a:cs typeface="Comfortaa Medium"/>
                <a:sym typeface="Comfortaa Medium"/>
              </a:endParaRPr>
            </a:p>
          </p:txBody>
        </p:sp>
        <p:pic>
          <p:nvPicPr>
            <p:cNvPr id="72" name="Google Shape;72;p13"/>
            <p:cNvPicPr preferRelativeResize="0"/>
            <p:nvPr/>
          </p:nvPicPr>
          <p:blipFill>
            <a:blip r:embed="rId5">
              <a:alphaModFix/>
            </a:blip>
            <a:stretch>
              <a:fillRect/>
            </a:stretch>
          </p:blipFill>
          <p:spPr>
            <a:xfrm>
              <a:off x="185276" y="2716300"/>
              <a:ext cx="158400" cy="139741"/>
            </a:xfrm>
            <a:prstGeom prst="rect">
              <a:avLst/>
            </a:prstGeom>
            <a:noFill/>
            <a:ln>
              <a:noFill/>
            </a:ln>
          </p:spPr>
        </p:pic>
      </p:grpSp>
      <p:grpSp>
        <p:nvGrpSpPr>
          <p:cNvPr id="73" name="Google Shape;73;p13"/>
          <p:cNvGrpSpPr/>
          <p:nvPr/>
        </p:nvGrpSpPr>
        <p:grpSpPr>
          <a:xfrm>
            <a:off x="180000" y="2935986"/>
            <a:ext cx="2006225" cy="171290"/>
            <a:chOff x="180000" y="2935986"/>
            <a:chExt cx="2006225" cy="171290"/>
          </a:xfrm>
        </p:grpSpPr>
        <p:sp>
          <p:nvSpPr>
            <p:cNvPr id="74" name="Google Shape;74;p13"/>
            <p:cNvSpPr txBox="1"/>
            <p:nvPr/>
          </p:nvSpPr>
          <p:spPr>
            <a:xfrm>
              <a:off x="499625" y="2953376"/>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Harlingen, Texas, 78550</a:t>
              </a:r>
              <a:endParaRPr sz="1000">
                <a:solidFill>
                  <a:schemeClr val="dk2"/>
                </a:solidFill>
                <a:latin typeface="Comfortaa Medium"/>
                <a:ea typeface="Comfortaa Medium"/>
                <a:cs typeface="Comfortaa Medium"/>
                <a:sym typeface="Comfortaa Medium"/>
              </a:endParaRPr>
            </a:p>
          </p:txBody>
        </p:sp>
        <p:pic>
          <p:nvPicPr>
            <p:cNvPr id="75" name="Google Shape;75;p13"/>
            <p:cNvPicPr preferRelativeResize="0"/>
            <p:nvPr/>
          </p:nvPicPr>
          <p:blipFill>
            <a:blip r:embed="rId6">
              <a:alphaModFix/>
            </a:blip>
            <a:stretch>
              <a:fillRect/>
            </a:stretch>
          </p:blipFill>
          <p:spPr>
            <a:xfrm>
              <a:off x="180000" y="2935986"/>
              <a:ext cx="179550" cy="154591"/>
            </a:xfrm>
            <a:prstGeom prst="rect">
              <a:avLst/>
            </a:prstGeom>
            <a:noFill/>
            <a:ln>
              <a:noFill/>
            </a:ln>
          </p:spPr>
        </p:pic>
      </p:grpSp>
      <p:grpSp>
        <p:nvGrpSpPr>
          <p:cNvPr id="76" name="Google Shape;76;p13"/>
          <p:cNvGrpSpPr/>
          <p:nvPr/>
        </p:nvGrpSpPr>
        <p:grpSpPr>
          <a:xfrm>
            <a:off x="180000" y="2499500"/>
            <a:ext cx="2006225" cy="153900"/>
            <a:chOff x="180000" y="2499500"/>
            <a:chExt cx="2006225" cy="153900"/>
          </a:xfrm>
        </p:grpSpPr>
        <p:sp>
          <p:nvSpPr>
            <p:cNvPr id="77" name="Google Shape;77;p13"/>
            <p:cNvSpPr txBox="1"/>
            <p:nvPr/>
          </p:nvSpPr>
          <p:spPr>
            <a:xfrm>
              <a:off x="499625" y="2499500"/>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Emely@mail.com</a:t>
              </a:r>
              <a:endParaRPr sz="1000">
                <a:solidFill>
                  <a:schemeClr val="dk2"/>
                </a:solidFill>
                <a:latin typeface="Comfortaa Medium"/>
                <a:ea typeface="Comfortaa Medium"/>
                <a:cs typeface="Comfortaa Medium"/>
                <a:sym typeface="Comfortaa Medium"/>
              </a:endParaRPr>
            </a:p>
          </p:txBody>
        </p:sp>
        <p:pic>
          <p:nvPicPr>
            <p:cNvPr id="78" name="Google Shape;78;p13"/>
            <p:cNvPicPr preferRelativeResize="0"/>
            <p:nvPr/>
          </p:nvPicPr>
          <p:blipFill>
            <a:blip r:embed="rId7">
              <a:alphaModFix/>
            </a:blip>
            <a:stretch>
              <a:fillRect/>
            </a:stretch>
          </p:blipFill>
          <p:spPr>
            <a:xfrm>
              <a:off x="180000" y="2509741"/>
              <a:ext cx="190100" cy="132012"/>
            </a:xfrm>
            <a:prstGeom prst="rect">
              <a:avLst/>
            </a:prstGeom>
            <a:noFill/>
            <a:ln>
              <a:noFill/>
            </a:ln>
          </p:spPr>
        </p:pic>
      </p:grpSp>
      <p:sp>
        <p:nvSpPr>
          <p:cNvPr id="79" name="Google Shape;79;p13"/>
          <p:cNvSpPr/>
          <p:nvPr/>
        </p:nvSpPr>
        <p:spPr>
          <a:xfrm>
            <a:off x="0" y="10520775"/>
            <a:ext cx="7568400" cy="171300"/>
          </a:xfrm>
          <a:prstGeom prst="rect">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0" name="Google Shape;80;p13"/>
          <p:cNvSpPr txBox="1"/>
          <p:nvPr/>
        </p:nvSpPr>
        <p:spPr>
          <a:xfrm>
            <a:off x="2595405" y="3352094"/>
            <a:ext cx="2167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E D U C A T I O N</a:t>
            </a:r>
            <a:endParaRPr b="1" sz="1300">
              <a:solidFill>
                <a:schemeClr val="dk2"/>
              </a:solidFill>
              <a:latin typeface="Comfortaa"/>
              <a:ea typeface="Comfortaa"/>
              <a:cs typeface="Comfortaa"/>
              <a:sym typeface="Comfortaa"/>
            </a:endParaRPr>
          </a:p>
        </p:txBody>
      </p:sp>
      <p:sp>
        <p:nvSpPr>
          <p:cNvPr id="81" name="Google Shape;81;p13"/>
          <p:cNvSpPr txBox="1"/>
          <p:nvPr/>
        </p:nvSpPr>
        <p:spPr>
          <a:xfrm>
            <a:off x="169200" y="3352096"/>
            <a:ext cx="2143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S K I L L S</a:t>
            </a:r>
            <a:endParaRPr b="1" sz="1300">
              <a:solidFill>
                <a:schemeClr val="dk2"/>
              </a:solidFill>
              <a:latin typeface="Comfortaa"/>
              <a:ea typeface="Comfortaa"/>
              <a:cs typeface="Comfortaa"/>
              <a:sym typeface="Comfortaa"/>
            </a:endParaRPr>
          </a:p>
        </p:txBody>
      </p:sp>
      <p:grpSp>
        <p:nvGrpSpPr>
          <p:cNvPr id="82" name="Google Shape;82;p13"/>
          <p:cNvGrpSpPr/>
          <p:nvPr/>
        </p:nvGrpSpPr>
        <p:grpSpPr>
          <a:xfrm>
            <a:off x="2609999" y="3671721"/>
            <a:ext cx="4770000" cy="389713"/>
            <a:chOff x="2609999" y="3671721"/>
            <a:chExt cx="4770000" cy="389713"/>
          </a:xfrm>
        </p:grpSpPr>
        <p:sp>
          <p:nvSpPr>
            <p:cNvPr id="83" name="Google Shape;83;p13"/>
            <p:cNvSpPr txBox="1"/>
            <p:nvPr/>
          </p:nvSpPr>
          <p:spPr>
            <a:xfrm>
              <a:off x="2609999" y="3671721"/>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Your Degree/Certification Here</a:t>
              </a:r>
              <a:endParaRPr b="1" sz="1000">
                <a:solidFill>
                  <a:srgbClr val="36383E"/>
                </a:solidFill>
                <a:latin typeface="Comfortaa"/>
                <a:ea typeface="Comfortaa"/>
                <a:cs typeface="Comfortaa"/>
                <a:sym typeface="Comfortaa"/>
              </a:endParaRPr>
            </a:p>
          </p:txBody>
        </p:sp>
        <p:sp>
          <p:nvSpPr>
            <p:cNvPr id="84" name="Google Shape;84;p13"/>
            <p:cNvSpPr txBox="1"/>
            <p:nvPr/>
          </p:nvSpPr>
          <p:spPr>
            <a:xfrm>
              <a:off x="2609999" y="3907534"/>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chemeClr val="dk2"/>
                  </a:solidFill>
                  <a:latin typeface="Comfortaa"/>
                  <a:ea typeface="Comfortaa"/>
                  <a:cs typeface="Comfortaa"/>
                  <a:sym typeface="Comfortaa"/>
                </a:rPr>
                <a:t>Sherman Oaks High School | Sherman Oaks, California | 2019 - 2023</a:t>
              </a:r>
              <a:endParaRPr b="1" sz="1000">
                <a:solidFill>
                  <a:schemeClr val="dk2"/>
                </a:solidFill>
                <a:latin typeface="Comfortaa"/>
                <a:ea typeface="Comfortaa"/>
                <a:cs typeface="Comfortaa"/>
                <a:sym typeface="Comfortaa"/>
              </a:endParaRPr>
            </a:p>
          </p:txBody>
        </p:sp>
      </p:grpSp>
      <p:grpSp>
        <p:nvGrpSpPr>
          <p:cNvPr id="85" name="Google Shape;85;p13"/>
          <p:cNvGrpSpPr/>
          <p:nvPr/>
        </p:nvGrpSpPr>
        <p:grpSpPr>
          <a:xfrm>
            <a:off x="2694625" y="4150650"/>
            <a:ext cx="4685350" cy="1331030"/>
            <a:chOff x="2694625" y="4150650"/>
            <a:chExt cx="4685350" cy="1331030"/>
          </a:xfrm>
        </p:grpSpPr>
        <p:grpSp>
          <p:nvGrpSpPr>
            <p:cNvPr id="86" name="Google Shape;86;p13"/>
            <p:cNvGrpSpPr/>
            <p:nvPr/>
          </p:nvGrpSpPr>
          <p:grpSpPr>
            <a:xfrm>
              <a:off x="2694625" y="4150650"/>
              <a:ext cx="4685350" cy="169200"/>
              <a:chOff x="2694625" y="4150650"/>
              <a:chExt cx="4685350" cy="169200"/>
            </a:xfrm>
          </p:grpSpPr>
          <p:sp>
            <p:nvSpPr>
              <p:cNvPr id="87" name="Google Shape;87;p13"/>
              <p:cNvSpPr txBox="1"/>
              <p:nvPr/>
            </p:nvSpPr>
            <p:spPr>
              <a:xfrm>
                <a:off x="2916275" y="4150650"/>
                <a:ext cx="44637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GPA:</a:t>
                </a:r>
                <a:r>
                  <a:rPr b="1" lang="uk" sz="1000">
                    <a:solidFill>
                      <a:schemeClr val="dk2"/>
                    </a:solidFill>
                    <a:latin typeface="Comfortaa"/>
                    <a:ea typeface="Comfortaa"/>
                    <a:cs typeface="Comfortaa"/>
                    <a:sym typeface="Comfortaa"/>
                  </a:rPr>
                  <a:t> </a:t>
                </a:r>
                <a:r>
                  <a:rPr b="1" lang="uk" sz="1000">
                    <a:solidFill>
                      <a:srgbClr val="5F6166"/>
                    </a:solidFill>
                    <a:latin typeface="Comfortaa"/>
                    <a:ea typeface="Comfortaa"/>
                    <a:cs typeface="Comfortaa"/>
                    <a:sym typeface="Comfortaa"/>
                  </a:rPr>
                  <a:t>3.6 / 4.0</a:t>
                </a:r>
                <a:endParaRPr b="1" sz="1000">
                  <a:solidFill>
                    <a:srgbClr val="5F6166"/>
                  </a:solidFill>
                  <a:latin typeface="Comfortaa"/>
                  <a:ea typeface="Comfortaa"/>
                  <a:cs typeface="Comfortaa"/>
                  <a:sym typeface="Comfortaa"/>
                </a:endParaRPr>
              </a:p>
            </p:txBody>
          </p:sp>
          <p:sp>
            <p:nvSpPr>
              <p:cNvPr id="88" name="Google Shape;88;p13"/>
              <p:cNvSpPr txBox="1"/>
              <p:nvPr/>
            </p:nvSpPr>
            <p:spPr>
              <a:xfrm>
                <a:off x="2694625" y="4150650"/>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nvGrpSpPr>
            <p:cNvPr id="89" name="Google Shape;89;p13"/>
            <p:cNvGrpSpPr/>
            <p:nvPr/>
          </p:nvGrpSpPr>
          <p:grpSpPr>
            <a:xfrm>
              <a:off x="2694625" y="4369634"/>
              <a:ext cx="4685350" cy="401744"/>
              <a:chOff x="2694625" y="4293434"/>
              <a:chExt cx="4685350" cy="401744"/>
            </a:xfrm>
          </p:grpSpPr>
          <p:sp>
            <p:nvSpPr>
              <p:cNvPr id="90" name="Google Shape;90;p13"/>
              <p:cNvSpPr txBox="1"/>
              <p:nvPr/>
            </p:nvSpPr>
            <p:spPr>
              <a:xfrm>
                <a:off x="2916275" y="4310278"/>
                <a:ext cx="44637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Clr>
                    <a:schemeClr val="dk1"/>
                  </a:buClr>
                  <a:buSzPts val="1100"/>
                  <a:buFont typeface="Arial"/>
                  <a:buNone/>
                </a:pPr>
                <a:r>
                  <a:rPr b="1" lang="uk" sz="1000">
                    <a:solidFill>
                      <a:srgbClr val="36383E"/>
                    </a:solidFill>
                    <a:latin typeface="Comfortaa"/>
                    <a:ea typeface="Comfortaa"/>
                    <a:cs typeface="Comfortaa"/>
                    <a:sym typeface="Comfortaa"/>
                  </a:rPr>
                  <a:t>Relevant Coursework:</a:t>
                </a:r>
                <a:r>
                  <a:rPr lang="uk" sz="1000">
                    <a:solidFill>
                      <a:schemeClr val="dk2"/>
                    </a:solidFill>
                    <a:latin typeface="Comfortaa"/>
                    <a:ea typeface="Comfortaa"/>
                    <a:cs typeface="Comfortaa"/>
                    <a:sym typeface="Comfortaa"/>
                  </a:rPr>
                  <a:t> </a:t>
                </a:r>
                <a:r>
                  <a:rPr lang="uk" sz="1000">
                    <a:solidFill>
                      <a:srgbClr val="5F6166"/>
                    </a:solidFill>
                    <a:latin typeface="Comfortaa"/>
                    <a:ea typeface="Comfortaa"/>
                    <a:cs typeface="Comfortaa"/>
                    <a:sym typeface="Comfortaa"/>
                  </a:rPr>
                  <a:t>Intro to Graphic Design, AP Art, Yearbook, </a:t>
                </a:r>
                <a:endParaRPr sz="10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Computer Applications</a:t>
                </a:r>
                <a:endParaRPr sz="1000">
                  <a:solidFill>
                    <a:srgbClr val="5F6166"/>
                  </a:solidFill>
                  <a:latin typeface="Comfortaa"/>
                  <a:ea typeface="Comfortaa"/>
                  <a:cs typeface="Comfortaa"/>
                  <a:sym typeface="Comfortaa"/>
                </a:endParaRPr>
              </a:p>
            </p:txBody>
          </p:sp>
          <p:sp>
            <p:nvSpPr>
              <p:cNvPr id="91" name="Google Shape;91;p13"/>
              <p:cNvSpPr txBox="1"/>
              <p:nvPr/>
            </p:nvSpPr>
            <p:spPr>
              <a:xfrm>
                <a:off x="2694625" y="4293434"/>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nvGrpSpPr>
            <p:cNvPr id="92" name="Google Shape;92;p13"/>
            <p:cNvGrpSpPr/>
            <p:nvPr/>
          </p:nvGrpSpPr>
          <p:grpSpPr>
            <a:xfrm>
              <a:off x="2694625" y="4844512"/>
              <a:ext cx="4685350" cy="393689"/>
              <a:chOff x="2694625" y="4768312"/>
              <a:chExt cx="4685350" cy="393689"/>
            </a:xfrm>
          </p:grpSpPr>
          <p:sp>
            <p:nvSpPr>
              <p:cNvPr id="93" name="Google Shape;93;p13"/>
              <p:cNvSpPr txBox="1"/>
              <p:nvPr/>
            </p:nvSpPr>
            <p:spPr>
              <a:xfrm>
                <a:off x="2916275" y="4777101"/>
                <a:ext cx="44637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Honors:</a:t>
                </a:r>
                <a:r>
                  <a:rPr b="1" lang="uk" sz="1000">
                    <a:solidFill>
                      <a:schemeClr val="dk2"/>
                    </a:solidFill>
                    <a:latin typeface="Comfortaa"/>
                    <a:ea typeface="Comfortaa"/>
                    <a:cs typeface="Comfortaa"/>
                    <a:sym typeface="Comfortaa"/>
                  </a:rPr>
                  <a:t> </a:t>
                </a:r>
                <a:r>
                  <a:rPr lang="uk" sz="1000">
                    <a:solidFill>
                      <a:srgbClr val="5F6166"/>
                    </a:solidFill>
                    <a:latin typeface="Comfortaa"/>
                    <a:ea typeface="Comfortaa"/>
                    <a:cs typeface="Comfortaa"/>
                    <a:sym typeface="Comfortaa"/>
                  </a:rPr>
                  <a:t>Member of the National Honors Society and National Art </a:t>
                </a:r>
                <a:endParaRPr sz="10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Education Association</a:t>
                </a:r>
                <a:endParaRPr sz="1000">
                  <a:solidFill>
                    <a:srgbClr val="5F6166"/>
                  </a:solidFill>
                  <a:latin typeface="Comfortaa"/>
                  <a:ea typeface="Comfortaa"/>
                  <a:cs typeface="Comfortaa"/>
                  <a:sym typeface="Comfortaa"/>
                </a:endParaRPr>
              </a:p>
            </p:txBody>
          </p:sp>
          <p:sp>
            <p:nvSpPr>
              <p:cNvPr id="94" name="Google Shape;94;p13"/>
              <p:cNvSpPr txBox="1"/>
              <p:nvPr/>
            </p:nvSpPr>
            <p:spPr>
              <a:xfrm>
                <a:off x="2694625" y="4768312"/>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nvGrpSpPr>
            <p:cNvPr id="95" name="Google Shape;95;p13"/>
            <p:cNvGrpSpPr/>
            <p:nvPr/>
          </p:nvGrpSpPr>
          <p:grpSpPr>
            <a:xfrm>
              <a:off x="2694625" y="5312480"/>
              <a:ext cx="4685350" cy="169200"/>
              <a:chOff x="2694625" y="5236280"/>
              <a:chExt cx="4685350" cy="169200"/>
            </a:xfrm>
          </p:grpSpPr>
          <p:sp>
            <p:nvSpPr>
              <p:cNvPr id="96" name="Google Shape;96;p13"/>
              <p:cNvSpPr txBox="1"/>
              <p:nvPr/>
            </p:nvSpPr>
            <p:spPr>
              <a:xfrm>
                <a:off x="2916275" y="5243925"/>
                <a:ext cx="44637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chemeClr val="dk1"/>
                    </a:solidFill>
                    <a:latin typeface="Comfortaa"/>
                    <a:ea typeface="Comfortaa"/>
                    <a:cs typeface="Comfortaa"/>
                    <a:sym typeface="Comfortaa"/>
                  </a:rPr>
                  <a:t>Clubs:</a:t>
                </a:r>
                <a:r>
                  <a:rPr b="1" lang="uk" sz="1000">
                    <a:solidFill>
                      <a:srgbClr val="36383E"/>
                    </a:solidFill>
                    <a:latin typeface="Comfortaa"/>
                    <a:ea typeface="Comfortaa"/>
                    <a:cs typeface="Comfortaa"/>
                    <a:sym typeface="Comfortaa"/>
                  </a:rPr>
                  <a:t> </a:t>
                </a:r>
                <a:r>
                  <a:rPr lang="uk" sz="1000">
                    <a:solidFill>
                      <a:srgbClr val="5F6166"/>
                    </a:solidFill>
                    <a:latin typeface="Comfortaa"/>
                    <a:ea typeface="Comfortaa"/>
                    <a:cs typeface="Comfortaa"/>
                    <a:sym typeface="Comfortaa"/>
                  </a:rPr>
                  <a:t>French club, Yearbook club.</a:t>
                </a:r>
                <a:endParaRPr sz="1000">
                  <a:solidFill>
                    <a:srgbClr val="5F6166"/>
                  </a:solidFill>
                  <a:latin typeface="Comfortaa"/>
                  <a:ea typeface="Comfortaa"/>
                  <a:cs typeface="Comfortaa"/>
                  <a:sym typeface="Comfortaa"/>
                </a:endParaRPr>
              </a:p>
            </p:txBody>
          </p:sp>
          <p:sp>
            <p:nvSpPr>
              <p:cNvPr id="97" name="Google Shape;97;p13"/>
              <p:cNvSpPr txBox="1"/>
              <p:nvPr/>
            </p:nvSpPr>
            <p:spPr>
              <a:xfrm>
                <a:off x="2694625" y="5236280"/>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grpSp>
        <p:nvGrpSpPr>
          <p:cNvPr id="98" name="Google Shape;98;p13"/>
          <p:cNvGrpSpPr/>
          <p:nvPr/>
        </p:nvGrpSpPr>
        <p:grpSpPr>
          <a:xfrm>
            <a:off x="178827" y="3671700"/>
            <a:ext cx="2143200" cy="1800419"/>
            <a:chOff x="178827" y="3671700"/>
            <a:chExt cx="2143200" cy="1800419"/>
          </a:xfrm>
        </p:grpSpPr>
        <p:sp>
          <p:nvSpPr>
            <p:cNvPr id="99" name="Google Shape;99;p13"/>
            <p:cNvSpPr txBox="1"/>
            <p:nvPr/>
          </p:nvSpPr>
          <p:spPr>
            <a:xfrm>
              <a:off x="178827" y="3671700"/>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Adobe After Effects</a:t>
              </a:r>
              <a:r>
                <a:rPr lang="uk" sz="1000">
                  <a:solidFill>
                    <a:schemeClr val="dk2"/>
                  </a:solidFill>
                  <a:latin typeface="Comfortaa Medium"/>
                  <a:ea typeface="Comfortaa Medium"/>
                  <a:cs typeface="Comfortaa Medium"/>
                  <a:sym typeface="Comfortaa Medium"/>
                </a:rPr>
                <a:t> - Expert</a:t>
              </a:r>
              <a:endParaRPr sz="1000">
                <a:solidFill>
                  <a:schemeClr val="dk2"/>
                </a:solidFill>
                <a:latin typeface="Comfortaa Medium"/>
                <a:ea typeface="Comfortaa Medium"/>
                <a:cs typeface="Comfortaa Medium"/>
                <a:sym typeface="Comfortaa Medium"/>
              </a:endParaRPr>
            </a:p>
          </p:txBody>
        </p:sp>
        <p:sp>
          <p:nvSpPr>
            <p:cNvPr id="100" name="Google Shape;100;p13"/>
            <p:cNvSpPr txBox="1"/>
            <p:nvPr/>
          </p:nvSpPr>
          <p:spPr>
            <a:xfrm>
              <a:off x="178827" y="4142134"/>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UI Design</a:t>
              </a:r>
              <a:r>
                <a:rPr lang="uk" sz="1000">
                  <a:solidFill>
                    <a:schemeClr val="dk2"/>
                  </a:solidFill>
                  <a:latin typeface="Comfortaa Medium"/>
                  <a:ea typeface="Comfortaa Medium"/>
                  <a:cs typeface="Comfortaa Medium"/>
                  <a:sym typeface="Comfortaa Medium"/>
                </a:rPr>
                <a:t> - Intermediate</a:t>
              </a:r>
              <a:endParaRPr sz="1000">
                <a:solidFill>
                  <a:schemeClr val="dk2"/>
                </a:solidFill>
                <a:latin typeface="Comfortaa Medium"/>
                <a:ea typeface="Comfortaa Medium"/>
                <a:cs typeface="Comfortaa Medium"/>
                <a:sym typeface="Comfortaa Medium"/>
              </a:endParaRPr>
            </a:p>
          </p:txBody>
        </p:sp>
        <p:sp>
          <p:nvSpPr>
            <p:cNvPr id="101" name="Google Shape;101;p13"/>
            <p:cNvSpPr txBox="1"/>
            <p:nvPr/>
          </p:nvSpPr>
          <p:spPr>
            <a:xfrm>
              <a:off x="178827" y="4377351"/>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Illustrator</a:t>
              </a:r>
              <a:r>
                <a:rPr lang="uk" sz="1000">
                  <a:solidFill>
                    <a:schemeClr val="dk2"/>
                  </a:solidFill>
                  <a:latin typeface="Comfortaa Medium"/>
                  <a:ea typeface="Comfortaa Medium"/>
                  <a:cs typeface="Comfortaa Medium"/>
                  <a:sym typeface="Comfortaa Medium"/>
                </a:rPr>
                <a:t> - Intermediate</a:t>
              </a:r>
              <a:endParaRPr sz="1000">
                <a:solidFill>
                  <a:schemeClr val="dk2"/>
                </a:solidFill>
                <a:latin typeface="Comfortaa Medium"/>
                <a:ea typeface="Comfortaa Medium"/>
                <a:cs typeface="Comfortaa Medium"/>
                <a:sym typeface="Comfortaa Medium"/>
              </a:endParaRPr>
            </a:p>
          </p:txBody>
        </p:sp>
        <p:sp>
          <p:nvSpPr>
            <p:cNvPr id="102" name="Google Shape;102;p13"/>
            <p:cNvSpPr txBox="1"/>
            <p:nvPr/>
          </p:nvSpPr>
          <p:spPr>
            <a:xfrm>
              <a:off x="178827" y="3906917"/>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Photoshop</a:t>
              </a:r>
              <a:r>
                <a:rPr lang="uk" sz="1000">
                  <a:solidFill>
                    <a:schemeClr val="dk2"/>
                  </a:solidFill>
                  <a:latin typeface="Comfortaa Medium"/>
                  <a:ea typeface="Comfortaa Medium"/>
                  <a:cs typeface="Comfortaa Medium"/>
                  <a:sym typeface="Comfortaa Medium"/>
                </a:rPr>
                <a:t> - Expert</a:t>
              </a:r>
              <a:endParaRPr sz="1000">
                <a:solidFill>
                  <a:schemeClr val="dk2"/>
                </a:solidFill>
                <a:latin typeface="Comfortaa Medium"/>
                <a:ea typeface="Comfortaa Medium"/>
                <a:cs typeface="Comfortaa Medium"/>
                <a:sym typeface="Comfortaa Medium"/>
              </a:endParaRPr>
            </a:p>
          </p:txBody>
        </p:sp>
        <p:sp>
          <p:nvSpPr>
            <p:cNvPr id="103" name="Google Shape;103;p13"/>
            <p:cNvSpPr txBox="1"/>
            <p:nvPr/>
          </p:nvSpPr>
          <p:spPr>
            <a:xfrm>
              <a:off x="178827" y="4612568"/>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Photography</a:t>
              </a:r>
              <a:r>
                <a:rPr lang="uk" sz="1000">
                  <a:solidFill>
                    <a:schemeClr val="dk2"/>
                  </a:solidFill>
                  <a:latin typeface="Comfortaa Medium"/>
                  <a:ea typeface="Comfortaa Medium"/>
                  <a:cs typeface="Comfortaa Medium"/>
                  <a:sym typeface="Comfortaa Medium"/>
                </a:rPr>
                <a:t> - Intermediate</a:t>
              </a:r>
              <a:endParaRPr sz="1000">
                <a:solidFill>
                  <a:schemeClr val="dk2"/>
                </a:solidFill>
                <a:latin typeface="Comfortaa Medium"/>
                <a:ea typeface="Comfortaa Medium"/>
                <a:cs typeface="Comfortaa Medium"/>
                <a:sym typeface="Comfortaa Medium"/>
              </a:endParaRPr>
            </a:p>
          </p:txBody>
        </p:sp>
        <p:sp>
          <p:nvSpPr>
            <p:cNvPr id="104" name="Google Shape;104;p13"/>
            <p:cNvSpPr txBox="1"/>
            <p:nvPr/>
          </p:nvSpPr>
          <p:spPr>
            <a:xfrm>
              <a:off x="178827" y="5083002"/>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Coding</a:t>
              </a:r>
              <a:r>
                <a:rPr lang="uk" sz="1000">
                  <a:solidFill>
                    <a:schemeClr val="dk2"/>
                  </a:solidFill>
                  <a:latin typeface="Comfortaa Medium"/>
                  <a:ea typeface="Comfortaa Medium"/>
                  <a:cs typeface="Comfortaa Medium"/>
                  <a:sym typeface="Comfortaa Medium"/>
                </a:rPr>
                <a:t> - Beginner</a:t>
              </a:r>
              <a:endParaRPr sz="1000">
                <a:solidFill>
                  <a:schemeClr val="dk2"/>
                </a:solidFill>
                <a:latin typeface="Comfortaa Medium"/>
                <a:ea typeface="Comfortaa Medium"/>
                <a:cs typeface="Comfortaa Medium"/>
                <a:sym typeface="Comfortaa Medium"/>
              </a:endParaRPr>
            </a:p>
          </p:txBody>
        </p:sp>
        <p:sp>
          <p:nvSpPr>
            <p:cNvPr id="105" name="Google Shape;105;p13"/>
            <p:cNvSpPr txBox="1"/>
            <p:nvPr/>
          </p:nvSpPr>
          <p:spPr>
            <a:xfrm>
              <a:off x="178827" y="5318219"/>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Debugging</a:t>
              </a:r>
              <a:r>
                <a:rPr lang="uk" sz="1000">
                  <a:solidFill>
                    <a:schemeClr val="dk2"/>
                  </a:solidFill>
                  <a:latin typeface="Comfortaa Medium"/>
                  <a:ea typeface="Comfortaa Medium"/>
                  <a:cs typeface="Comfortaa Medium"/>
                  <a:sym typeface="Comfortaa Medium"/>
                </a:rPr>
                <a:t> - Beginner</a:t>
              </a:r>
              <a:endParaRPr sz="1000">
                <a:solidFill>
                  <a:schemeClr val="dk2"/>
                </a:solidFill>
                <a:latin typeface="Comfortaa Medium"/>
                <a:ea typeface="Comfortaa Medium"/>
                <a:cs typeface="Comfortaa Medium"/>
                <a:sym typeface="Comfortaa Medium"/>
              </a:endParaRPr>
            </a:p>
          </p:txBody>
        </p:sp>
        <p:sp>
          <p:nvSpPr>
            <p:cNvPr id="106" name="Google Shape;106;p13"/>
            <p:cNvSpPr txBox="1"/>
            <p:nvPr/>
          </p:nvSpPr>
          <p:spPr>
            <a:xfrm>
              <a:off x="178827" y="4847785"/>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HTML</a:t>
              </a:r>
              <a:r>
                <a:rPr lang="uk" sz="1000">
                  <a:solidFill>
                    <a:schemeClr val="dk2"/>
                  </a:solidFill>
                  <a:latin typeface="Comfortaa Medium"/>
                  <a:ea typeface="Comfortaa Medium"/>
                  <a:cs typeface="Comfortaa Medium"/>
                  <a:sym typeface="Comfortaa Medium"/>
                </a:rPr>
                <a:t> - Intermediate</a:t>
              </a:r>
              <a:endParaRPr sz="1000">
                <a:solidFill>
                  <a:schemeClr val="dk2"/>
                </a:solidFill>
                <a:latin typeface="Comfortaa Medium"/>
                <a:ea typeface="Comfortaa Medium"/>
                <a:cs typeface="Comfortaa Medium"/>
                <a:sym typeface="Comfortaa Medium"/>
              </a:endParaRPr>
            </a:p>
          </p:txBody>
        </p:sp>
      </p:grpSp>
      <p:sp>
        <p:nvSpPr>
          <p:cNvPr id="107" name="Google Shape;107;p13"/>
          <p:cNvSpPr txBox="1"/>
          <p:nvPr/>
        </p:nvSpPr>
        <p:spPr>
          <a:xfrm>
            <a:off x="2595399" y="5750375"/>
            <a:ext cx="27483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W O R K  E X P E R I E N C E </a:t>
            </a:r>
            <a:endParaRPr b="1" sz="1300">
              <a:solidFill>
                <a:schemeClr val="dk2"/>
              </a:solidFill>
              <a:latin typeface="Comfortaa"/>
              <a:ea typeface="Comfortaa"/>
              <a:cs typeface="Comfortaa"/>
              <a:sym typeface="Comfortaa"/>
            </a:endParaRPr>
          </a:p>
        </p:txBody>
      </p:sp>
      <p:sp>
        <p:nvSpPr>
          <p:cNvPr id="108" name="Google Shape;108;p13"/>
          <p:cNvSpPr txBox="1"/>
          <p:nvPr/>
        </p:nvSpPr>
        <p:spPr>
          <a:xfrm>
            <a:off x="169200" y="5750384"/>
            <a:ext cx="2143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S O F T  S K I L L S</a:t>
            </a:r>
            <a:endParaRPr b="1" sz="1300">
              <a:solidFill>
                <a:schemeClr val="dk2"/>
              </a:solidFill>
              <a:latin typeface="Comfortaa"/>
              <a:ea typeface="Comfortaa"/>
              <a:cs typeface="Comfortaa"/>
              <a:sym typeface="Comfortaa"/>
            </a:endParaRPr>
          </a:p>
        </p:txBody>
      </p:sp>
      <p:grpSp>
        <p:nvGrpSpPr>
          <p:cNvPr id="109" name="Google Shape;109;p13"/>
          <p:cNvGrpSpPr/>
          <p:nvPr/>
        </p:nvGrpSpPr>
        <p:grpSpPr>
          <a:xfrm>
            <a:off x="2609999" y="6070009"/>
            <a:ext cx="4770000" cy="389713"/>
            <a:chOff x="2609999" y="6070009"/>
            <a:chExt cx="4770000" cy="389713"/>
          </a:xfrm>
        </p:grpSpPr>
        <p:sp>
          <p:nvSpPr>
            <p:cNvPr id="110" name="Google Shape;110;p13"/>
            <p:cNvSpPr txBox="1"/>
            <p:nvPr/>
          </p:nvSpPr>
          <p:spPr>
            <a:xfrm>
              <a:off x="2609999" y="6070009"/>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Cashier</a:t>
              </a:r>
              <a:endParaRPr b="1" sz="1000">
                <a:solidFill>
                  <a:srgbClr val="36383E"/>
                </a:solidFill>
                <a:latin typeface="Comfortaa"/>
                <a:ea typeface="Comfortaa"/>
                <a:cs typeface="Comfortaa"/>
                <a:sym typeface="Comfortaa"/>
              </a:endParaRPr>
            </a:p>
          </p:txBody>
        </p:sp>
        <p:sp>
          <p:nvSpPr>
            <p:cNvPr id="111" name="Google Shape;111;p13"/>
            <p:cNvSpPr txBox="1"/>
            <p:nvPr/>
          </p:nvSpPr>
          <p:spPr>
            <a:xfrm>
              <a:off x="2609999" y="6305821"/>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chemeClr val="dk2"/>
                  </a:solidFill>
                  <a:latin typeface="Comfortaa"/>
                  <a:ea typeface="Comfortaa"/>
                  <a:cs typeface="Comfortaa"/>
                  <a:sym typeface="Comfortaa"/>
                </a:rPr>
                <a:t>Sherman Bagelsl | Sherman Oaks, California | 2023 - Current </a:t>
              </a:r>
              <a:endParaRPr b="1" sz="1000">
                <a:solidFill>
                  <a:schemeClr val="dk2"/>
                </a:solidFill>
                <a:latin typeface="Comfortaa"/>
                <a:ea typeface="Comfortaa"/>
                <a:cs typeface="Comfortaa"/>
                <a:sym typeface="Comfortaa"/>
              </a:endParaRPr>
            </a:p>
          </p:txBody>
        </p:sp>
      </p:grpSp>
      <p:grpSp>
        <p:nvGrpSpPr>
          <p:cNvPr id="112" name="Google Shape;112;p13"/>
          <p:cNvGrpSpPr/>
          <p:nvPr/>
        </p:nvGrpSpPr>
        <p:grpSpPr>
          <a:xfrm>
            <a:off x="2694625" y="6548937"/>
            <a:ext cx="4685350" cy="1544751"/>
            <a:chOff x="2694625" y="6548938"/>
            <a:chExt cx="4685350" cy="1544751"/>
          </a:xfrm>
        </p:grpSpPr>
        <p:grpSp>
          <p:nvGrpSpPr>
            <p:cNvPr id="113" name="Google Shape;113;p13"/>
            <p:cNvGrpSpPr/>
            <p:nvPr/>
          </p:nvGrpSpPr>
          <p:grpSpPr>
            <a:xfrm>
              <a:off x="2694625" y="6548938"/>
              <a:ext cx="4685350" cy="384900"/>
              <a:chOff x="2694625" y="6548938"/>
              <a:chExt cx="4685350" cy="384900"/>
            </a:xfrm>
          </p:grpSpPr>
          <p:sp>
            <p:nvSpPr>
              <p:cNvPr id="114" name="Google Shape;114;p13"/>
              <p:cNvSpPr txBox="1"/>
              <p:nvPr/>
            </p:nvSpPr>
            <p:spPr>
              <a:xfrm>
                <a:off x="2916275" y="6548938"/>
                <a:ext cx="44637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Welcomed restaurant guests warmly, leading to a 96% favorable response from customers.</a:t>
                </a:r>
                <a:endParaRPr sz="1000">
                  <a:solidFill>
                    <a:srgbClr val="5F6166"/>
                  </a:solidFill>
                  <a:latin typeface="Comfortaa"/>
                  <a:ea typeface="Comfortaa"/>
                  <a:cs typeface="Comfortaa"/>
                  <a:sym typeface="Comfortaa"/>
                </a:endParaRPr>
              </a:p>
            </p:txBody>
          </p:sp>
          <p:sp>
            <p:nvSpPr>
              <p:cNvPr id="115" name="Google Shape;115;p13"/>
              <p:cNvSpPr txBox="1"/>
              <p:nvPr/>
            </p:nvSpPr>
            <p:spPr>
              <a:xfrm>
                <a:off x="2694625" y="6548938"/>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nvGrpSpPr>
            <p:cNvPr id="116" name="Google Shape;116;p13"/>
            <p:cNvGrpSpPr/>
            <p:nvPr/>
          </p:nvGrpSpPr>
          <p:grpSpPr>
            <a:xfrm>
              <a:off x="2694625" y="7000697"/>
              <a:ext cx="4685350" cy="632444"/>
              <a:chOff x="2694625" y="4293434"/>
              <a:chExt cx="4685350" cy="632444"/>
            </a:xfrm>
          </p:grpSpPr>
          <p:sp>
            <p:nvSpPr>
              <p:cNvPr id="117" name="Google Shape;117;p13"/>
              <p:cNvSpPr txBox="1"/>
              <p:nvPr/>
            </p:nvSpPr>
            <p:spPr>
              <a:xfrm>
                <a:off x="2916275" y="4310278"/>
                <a:ext cx="4463700" cy="6156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Attended to more than 36 customers during each shift while ensuring that the waiting time for each order was less than 6 minutes.</a:t>
                </a:r>
                <a:endParaRPr sz="1000">
                  <a:solidFill>
                    <a:srgbClr val="5F6166"/>
                  </a:solidFill>
                  <a:latin typeface="Comfortaa"/>
                  <a:ea typeface="Comfortaa"/>
                  <a:cs typeface="Comfortaa"/>
                  <a:sym typeface="Comfortaa"/>
                </a:endParaRPr>
              </a:p>
            </p:txBody>
          </p:sp>
          <p:sp>
            <p:nvSpPr>
              <p:cNvPr id="118" name="Google Shape;118;p13"/>
              <p:cNvSpPr txBox="1"/>
              <p:nvPr/>
            </p:nvSpPr>
            <p:spPr>
              <a:xfrm>
                <a:off x="2694625" y="4293434"/>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nvGrpSpPr>
            <p:cNvPr id="119" name="Google Shape;119;p13"/>
            <p:cNvGrpSpPr/>
            <p:nvPr/>
          </p:nvGrpSpPr>
          <p:grpSpPr>
            <a:xfrm>
              <a:off x="2694625" y="7700000"/>
              <a:ext cx="4685350" cy="393689"/>
              <a:chOff x="2694625" y="4768312"/>
              <a:chExt cx="4685350" cy="393689"/>
            </a:xfrm>
          </p:grpSpPr>
          <p:sp>
            <p:nvSpPr>
              <p:cNvPr id="120" name="Google Shape;120;p13"/>
              <p:cNvSpPr txBox="1"/>
              <p:nvPr/>
            </p:nvSpPr>
            <p:spPr>
              <a:xfrm>
                <a:off x="2916275" y="4777101"/>
                <a:ext cx="44637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36383E"/>
                    </a:solidFill>
                    <a:latin typeface="Comfortaa"/>
                    <a:ea typeface="Comfortaa"/>
                    <a:cs typeface="Comfortaa"/>
                    <a:sym typeface="Comfortaa"/>
                  </a:rPr>
                  <a:t>Handled cash and card transactions, marketed gift cards, and encouraged enrollment in the loyalty membership program.</a:t>
                </a:r>
                <a:endParaRPr sz="1000">
                  <a:solidFill>
                    <a:srgbClr val="5F6166"/>
                  </a:solidFill>
                  <a:latin typeface="Comfortaa"/>
                  <a:ea typeface="Comfortaa"/>
                  <a:cs typeface="Comfortaa"/>
                  <a:sym typeface="Comfortaa"/>
                </a:endParaRPr>
              </a:p>
            </p:txBody>
          </p:sp>
          <p:sp>
            <p:nvSpPr>
              <p:cNvPr id="121" name="Google Shape;121;p13"/>
              <p:cNvSpPr txBox="1"/>
              <p:nvPr/>
            </p:nvSpPr>
            <p:spPr>
              <a:xfrm>
                <a:off x="2694625" y="4768312"/>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grpSp>
        <p:nvGrpSpPr>
          <p:cNvPr id="122" name="Google Shape;122;p13"/>
          <p:cNvGrpSpPr/>
          <p:nvPr/>
        </p:nvGrpSpPr>
        <p:grpSpPr>
          <a:xfrm>
            <a:off x="178827" y="6069988"/>
            <a:ext cx="2143200" cy="1800419"/>
            <a:chOff x="178827" y="6069988"/>
            <a:chExt cx="2143200" cy="1800419"/>
          </a:xfrm>
        </p:grpSpPr>
        <p:sp>
          <p:nvSpPr>
            <p:cNvPr id="123" name="Google Shape;123;p13"/>
            <p:cNvSpPr txBox="1"/>
            <p:nvPr/>
          </p:nvSpPr>
          <p:spPr>
            <a:xfrm>
              <a:off x="178827" y="6069988"/>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Time Management</a:t>
              </a:r>
              <a:endParaRPr sz="1000">
                <a:solidFill>
                  <a:schemeClr val="dk2"/>
                </a:solidFill>
                <a:latin typeface="Comfortaa Medium"/>
                <a:ea typeface="Comfortaa Medium"/>
                <a:cs typeface="Comfortaa Medium"/>
                <a:sym typeface="Comfortaa Medium"/>
              </a:endParaRPr>
            </a:p>
          </p:txBody>
        </p:sp>
        <p:sp>
          <p:nvSpPr>
            <p:cNvPr id="124" name="Google Shape;124;p13"/>
            <p:cNvSpPr txBox="1"/>
            <p:nvPr/>
          </p:nvSpPr>
          <p:spPr>
            <a:xfrm>
              <a:off x="178827" y="6540422"/>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Teamwork</a:t>
              </a:r>
              <a:endParaRPr sz="1000">
                <a:solidFill>
                  <a:schemeClr val="dk2"/>
                </a:solidFill>
                <a:latin typeface="Comfortaa Medium"/>
                <a:ea typeface="Comfortaa Medium"/>
                <a:cs typeface="Comfortaa Medium"/>
                <a:sym typeface="Comfortaa Medium"/>
              </a:endParaRPr>
            </a:p>
          </p:txBody>
        </p:sp>
        <p:sp>
          <p:nvSpPr>
            <p:cNvPr id="125" name="Google Shape;125;p13"/>
            <p:cNvSpPr txBox="1"/>
            <p:nvPr/>
          </p:nvSpPr>
          <p:spPr>
            <a:xfrm>
              <a:off x="178827" y="6775639"/>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Storytelling</a:t>
              </a:r>
              <a:endParaRPr sz="1000">
                <a:solidFill>
                  <a:schemeClr val="dk2"/>
                </a:solidFill>
                <a:latin typeface="Comfortaa Medium"/>
                <a:ea typeface="Comfortaa Medium"/>
                <a:cs typeface="Comfortaa Medium"/>
                <a:sym typeface="Comfortaa Medium"/>
              </a:endParaRPr>
            </a:p>
          </p:txBody>
        </p:sp>
        <p:sp>
          <p:nvSpPr>
            <p:cNvPr id="126" name="Google Shape;126;p13"/>
            <p:cNvSpPr txBox="1"/>
            <p:nvPr/>
          </p:nvSpPr>
          <p:spPr>
            <a:xfrm>
              <a:off x="178827" y="6305205"/>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Multitasking</a:t>
              </a:r>
              <a:endParaRPr sz="1000">
                <a:solidFill>
                  <a:schemeClr val="dk2"/>
                </a:solidFill>
                <a:latin typeface="Comfortaa Medium"/>
                <a:ea typeface="Comfortaa Medium"/>
                <a:cs typeface="Comfortaa Medium"/>
                <a:sym typeface="Comfortaa Medium"/>
              </a:endParaRPr>
            </a:p>
          </p:txBody>
        </p:sp>
        <p:sp>
          <p:nvSpPr>
            <p:cNvPr id="127" name="Google Shape;127;p13"/>
            <p:cNvSpPr txBox="1"/>
            <p:nvPr/>
          </p:nvSpPr>
          <p:spPr>
            <a:xfrm>
              <a:off x="178827" y="7010856"/>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Customer service</a:t>
              </a:r>
              <a:endParaRPr sz="1000">
                <a:solidFill>
                  <a:schemeClr val="dk2"/>
                </a:solidFill>
                <a:latin typeface="Comfortaa Medium"/>
                <a:ea typeface="Comfortaa Medium"/>
                <a:cs typeface="Comfortaa Medium"/>
                <a:sym typeface="Comfortaa Medium"/>
              </a:endParaRPr>
            </a:p>
          </p:txBody>
        </p:sp>
        <p:sp>
          <p:nvSpPr>
            <p:cNvPr id="128" name="Google Shape;128;p13"/>
            <p:cNvSpPr txBox="1"/>
            <p:nvPr/>
          </p:nvSpPr>
          <p:spPr>
            <a:xfrm>
              <a:off x="178827" y="7481290"/>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Creative thinking</a:t>
              </a:r>
              <a:endParaRPr sz="1000">
                <a:solidFill>
                  <a:schemeClr val="dk2"/>
                </a:solidFill>
                <a:latin typeface="Comfortaa Medium"/>
                <a:ea typeface="Comfortaa Medium"/>
                <a:cs typeface="Comfortaa Medium"/>
                <a:sym typeface="Comfortaa Medium"/>
              </a:endParaRPr>
            </a:p>
          </p:txBody>
        </p:sp>
        <p:sp>
          <p:nvSpPr>
            <p:cNvPr id="129" name="Google Shape;129;p13"/>
            <p:cNvSpPr txBox="1"/>
            <p:nvPr/>
          </p:nvSpPr>
          <p:spPr>
            <a:xfrm>
              <a:off x="178827" y="7716507"/>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Information management</a:t>
              </a:r>
              <a:endParaRPr sz="1000">
                <a:solidFill>
                  <a:schemeClr val="dk2"/>
                </a:solidFill>
                <a:latin typeface="Comfortaa Medium"/>
                <a:ea typeface="Comfortaa Medium"/>
                <a:cs typeface="Comfortaa Medium"/>
                <a:sym typeface="Comfortaa Medium"/>
              </a:endParaRPr>
            </a:p>
          </p:txBody>
        </p:sp>
        <p:sp>
          <p:nvSpPr>
            <p:cNvPr id="130" name="Google Shape;130;p13"/>
            <p:cNvSpPr txBox="1"/>
            <p:nvPr/>
          </p:nvSpPr>
          <p:spPr>
            <a:xfrm>
              <a:off x="178827" y="7246073"/>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Problem solving</a:t>
              </a:r>
              <a:endParaRPr sz="1000">
                <a:solidFill>
                  <a:schemeClr val="dk2"/>
                </a:solidFill>
                <a:latin typeface="Comfortaa Medium"/>
                <a:ea typeface="Comfortaa Medium"/>
                <a:cs typeface="Comfortaa Medium"/>
                <a:sym typeface="Comfortaa Medium"/>
              </a:endParaRPr>
            </a:p>
          </p:txBody>
        </p:sp>
      </p:grpSp>
      <p:sp>
        <p:nvSpPr>
          <p:cNvPr id="131" name="Google Shape;131;p13"/>
          <p:cNvSpPr txBox="1"/>
          <p:nvPr/>
        </p:nvSpPr>
        <p:spPr>
          <a:xfrm>
            <a:off x="169200" y="8194537"/>
            <a:ext cx="2143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L A N G U A G E S</a:t>
            </a:r>
            <a:endParaRPr b="1" sz="1300">
              <a:solidFill>
                <a:schemeClr val="dk2"/>
              </a:solidFill>
              <a:latin typeface="Comfortaa"/>
              <a:ea typeface="Comfortaa"/>
              <a:cs typeface="Comfortaa"/>
              <a:sym typeface="Comfortaa"/>
            </a:endParaRPr>
          </a:p>
        </p:txBody>
      </p:sp>
      <p:grpSp>
        <p:nvGrpSpPr>
          <p:cNvPr id="132" name="Google Shape;132;p13"/>
          <p:cNvGrpSpPr/>
          <p:nvPr/>
        </p:nvGrpSpPr>
        <p:grpSpPr>
          <a:xfrm>
            <a:off x="178827" y="8514141"/>
            <a:ext cx="2143200" cy="389117"/>
            <a:chOff x="178827" y="6069988"/>
            <a:chExt cx="2143200" cy="389117"/>
          </a:xfrm>
        </p:grpSpPr>
        <p:sp>
          <p:nvSpPr>
            <p:cNvPr id="133" name="Google Shape;133;p13"/>
            <p:cNvSpPr txBox="1"/>
            <p:nvPr/>
          </p:nvSpPr>
          <p:spPr>
            <a:xfrm>
              <a:off x="178827" y="6069988"/>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English - </a:t>
              </a:r>
              <a:r>
                <a:rPr lang="uk" sz="1000">
                  <a:solidFill>
                    <a:schemeClr val="dk2"/>
                  </a:solidFill>
                  <a:latin typeface="Comfortaa Medium"/>
                  <a:ea typeface="Comfortaa Medium"/>
                  <a:cs typeface="Comfortaa Medium"/>
                  <a:sym typeface="Comfortaa Medium"/>
                </a:rPr>
                <a:t>Fluent</a:t>
              </a:r>
              <a:endParaRPr sz="1000">
                <a:solidFill>
                  <a:schemeClr val="dk2"/>
                </a:solidFill>
                <a:latin typeface="Comfortaa Medium"/>
                <a:ea typeface="Comfortaa Medium"/>
                <a:cs typeface="Comfortaa Medium"/>
                <a:sym typeface="Comfortaa Medium"/>
              </a:endParaRPr>
            </a:p>
          </p:txBody>
        </p:sp>
        <p:sp>
          <p:nvSpPr>
            <p:cNvPr id="134" name="Google Shape;134;p13"/>
            <p:cNvSpPr txBox="1"/>
            <p:nvPr/>
          </p:nvSpPr>
          <p:spPr>
            <a:xfrm>
              <a:off x="178827" y="6305205"/>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dk2"/>
                  </a:solidFill>
                  <a:latin typeface="Comfortaa"/>
                  <a:ea typeface="Comfortaa"/>
                  <a:cs typeface="Comfortaa"/>
                  <a:sym typeface="Comfortaa"/>
                </a:rPr>
                <a:t>French - </a:t>
              </a:r>
              <a:r>
                <a:rPr lang="uk" sz="1000">
                  <a:solidFill>
                    <a:schemeClr val="dk2"/>
                  </a:solidFill>
                  <a:latin typeface="Comfortaa Medium"/>
                  <a:ea typeface="Comfortaa Medium"/>
                  <a:cs typeface="Comfortaa Medium"/>
                  <a:sym typeface="Comfortaa Medium"/>
                </a:rPr>
                <a:t>Intermediate</a:t>
              </a:r>
              <a:endParaRPr sz="1000">
                <a:solidFill>
                  <a:schemeClr val="dk2"/>
                </a:solidFill>
                <a:latin typeface="Comfortaa Medium"/>
                <a:ea typeface="Comfortaa Medium"/>
                <a:cs typeface="Comfortaa Medium"/>
                <a:sym typeface="Comfortaa Medium"/>
              </a:endParaRPr>
            </a:p>
          </p:txBody>
        </p:sp>
      </p:grpSp>
      <p:sp>
        <p:nvSpPr>
          <p:cNvPr id="135" name="Google Shape;135;p13"/>
          <p:cNvSpPr txBox="1"/>
          <p:nvPr/>
        </p:nvSpPr>
        <p:spPr>
          <a:xfrm>
            <a:off x="2595399" y="8444750"/>
            <a:ext cx="27483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V O L U N T E E R</a:t>
            </a:r>
            <a:endParaRPr b="1" sz="1300">
              <a:solidFill>
                <a:schemeClr val="dk2"/>
              </a:solidFill>
              <a:latin typeface="Comfortaa"/>
              <a:ea typeface="Comfortaa"/>
              <a:cs typeface="Comfortaa"/>
              <a:sym typeface="Comfortaa"/>
            </a:endParaRPr>
          </a:p>
        </p:txBody>
      </p:sp>
      <p:grpSp>
        <p:nvGrpSpPr>
          <p:cNvPr id="136" name="Google Shape;136;p13"/>
          <p:cNvGrpSpPr/>
          <p:nvPr/>
        </p:nvGrpSpPr>
        <p:grpSpPr>
          <a:xfrm>
            <a:off x="2609999" y="8764384"/>
            <a:ext cx="4770000" cy="389713"/>
            <a:chOff x="2609999" y="6070009"/>
            <a:chExt cx="4770000" cy="389713"/>
          </a:xfrm>
        </p:grpSpPr>
        <p:sp>
          <p:nvSpPr>
            <p:cNvPr id="137" name="Google Shape;137;p13"/>
            <p:cNvSpPr txBox="1"/>
            <p:nvPr/>
          </p:nvSpPr>
          <p:spPr>
            <a:xfrm>
              <a:off x="2609999" y="6070009"/>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Tutor</a:t>
              </a:r>
              <a:endParaRPr b="1" sz="1000">
                <a:solidFill>
                  <a:srgbClr val="36383E"/>
                </a:solidFill>
                <a:latin typeface="Comfortaa"/>
                <a:ea typeface="Comfortaa"/>
                <a:cs typeface="Comfortaa"/>
                <a:sym typeface="Comfortaa"/>
              </a:endParaRPr>
            </a:p>
          </p:txBody>
        </p:sp>
        <p:sp>
          <p:nvSpPr>
            <p:cNvPr id="138" name="Google Shape;138;p13"/>
            <p:cNvSpPr txBox="1"/>
            <p:nvPr/>
          </p:nvSpPr>
          <p:spPr>
            <a:xfrm>
              <a:off x="2609999" y="6305821"/>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chemeClr val="dk2"/>
                  </a:solidFill>
                  <a:latin typeface="Comfortaa"/>
                  <a:ea typeface="Comfortaa"/>
                  <a:cs typeface="Comfortaa"/>
                  <a:sym typeface="Comfortaa"/>
                </a:rPr>
                <a:t>Sherman High School | Sherman Oaks, California | 2021 - 2023</a:t>
              </a:r>
              <a:endParaRPr b="1" sz="1000">
                <a:solidFill>
                  <a:schemeClr val="dk2"/>
                </a:solidFill>
                <a:latin typeface="Comfortaa"/>
                <a:ea typeface="Comfortaa"/>
                <a:cs typeface="Comfortaa"/>
                <a:sym typeface="Comfortaa"/>
              </a:endParaRPr>
            </a:p>
          </p:txBody>
        </p:sp>
      </p:grpSp>
      <p:grpSp>
        <p:nvGrpSpPr>
          <p:cNvPr id="139" name="Google Shape;139;p13"/>
          <p:cNvGrpSpPr/>
          <p:nvPr/>
        </p:nvGrpSpPr>
        <p:grpSpPr>
          <a:xfrm>
            <a:off x="2694625" y="9243313"/>
            <a:ext cx="4685350" cy="1082103"/>
            <a:chOff x="2694625" y="6548938"/>
            <a:chExt cx="4685350" cy="1082103"/>
          </a:xfrm>
        </p:grpSpPr>
        <p:grpSp>
          <p:nvGrpSpPr>
            <p:cNvPr id="140" name="Google Shape;140;p13"/>
            <p:cNvGrpSpPr/>
            <p:nvPr/>
          </p:nvGrpSpPr>
          <p:grpSpPr>
            <a:xfrm>
              <a:off x="2694625" y="6548938"/>
              <a:ext cx="4685350" cy="615600"/>
              <a:chOff x="2694625" y="6548938"/>
              <a:chExt cx="4685350" cy="615600"/>
            </a:xfrm>
          </p:grpSpPr>
          <p:sp>
            <p:nvSpPr>
              <p:cNvPr id="141" name="Google Shape;141;p13"/>
              <p:cNvSpPr txBox="1"/>
              <p:nvPr/>
            </p:nvSpPr>
            <p:spPr>
              <a:xfrm>
                <a:off x="2916275" y="6548938"/>
                <a:ext cx="4463700" cy="6156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Provided guidance and support to over 30 students facing learning challenges, resulting in a significant 40% increase in their success rate in remedial courses.</a:t>
                </a:r>
                <a:endParaRPr sz="1000">
                  <a:solidFill>
                    <a:srgbClr val="5F6166"/>
                  </a:solidFill>
                  <a:latin typeface="Comfortaa"/>
                  <a:ea typeface="Comfortaa"/>
                  <a:cs typeface="Comfortaa"/>
                  <a:sym typeface="Comfortaa"/>
                </a:endParaRPr>
              </a:p>
            </p:txBody>
          </p:sp>
          <p:sp>
            <p:nvSpPr>
              <p:cNvPr id="142" name="Google Shape;142;p13"/>
              <p:cNvSpPr txBox="1"/>
              <p:nvPr/>
            </p:nvSpPr>
            <p:spPr>
              <a:xfrm>
                <a:off x="2694625" y="6548938"/>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nvGrpSpPr>
            <p:cNvPr id="143" name="Google Shape;143;p13"/>
            <p:cNvGrpSpPr/>
            <p:nvPr/>
          </p:nvGrpSpPr>
          <p:grpSpPr>
            <a:xfrm>
              <a:off x="2694625" y="7229297"/>
              <a:ext cx="4685350" cy="401744"/>
              <a:chOff x="2694625" y="4522034"/>
              <a:chExt cx="4685350" cy="401744"/>
            </a:xfrm>
          </p:grpSpPr>
          <p:sp>
            <p:nvSpPr>
              <p:cNvPr id="144" name="Google Shape;144;p13"/>
              <p:cNvSpPr txBox="1"/>
              <p:nvPr/>
            </p:nvSpPr>
            <p:spPr>
              <a:xfrm>
                <a:off x="2916275" y="4538878"/>
                <a:ext cx="44637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Worked together with 19 educators to create educational resources for students with special needs covering 6 different subjects.</a:t>
                </a:r>
                <a:endParaRPr sz="1000">
                  <a:solidFill>
                    <a:srgbClr val="5F6166"/>
                  </a:solidFill>
                  <a:latin typeface="Comfortaa"/>
                  <a:ea typeface="Comfortaa"/>
                  <a:cs typeface="Comfortaa"/>
                  <a:sym typeface="Comfortaa"/>
                </a:endParaRPr>
              </a:p>
            </p:txBody>
          </p:sp>
          <p:sp>
            <p:nvSpPr>
              <p:cNvPr id="145" name="Google Shape;145;p13"/>
              <p:cNvSpPr txBox="1"/>
              <p:nvPr/>
            </p:nvSpPr>
            <p:spPr>
              <a:xfrm>
                <a:off x="2694625" y="4522034"/>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grpSp>
        <p:nvGrpSpPr>
          <p:cNvPr id="150" name="Google Shape;150;p14"/>
          <p:cNvGrpSpPr/>
          <p:nvPr/>
        </p:nvGrpSpPr>
        <p:grpSpPr>
          <a:xfrm>
            <a:off x="0" y="0"/>
            <a:ext cx="7568400" cy="1798359"/>
            <a:chOff x="0" y="0"/>
            <a:chExt cx="7568400" cy="1798359"/>
          </a:xfrm>
        </p:grpSpPr>
        <p:sp>
          <p:nvSpPr>
            <p:cNvPr id="151" name="Google Shape;151;p14"/>
            <p:cNvSpPr/>
            <p:nvPr/>
          </p:nvSpPr>
          <p:spPr>
            <a:xfrm>
              <a:off x="0" y="0"/>
              <a:ext cx="7568400" cy="1530000"/>
            </a:xfrm>
            <a:prstGeom prst="rect">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2" name="Google Shape;152;p14"/>
            <p:cNvSpPr/>
            <p:nvPr/>
          </p:nvSpPr>
          <p:spPr>
            <a:xfrm rot="10800000">
              <a:off x="75" y="1523859"/>
              <a:ext cx="2429700" cy="274500"/>
            </a:xfrm>
            <a:prstGeom prst="triangle">
              <a:avLst>
                <a:gd fmla="val 50000" name="adj"/>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53" name="Google Shape;153;p14"/>
          <p:cNvGrpSpPr/>
          <p:nvPr/>
        </p:nvGrpSpPr>
        <p:grpSpPr>
          <a:xfrm>
            <a:off x="629925" y="180000"/>
            <a:ext cx="1170000" cy="1170000"/>
            <a:chOff x="508363" y="181158"/>
            <a:chExt cx="1170000" cy="1170000"/>
          </a:xfrm>
        </p:grpSpPr>
        <p:pic>
          <p:nvPicPr>
            <p:cNvPr id="154" name="Google Shape;154;p14"/>
            <p:cNvPicPr preferRelativeResize="0"/>
            <p:nvPr/>
          </p:nvPicPr>
          <p:blipFill rotWithShape="1">
            <a:blip r:embed="rId3">
              <a:alphaModFix/>
            </a:blip>
            <a:srcRect b="12879" l="0" r="1922" t="23141"/>
            <a:stretch/>
          </p:blipFill>
          <p:spPr>
            <a:xfrm>
              <a:off x="558163" y="230958"/>
              <a:ext cx="1070400" cy="1070400"/>
            </a:xfrm>
            <a:prstGeom prst="ellipse">
              <a:avLst/>
            </a:prstGeom>
            <a:noFill/>
            <a:ln>
              <a:noFill/>
            </a:ln>
          </p:spPr>
        </p:pic>
        <p:sp>
          <p:nvSpPr>
            <p:cNvPr id="155" name="Google Shape;155;p14"/>
            <p:cNvSpPr/>
            <p:nvPr/>
          </p:nvSpPr>
          <p:spPr>
            <a:xfrm>
              <a:off x="508363" y="181158"/>
              <a:ext cx="1170000" cy="1170000"/>
            </a:xfrm>
            <a:prstGeom prst="ellipse">
              <a:avLst/>
            </a:prstGeom>
            <a:noFill/>
            <a:ln cap="flat" cmpd="sng" w="9525">
              <a:solidFill>
                <a:srgbClr val="EEE7E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56" name="Google Shape;156;p14"/>
          <p:cNvGrpSpPr/>
          <p:nvPr/>
        </p:nvGrpSpPr>
        <p:grpSpPr>
          <a:xfrm>
            <a:off x="2614575" y="294568"/>
            <a:ext cx="4033800" cy="893007"/>
            <a:chOff x="2614575" y="294568"/>
            <a:chExt cx="4033800" cy="893007"/>
          </a:xfrm>
        </p:grpSpPr>
        <p:sp>
          <p:nvSpPr>
            <p:cNvPr id="157" name="Google Shape;157;p14"/>
            <p:cNvSpPr txBox="1"/>
            <p:nvPr/>
          </p:nvSpPr>
          <p:spPr>
            <a:xfrm>
              <a:off x="2614575" y="294568"/>
              <a:ext cx="4033800" cy="585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3800">
                  <a:solidFill>
                    <a:srgbClr val="EEE7E1"/>
                  </a:solidFill>
                  <a:latin typeface="Vidaloka"/>
                  <a:ea typeface="Vidaloka"/>
                  <a:cs typeface="Vidaloka"/>
                  <a:sym typeface="Vidaloka"/>
                </a:rPr>
                <a:t>EMELY BRUEN</a:t>
              </a:r>
              <a:endParaRPr sz="3800">
                <a:solidFill>
                  <a:srgbClr val="EEE7E1"/>
                </a:solidFill>
                <a:latin typeface="Vidaloka"/>
                <a:ea typeface="Vidaloka"/>
                <a:cs typeface="Vidaloka"/>
                <a:sym typeface="Vidaloka"/>
              </a:endParaRPr>
            </a:p>
          </p:txBody>
        </p:sp>
        <p:sp>
          <p:nvSpPr>
            <p:cNvPr id="158" name="Google Shape;158;p14"/>
            <p:cNvSpPr txBox="1"/>
            <p:nvPr/>
          </p:nvSpPr>
          <p:spPr>
            <a:xfrm>
              <a:off x="2614575" y="972175"/>
              <a:ext cx="403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EEE7E1"/>
                  </a:solidFill>
                  <a:latin typeface="Comfortaa"/>
                  <a:ea typeface="Comfortaa"/>
                  <a:cs typeface="Comfortaa"/>
                  <a:sym typeface="Comfortaa"/>
                </a:rPr>
                <a:t>High School Resume</a:t>
              </a:r>
              <a:endParaRPr>
                <a:solidFill>
                  <a:srgbClr val="EEE7E1"/>
                </a:solidFill>
                <a:latin typeface="Comfortaa"/>
                <a:ea typeface="Comfortaa"/>
                <a:cs typeface="Comfortaa"/>
                <a:sym typeface="Comfortaa"/>
              </a:endParaRPr>
            </a:p>
          </p:txBody>
        </p:sp>
      </p:grpSp>
      <p:cxnSp>
        <p:nvCxnSpPr>
          <p:cNvPr id="159" name="Google Shape;159;p14"/>
          <p:cNvCxnSpPr/>
          <p:nvPr/>
        </p:nvCxnSpPr>
        <p:spPr>
          <a:xfrm>
            <a:off x="2430000" y="1976875"/>
            <a:ext cx="0" cy="8321100"/>
          </a:xfrm>
          <a:prstGeom prst="straightConnector1">
            <a:avLst/>
          </a:prstGeom>
          <a:noFill/>
          <a:ln cap="flat" cmpd="sng" w="19050">
            <a:solidFill>
              <a:srgbClr val="CFCFD0"/>
            </a:solidFill>
            <a:prstDash val="solid"/>
            <a:round/>
            <a:headEnd len="med" w="med" type="none"/>
            <a:tailEnd len="med" w="med" type="none"/>
          </a:ln>
        </p:spPr>
      </p:cxnSp>
      <p:sp>
        <p:nvSpPr>
          <p:cNvPr id="160" name="Google Shape;160;p14"/>
          <p:cNvSpPr txBox="1"/>
          <p:nvPr/>
        </p:nvSpPr>
        <p:spPr>
          <a:xfrm>
            <a:off x="2595405" y="1943348"/>
            <a:ext cx="2167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P R O J E C T S</a:t>
            </a:r>
            <a:endParaRPr b="1" sz="1300">
              <a:solidFill>
                <a:schemeClr val="dk2"/>
              </a:solidFill>
              <a:latin typeface="Comfortaa"/>
              <a:ea typeface="Comfortaa"/>
              <a:cs typeface="Comfortaa"/>
              <a:sym typeface="Comfortaa"/>
            </a:endParaRPr>
          </a:p>
        </p:txBody>
      </p:sp>
      <p:sp>
        <p:nvSpPr>
          <p:cNvPr id="161" name="Google Shape;161;p14"/>
          <p:cNvSpPr txBox="1"/>
          <p:nvPr/>
        </p:nvSpPr>
        <p:spPr>
          <a:xfrm>
            <a:off x="169200" y="1943350"/>
            <a:ext cx="2143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C O N T A C T</a:t>
            </a:r>
            <a:endParaRPr b="1" sz="1300">
              <a:solidFill>
                <a:schemeClr val="dk2"/>
              </a:solidFill>
              <a:latin typeface="Comfortaa"/>
              <a:ea typeface="Comfortaa"/>
              <a:cs typeface="Comfortaa"/>
              <a:sym typeface="Comfortaa"/>
            </a:endParaRPr>
          </a:p>
        </p:txBody>
      </p:sp>
      <p:grpSp>
        <p:nvGrpSpPr>
          <p:cNvPr id="162" name="Google Shape;162;p14"/>
          <p:cNvGrpSpPr/>
          <p:nvPr/>
        </p:nvGrpSpPr>
        <p:grpSpPr>
          <a:xfrm>
            <a:off x="179992" y="2255425"/>
            <a:ext cx="2006234" cy="168975"/>
            <a:chOff x="179992" y="2255425"/>
            <a:chExt cx="2006234" cy="168975"/>
          </a:xfrm>
        </p:grpSpPr>
        <p:sp>
          <p:nvSpPr>
            <p:cNvPr id="163" name="Google Shape;163;p14"/>
            <p:cNvSpPr txBox="1"/>
            <p:nvPr/>
          </p:nvSpPr>
          <p:spPr>
            <a:xfrm>
              <a:off x="499625" y="2262963"/>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(123)-4567-891</a:t>
              </a:r>
              <a:endParaRPr sz="1000">
                <a:solidFill>
                  <a:schemeClr val="dk2"/>
                </a:solidFill>
                <a:latin typeface="Comfortaa Medium"/>
                <a:ea typeface="Comfortaa Medium"/>
                <a:cs typeface="Comfortaa Medium"/>
                <a:sym typeface="Comfortaa Medium"/>
              </a:endParaRPr>
            </a:p>
          </p:txBody>
        </p:sp>
        <p:pic>
          <p:nvPicPr>
            <p:cNvPr id="164" name="Google Shape;164;p14"/>
            <p:cNvPicPr preferRelativeResize="0"/>
            <p:nvPr/>
          </p:nvPicPr>
          <p:blipFill>
            <a:blip r:embed="rId4">
              <a:alphaModFix/>
            </a:blip>
            <a:stretch>
              <a:fillRect/>
            </a:stretch>
          </p:blipFill>
          <p:spPr>
            <a:xfrm>
              <a:off x="179992" y="2255425"/>
              <a:ext cx="158417" cy="168975"/>
            </a:xfrm>
            <a:prstGeom prst="rect">
              <a:avLst/>
            </a:prstGeom>
            <a:noFill/>
            <a:ln>
              <a:noFill/>
            </a:ln>
          </p:spPr>
        </p:pic>
      </p:grpSp>
      <p:grpSp>
        <p:nvGrpSpPr>
          <p:cNvPr id="165" name="Google Shape;165;p14"/>
          <p:cNvGrpSpPr/>
          <p:nvPr/>
        </p:nvGrpSpPr>
        <p:grpSpPr>
          <a:xfrm>
            <a:off x="185276" y="2716300"/>
            <a:ext cx="2000950" cy="167238"/>
            <a:chOff x="185276" y="2716300"/>
            <a:chExt cx="2000950" cy="167238"/>
          </a:xfrm>
        </p:grpSpPr>
        <p:sp>
          <p:nvSpPr>
            <p:cNvPr id="166" name="Google Shape;166;p14"/>
            <p:cNvSpPr txBox="1"/>
            <p:nvPr/>
          </p:nvSpPr>
          <p:spPr>
            <a:xfrm>
              <a:off x="499625" y="2729638"/>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Linkedin.com/in/</a:t>
              </a:r>
              <a:endParaRPr sz="1000">
                <a:solidFill>
                  <a:schemeClr val="dk2"/>
                </a:solidFill>
                <a:latin typeface="Comfortaa Medium"/>
                <a:ea typeface="Comfortaa Medium"/>
                <a:cs typeface="Comfortaa Medium"/>
                <a:sym typeface="Comfortaa Medium"/>
              </a:endParaRPr>
            </a:p>
          </p:txBody>
        </p:sp>
        <p:pic>
          <p:nvPicPr>
            <p:cNvPr id="167" name="Google Shape;167;p14"/>
            <p:cNvPicPr preferRelativeResize="0"/>
            <p:nvPr/>
          </p:nvPicPr>
          <p:blipFill>
            <a:blip r:embed="rId5">
              <a:alphaModFix/>
            </a:blip>
            <a:stretch>
              <a:fillRect/>
            </a:stretch>
          </p:blipFill>
          <p:spPr>
            <a:xfrm>
              <a:off x="185276" y="2716300"/>
              <a:ext cx="158400" cy="139741"/>
            </a:xfrm>
            <a:prstGeom prst="rect">
              <a:avLst/>
            </a:prstGeom>
            <a:noFill/>
            <a:ln>
              <a:noFill/>
            </a:ln>
          </p:spPr>
        </p:pic>
      </p:grpSp>
      <p:grpSp>
        <p:nvGrpSpPr>
          <p:cNvPr id="168" name="Google Shape;168;p14"/>
          <p:cNvGrpSpPr/>
          <p:nvPr/>
        </p:nvGrpSpPr>
        <p:grpSpPr>
          <a:xfrm>
            <a:off x="180000" y="2935986"/>
            <a:ext cx="2006225" cy="171290"/>
            <a:chOff x="180000" y="2935986"/>
            <a:chExt cx="2006225" cy="171290"/>
          </a:xfrm>
        </p:grpSpPr>
        <p:sp>
          <p:nvSpPr>
            <p:cNvPr id="169" name="Google Shape;169;p14"/>
            <p:cNvSpPr txBox="1"/>
            <p:nvPr/>
          </p:nvSpPr>
          <p:spPr>
            <a:xfrm>
              <a:off x="499625" y="2953376"/>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Harlingen, Texas, 78550</a:t>
              </a:r>
              <a:endParaRPr sz="1000">
                <a:solidFill>
                  <a:schemeClr val="dk2"/>
                </a:solidFill>
                <a:latin typeface="Comfortaa Medium"/>
                <a:ea typeface="Comfortaa Medium"/>
                <a:cs typeface="Comfortaa Medium"/>
                <a:sym typeface="Comfortaa Medium"/>
              </a:endParaRPr>
            </a:p>
          </p:txBody>
        </p:sp>
        <p:pic>
          <p:nvPicPr>
            <p:cNvPr id="170" name="Google Shape;170;p14"/>
            <p:cNvPicPr preferRelativeResize="0"/>
            <p:nvPr/>
          </p:nvPicPr>
          <p:blipFill>
            <a:blip r:embed="rId6">
              <a:alphaModFix/>
            </a:blip>
            <a:stretch>
              <a:fillRect/>
            </a:stretch>
          </p:blipFill>
          <p:spPr>
            <a:xfrm>
              <a:off x="180000" y="2935986"/>
              <a:ext cx="179550" cy="154591"/>
            </a:xfrm>
            <a:prstGeom prst="rect">
              <a:avLst/>
            </a:prstGeom>
            <a:noFill/>
            <a:ln>
              <a:noFill/>
            </a:ln>
          </p:spPr>
        </p:pic>
      </p:grpSp>
      <p:grpSp>
        <p:nvGrpSpPr>
          <p:cNvPr id="171" name="Google Shape;171;p14"/>
          <p:cNvGrpSpPr/>
          <p:nvPr/>
        </p:nvGrpSpPr>
        <p:grpSpPr>
          <a:xfrm>
            <a:off x="180000" y="2499500"/>
            <a:ext cx="2006225" cy="153900"/>
            <a:chOff x="180000" y="2499500"/>
            <a:chExt cx="2006225" cy="153900"/>
          </a:xfrm>
        </p:grpSpPr>
        <p:sp>
          <p:nvSpPr>
            <p:cNvPr id="172" name="Google Shape;172;p14"/>
            <p:cNvSpPr txBox="1"/>
            <p:nvPr/>
          </p:nvSpPr>
          <p:spPr>
            <a:xfrm>
              <a:off x="499625" y="2499500"/>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Emely@mail.com</a:t>
              </a:r>
              <a:endParaRPr sz="1000">
                <a:solidFill>
                  <a:schemeClr val="dk2"/>
                </a:solidFill>
                <a:latin typeface="Comfortaa Medium"/>
                <a:ea typeface="Comfortaa Medium"/>
                <a:cs typeface="Comfortaa Medium"/>
                <a:sym typeface="Comfortaa Medium"/>
              </a:endParaRPr>
            </a:p>
          </p:txBody>
        </p:sp>
        <p:pic>
          <p:nvPicPr>
            <p:cNvPr id="173" name="Google Shape;173;p14"/>
            <p:cNvPicPr preferRelativeResize="0"/>
            <p:nvPr/>
          </p:nvPicPr>
          <p:blipFill>
            <a:blip r:embed="rId7">
              <a:alphaModFix/>
            </a:blip>
            <a:stretch>
              <a:fillRect/>
            </a:stretch>
          </p:blipFill>
          <p:spPr>
            <a:xfrm>
              <a:off x="180000" y="2509741"/>
              <a:ext cx="190100" cy="132012"/>
            </a:xfrm>
            <a:prstGeom prst="rect">
              <a:avLst/>
            </a:prstGeom>
            <a:noFill/>
            <a:ln>
              <a:noFill/>
            </a:ln>
          </p:spPr>
        </p:pic>
      </p:grpSp>
      <p:sp>
        <p:nvSpPr>
          <p:cNvPr id="174" name="Google Shape;174;p14"/>
          <p:cNvSpPr/>
          <p:nvPr/>
        </p:nvSpPr>
        <p:spPr>
          <a:xfrm>
            <a:off x="0" y="10520775"/>
            <a:ext cx="7568400" cy="171300"/>
          </a:xfrm>
          <a:prstGeom prst="rect">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75" name="Google Shape;175;p14"/>
          <p:cNvSpPr txBox="1"/>
          <p:nvPr/>
        </p:nvSpPr>
        <p:spPr>
          <a:xfrm>
            <a:off x="169200" y="3352096"/>
            <a:ext cx="2143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I N T E R E S T S</a:t>
            </a:r>
            <a:endParaRPr b="1" sz="1300">
              <a:solidFill>
                <a:schemeClr val="dk2"/>
              </a:solidFill>
              <a:latin typeface="Comfortaa"/>
              <a:ea typeface="Comfortaa"/>
              <a:cs typeface="Comfortaa"/>
              <a:sym typeface="Comfortaa"/>
            </a:endParaRPr>
          </a:p>
        </p:txBody>
      </p:sp>
      <p:grpSp>
        <p:nvGrpSpPr>
          <p:cNvPr id="176" name="Google Shape;176;p14"/>
          <p:cNvGrpSpPr/>
          <p:nvPr/>
        </p:nvGrpSpPr>
        <p:grpSpPr>
          <a:xfrm>
            <a:off x="2609999" y="2256980"/>
            <a:ext cx="4770000" cy="395703"/>
            <a:chOff x="2609999" y="3665730"/>
            <a:chExt cx="4770000" cy="395703"/>
          </a:xfrm>
        </p:grpSpPr>
        <p:sp>
          <p:nvSpPr>
            <p:cNvPr id="177" name="Google Shape;177;p14"/>
            <p:cNvSpPr txBox="1"/>
            <p:nvPr/>
          </p:nvSpPr>
          <p:spPr>
            <a:xfrm>
              <a:off x="2609999" y="3665730"/>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School Captain</a:t>
              </a:r>
              <a:endParaRPr b="1" sz="1000">
                <a:solidFill>
                  <a:srgbClr val="36383E"/>
                </a:solidFill>
                <a:latin typeface="Comfortaa"/>
                <a:ea typeface="Comfortaa"/>
                <a:cs typeface="Comfortaa"/>
                <a:sym typeface="Comfortaa"/>
              </a:endParaRPr>
            </a:p>
          </p:txBody>
        </p:sp>
        <p:sp>
          <p:nvSpPr>
            <p:cNvPr id="178" name="Google Shape;178;p14"/>
            <p:cNvSpPr txBox="1"/>
            <p:nvPr/>
          </p:nvSpPr>
          <p:spPr>
            <a:xfrm>
              <a:off x="2609999" y="3907534"/>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36383E"/>
                  </a:solidFill>
                  <a:latin typeface="Comfortaa"/>
                  <a:ea typeface="Comfortaa"/>
                  <a:cs typeface="Comfortaa"/>
                  <a:sym typeface="Comfortaa"/>
                </a:rPr>
                <a:t>Sherman Oaks High School | Sherman Oaks, California | 2019 - 2023</a:t>
              </a:r>
              <a:endParaRPr sz="1000">
                <a:solidFill>
                  <a:srgbClr val="36383E"/>
                </a:solidFill>
                <a:latin typeface="Comfortaa"/>
                <a:ea typeface="Comfortaa"/>
                <a:cs typeface="Comfortaa"/>
                <a:sym typeface="Comfortaa"/>
              </a:endParaRPr>
            </a:p>
          </p:txBody>
        </p:sp>
      </p:grpSp>
      <p:grpSp>
        <p:nvGrpSpPr>
          <p:cNvPr id="179" name="Google Shape;179;p14"/>
          <p:cNvGrpSpPr/>
          <p:nvPr/>
        </p:nvGrpSpPr>
        <p:grpSpPr>
          <a:xfrm>
            <a:off x="2694625" y="2741900"/>
            <a:ext cx="4685350" cy="384900"/>
            <a:chOff x="2694625" y="4150650"/>
            <a:chExt cx="4685350" cy="384900"/>
          </a:xfrm>
        </p:grpSpPr>
        <p:sp>
          <p:nvSpPr>
            <p:cNvPr id="180" name="Google Shape;180;p14"/>
            <p:cNvSpPr txBox="1"/>
            <p:nvPr/>
          </p:nvSpPr>
          <p:spPr>
            <a:xfrm>
              <a:off x="2916275" y="4150650"/>
              <a:ext cx="44637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Inspired a school squad of 18 individuals, leading to a practice attendance rate of 91%.</a:t>
              </a:r>
              <a:endParaRPr sz="1000">
                <a:solidFill>
                  <a:srgbClr val="5F6166"/>
                </a:solidFill>
                <a:latin typeface="Comfortaa"/>
                <a:ea typeface="Comfortaa"/>
                <a:cs typeface="Comfortaa"/>
                <a:sym typeface="Comfortaa"/>
              </a:endParaRPr>
            </a:p>
          </p:txBody>
        </p:sp>
        <p:sp>
          <p:nvSpPr>
            <p:cNvPr id="181" name="Google Shape;181;p14"/>
            <p:cNvSpPr txBox="1"/>
            <p:nvPr/>
          </p:nvSpPr>
          <p:spPr>
            <a:xfrm>
              <a:off x="2694625" y="4150650"/>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nvGrpSpPr>
          <p:cNvPr id="182" name="Google Shape;182;p14"/>
          <p:cNvGrpSpPr/>
          <p:nvPr/>
        </p:nvGrpSpPr>
        <p:grpSpPr>
          <a:xfrm>
            <a:off x="2694625" y="3192062"/>
            <a:ext cx="4685350" cy="1086389"/>
            <a:chOff x="2694625" y="4768312"/>
            <a:chExt cx="4685350" cy="1086389"/>
          </a:xfrm>
        </p:grpSpPr>
        <p:sp>
          <p:nvSpPr>
            <p:cNvPr id="183" name="Google Shape;183;p14"/>
            <p:cNvSpPr txBox="1"/>
            <p:nvPr/>
          </p:nvSpPr>
          <p:spPr>
            <a:xfrm>
              <a:off x="2916275" y="4777101"/>
              <a:ext cx="4463700" cy="10776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Interacted with team members facing challenges in managing their academic workload and team commitments, offering both emotional and encouraging values within the team, such as honesty, strong ethical principles, effective guidance, and fair play, decrease conflicts with rival teams.</a:t>
              </a:r>
              <a:endParaRPr sz="1000">
                <a:solidFill>
                  <a:srgbClr val="5F6166"/>
                </a:solidFill>
                <a:latin typeface="Comfortaa"/>
                <a:ea typeface="Comfortaa"/>
                <a:cs typeface="Comfortaa"/>
                <a:sym typeface="Comfortaa"/>
              </a:endParaRPr>
            </a:p>
          </p:txBody>
        </p:sp>
        <p:sp>
          <p:nvSpPr>
            <p:cNvPr id="184" name="Google Shape;184;p14"/>
            <p:cNvSpPr txBox="1"/>
            <p:nvPr/>
          </p:nvSpPr>
          <p:spPr>
            <a:xfrm>
              <a:off x="2694625" y="4768312"/>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nvGrpSpPr>
          <p:cNvPr id="185" name="Google Shape;185;p14"/>
          <p:cNvGrpSpPr/>
          <p:nvPr/>
        </p:nvGrpSpPr>
        <p:grpSpPr>
          <a:xfrm>
            <a:off x="178827" y="3671700"/>
            <a:ext cx="2143200" cy="859551"/>
            <a:chOff x="178827" y="3671700"/>
            <a:chExt cx="2143200" cy="859551"/>
          </a:xfrm>
        </p:grpSpPr>
        <p:sp>
          <p:nvSpPr>
            <p:cNvPr id="186" name="Google Shape;186;p14"/>
            <p:cNvSpPr txBox="1"/>
            <p:nvPr/>
          </p:nvSpPr>
          <p:spPr>
            <a:xfrm>
              <a:off x="178827" y="3671700"/>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Hiking</a:t>
              </a:r>
              <a:endParaRPr sz="1000">
                <a:solidFill>
                  <a:schemeClr val="dk2"/>
                </a:solidFill>
                <a:latin typeface="Comfortaa Medium"/>
                <a:ea typeface="Comfortaa Medium"/>
                <a:cs typeface="Comfortaa Medium"/>
                <a:sym typeface="Comfortaa Medium"/>
              </a:endParaRPr>
            </a:p>
          </p:txBody>
        </p:sp>
        <p:sp>
          <p:nvSpPr>
            <p:cNvPr id="187" name="Google Shape;187;p14"/>
            <p:cNvSpPr txBox="1"/>
            <p:nvPr/>
          </p:nvSpPr>
          <p:spPr>
            <a:xfrm>
              <a:off x="178827" y="4142134"/>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Artificial Intelligence</a:t>
              </a:r>
              <a:endParaRPr sz="1000">
                <a:solidFill>
                  <a:schemeClr val="dk2"/>
                </a:solidFill>
                <a:latin typeface="Comfortaa Medium"/>
                <a:ea typeface="Comfortaa Medium"/>
                <a:cs typeface="Comfortaa Medium"/>
                <a:sym typeface="Comfortaa Medium"/>
              </a:endParaRPr>
            </a:p>
          </p:txBody>
        </p:sp>
        <p:sp>
          <p:nvSpPr>
            <p:cNvPr id="188" name="Google Shape;188;p14"/>
            <p:cNvSpPr txBox="1"/>
            <p:nvPr/>
          </p:nvSpPr>
          <p:spPr>
            <a:xfrm>
              <a:off x="178827" y="4377351"/>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Solar Energy</a:t>
              </a:r>
              <a:endParaRPr sz="1000">
                <a:solidFill>
                  <a:schemeClr val="dk2"/>
                </a:solidFill>
                <a:latin typeface="Comfortaa Medium"/>
                <a:ea typeface="Comfortaa Medium"/>
                <a:cs typeface="Comfortaa Medium"/>
                <a:sym typeface="Comfortaa Medium"/>
              </a:endParaRPr>
            </a:p>
          </p:txBody>
        </p:sp>
        <p:sp>
          <p:nvSpPr>
            <p:cNvPr id="189" name="Google Shape;189;p14"/>
            <p:cNvSpPr txBox="1"/>
            <p:nvPr/>
          </p:nvSpPr>
          <p:spPr>
            <a:xfrm>
              <a:off x="178827" y="3906917"/>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Photography</a:t>
              </a:r>
              <a:endParaRPr sz="1000">
                <a:solidFill>
                  <a:schemeClr val="dk2"/>
                </a:solidFill>
                <a:latin typeface="Comfortaa Medium"/>
                <a:ea typeface="Comfortaa Medium"/>
                <a:cs typeface="Comfortaa Medium"/>
                <a:sym typeface="Comfortaa Medium"/>
              </a:endParaRPr>
            </a:p>
          </p:txBody>
        </p:sp>
      </p:grpSp>
      <p:sp>
        <p:nvSpPr>
          <p:cNvPr id="190" name="Google Shape;190;p14"/>
          <p:cNvSpPr txBox="1"/>
          <p:nvPr/>
        </p:nvSpPr>
        <p:spPr>
          <a:xfrm>
            <a:off x="169200" y="4793059"/>
            <a:ext cx="2143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E X T R A</a:t>
            </a:r>
            <a:endParaRPr b="1" sz="1300">
              <a:solidFill>
                <a:schemeClr val="dk2"/>
              </a:solidFill>
              <a:latin typeface="Comfortaa"/>
              <a:ea typeface="Comfortaa"/>
              <a:cs typeface="Comfortaa"/>
              <a:sym typeface="Comfortaa"/>
            </a:endParaRPr>
          </a:p>
        </p:txBody>
      </p:sp>
      <p:grpSp>
        <p:nvGrpSpPr>
          <p:cNvPr id="191" name="Google Shape;191;p14"/>
          <p:cNvGrpSpPr/>
          <p:nvPr/>
        </p:nvGrpSpPr>
        <p:grpSpPr>
          <a:xfrm>
            <a:off x="178827" y="5112663"/>
            <a:ext cx="2143200" cy="620117"/>
            <a:chOff x="178827" y="6069988"/>
            <a:chExt cx="2143200" cy="620117"/>
          </a:xfrm>
        </p:grpSpPr>
        <p:sp>
          <p:nvSpPr>
            <p:cNvPr id="192" name="Google Shape;192;p14"/>
            <p:cNvSpPr txBox="1"/>
            <p:nvPr/>
          </p:nvSpPr>
          <p:spPr>
            <a:xfrm>
              <a:off x="178827" y="6069988"/>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Award</a:t>
              </a:r>
              <a:endParaRPr sz="1000">
                <a:solidFill>
                  <a:srgbClr val="36383E"/>
                </a:solidFill>
                <a:latin typeface="Comfortaa Medium"/>
                <a:ea typeface="Comfortaa Medium"/>
                <a:cs typeface="Comfortaa Medium"/>
                <a:sym typeface="Comfortaa Medium"/>
              </a:endParaRPr>
            </a:p>
          </p:txBody>
        </p:sp>
        <p:sp>
          <p:nvSpPr>
            <p:cNvPr id="193" name="Google Shape;193;p14"/>
            <p:cNvSpPr txBox="1"/>
            <p:nvPr/>
          </p:nvSpPr>
          <p:spPr>
            <a:xfrm>
              <a:off x="178827" y="6305205"/>
              <a:ext cx="21432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Medium"/>
                  <a:ea typeface="Comfortaa Medium"/>
                  <a:cs typeface="Comfortaa Medium"/>
                  <a:sym typeface="Comfortaa Medium"/>
                </a:rPr>
                <a:t>Shortlisted for the Macmillan</a:t>
              </a:r>
              <a:endParaRPr sz="1000">
                <a:solidFill>
                  <a:srgbClr val="5F6166"/>
                </a:solidFill>
                <a:latin typeface="Comfortaa Medium"/>
                <a:ea typeface="Comfortaa Medium"/>
                <a:cs typeface="Comfortaa Medium"/>
                <a:sym typeface="Comfortaa Medium"/>
              </a:endParaRPr>
            </a:p>
            <a:p>
              <a:pPr indent="0" lvl="0" marL="0" rtl="0" algn="l">
                <a:lnSpc>
                  <a:spcPct val="150000"/>
                </a:lnSpc>
                <a:spcBef>
                  <a:spcPts val="0"/>
                </a:spcBef>
                <a:spcAft>
                  <a:spcPts val="0"/>
                </a:spcAft>
                <a:buNone/>
              </a:pPr>
              <a:r>
                <a:rPr lang="uk" sz="1000">
                  <a:solidFill>
                    <a:srgbClr val="5F6166"/>
                  </a:solidFill>
                  <a:latin typeface="Comfortaa Medium"/>
                  <a:ea typeface="Comfortaa Medium"/>
                  <a:cs typeface="Comfortaa Medium"/>
                  <a:sym typeface="Comfortaa Medium"/>
                </a:rPr>
                <a:t>Prize for Illustration in 2021</a:t>
              </a:r>
              <a:endParaRPr sz="1000">
                <a:solidFill>
                  <a:srgbClr val="5F6166"/>
                </a:solidFill>
                <a:latin typeface="Comfortaa Medium"/>
                <a:ea typeface="Comfortaa Medium"/>
                <a:cs typeface="Comfortaa Medium"/>
                <a:sym typeface="Comfortaa Medium"/>
              </a:endParaRPr>
            </a:p>
          </p:txBody>
        </p:sp>
      </p:grpSp>
      <p:grpSp>
        <p:nvGrpSpPr>
          <p:cNvPr id="194" name="Google Shape;194;p14"/>
          <p:cNvGrpSpPr/>
          <p:nvPr/>
        </p:nvGrpSpPr>
        <p:grpSpPr>
          <a:xfrm>
            <a:off x="178827" y="5954800"/>
            <a:ext cx="2143200" cy="1312817"/>
            <a:chOff x="178827" y="6069988"/>
            <a:chExt cx="2143200" cy="1312817"/>
          </a:xfrm>
        </p:grpSpPr>
        <p:sp>
          <p:nvSpPr>
            <p:cNvPr id="195" name="Google Shape;195;p14"/>
            <p:cNvSpPr txBox="1"/>
            <p:nvPr/>
          </p:nvSpPr>
          <p:spPr>
            <a:xfrm>
              <a:off x="178827" y="6069988"/>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Award</a:t>
              </a:r>
              <a:endParaRPr sz="1000">
                <a:solidFill>
                  <a:srgbClr val="36383E"/>
                </a:solidFill>
                <a:latin typeface="Comfortaa Medium"/>
                <a:ea typeface="Comfortaa Medium"/>
                <a:cs typeface="Comfortaa Medium"/>
                <a:sym typeface="Comfortaa Medium"/>
              </a:endParaRPr>
            </a:p>
          </p:txBody>
        </p:sp>
        <p:sp>
          <p:nvSpPr>
            <p:cNvPr id="196" name="Google Shape;196;p14"/>
            <p:cNvSpPr txBox="1"/>
            <p:nvPr/>
          </p:nvSpPr>
          <p:spPr>
            <a:xfrm>
              <a:off x="178827" y="6305205"/>
              <a:ext cx="2143200" cy="10776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Medium"/>
                  <a:ea typeface="Comfortaa Medium"/>
                  <a:cs typeface="Comfortaa Medium"/>
                  <a:sym typeface="Comfortaa Medium"/>
                </a:rPr>
                <a:t>Received the second position </a:t>
              </a:r>
              <a:endParaRPr sz="1000">
                <a:solidFill>
                  <a:srgbClr val="5F6166"/>
                </a:solidFill>
                <a:latin typeface="Comfortaa Medium"/>
                <a:ea typeface="Comfortaa Medium"/>
                <a:cs typeface="Comfortaa Medium"/>
                <a:sym typeface="Comfortaa Medium"/>
              </a:endParaRPr>
            </a:p>
            <a:p>
              <a:pPr indent="0" lvl="0" marL="0" rtl="0" algn="l">
                <a:lnSpc>
                  <a:spcPct val="150000"/>
                </a:lnSpc>
                <a:spcBef>
                  <a:spcPts val="0"/>
                </a:spcBef>
                <a:spcAft>
                  <a:spcPts val="0"/>
                </a:spcAft>
                <a:buNone/>
              </a:pPr>
              <a:r>
                <a:rPr lang="uk" sz="1000">
                  <a:solidFill>
                    <a:srgbClr val="5F6166"/>
                  </a:solidFill>
                  <a:latin typeface="Comfortaa Medium"/>
                  <a:ea typeface="Comfortaa Medium"/>
                  <a:cs typeface="Comfortaa Medium"/>
                  <a:sym typeface="Comfortaa Medium"/>
                </a:rPr>
                <a:t>in the Applied Arts 2016 Student </a:t>
              </a:r>
              <a:endParaRPr sz="1000">
                <a:solidFill>
                  <a:srgbClr val="5F6166"/>
                </a:solidFill>
                <a:latin typeface="Comfortaa Medium"/>
                <a:ea typeface="Comfortaa Medium"/>
                <a:cs typeface="Comfortaa Medium"/>
                <a:sym typeface="Comfortaa Medium"/>
              </a:endParaRPr>
            </a:p>
            <a:p>
              <a:pPr indent="0" lvl="0" marL="0" rtl="0" algn="l">
                <a:lnSpc>
                  <a:spcPct val="150000"/>
                </a:lnSpc>
                <a:spcBef>
                  <a:spcPts val="0"/>
                </a:spcBef>
                <a:spcAft>
                  <a:spcPts val="0"/>
                </a:spcAft>
                <a:buNone/>
              </a:pPr>
              <a:r>
                <a:rPr lang="uk" sz="1000">
                  <a:solidFill>
                    <a:srgbClr val="5F6166"/>
                  </a:solidFill>
                  <a:latin typeface="Comfortaa Medium"/>
                  <a:ea typeface="Comfortaa Medium"/>
                  <a:cs typeface="Comfortaa Medium"/>
                  <a:sym typeface="Comfortaa Medium"/>
                </a:rPr>
                <a:t>Awards by presenting graphic</a:t>
              </a:r>
              <a:endParaRPr sz="1000">
                <a:solidFill>
                  <a:srgbClr val="5F6166"/>
                </a:solidFill>
                <a:latin typeface="Comfortaa Medium"/>
                <a:ea typeface="Comfortaa Medium"/>
                <a:cs typeface="Comfortaa Medium"/>
                <a:sym typeface="Comfortaa Medium"/>
              </a:endParaRPr>
            </a:p>
            <a:p>
              <a:pPr indent="0" lvl="0" marL="0" rtl="0" algn="l">
                <a:lnSpc>
                  <a:spcPct val="150000"/>
                </a:lnSpc>
                <a:spcBef>
                  <a:spcPts val="0"/>
                </a:spcBef>
                <a:spcAft>
                  <a:spcPts val="0"/>
                </a:spcAft>
                <a:buNone/>
              </a:pPr>
              <a:r>
                <a:rPr lang="uk" sz="1000">
                  <a:solidFill>
                    <a:srgbClr val="5F6166"/>
                  </a:solidFill>
                  <a:latin typeface="Comfortaa Medium"/>
                  <a:ea typeface="Comfortaa Medium"/>
                  <a:cs typeface="Comfortaa Medium"/>
                  <a:sym typeface="Comfortaa Medium"/>
                </a:rPr>
                <a:t>design pieces in the </a:t>
              </a:r>
              <a:endParaRPr sz="1000">
                <a:solidFill>
                  <a:srgbClr val="5F6166"/>
                </a:solidFill>
                <a:latin typeface="Comfortaa Medium"/>
                <a:ea typeface="Comfortaa Medium"/>
                <a:cs typeface="Comfortaa Medium"/>
                <a:sym typeface="Comfortaa Medium"/>
              </a:endParaRPr>
            </a:p>
            <a:p>
              <a:pPr indent="0" lvl="0" marL="0" rtl="0" algn="l">
                <a:lnSpc>
                  <a:spcPct val="150000"/>
                </a:lnSpc>
                <a:spcBef>
                  <a:spcPts val="0"/>
                </a:spcBef>
                <a:spcAft>
                  <a:spcPts val="0"/>
                </a:spcAft>
                <a:buNone/>
              </a:pPr>
              <a:r>
                <a:rPr lang="uk" sz="1000">
                  <a:solidFill>
                    <a:srgbClr val="5F6166"/>
                  </a:solidFill>
                  <a:latin typeface="Comfortaa Medium"/>
                  <a:ea typeface="Comfortaa Medium"/>
                  <a:cs typeface="Comfortaa Medium"/>
                  <a:sym typeface="Comfortaa Medium"/>
                </a:rPr>
                <a:t>Advertising division.</a:t>
              </a:r>
              <a:endParaRPr sz="1000">
                <a:solidFill>
                  <a:srgbClr val="5F6166"/>
                </a:solidFill>
                <a:latin typeface="Comfortaa Medium"/>
                <a:ea typeface="Comfortaa Medium"/>
                <a:cs typeface="Comfortaa Medium"/>
                <a:sym typeface="Comfortaa Medium"/>
              </a:endParaRPr>
            </a:p>
          </p:txBody>
        </p:sp>
      </p:grpSp>
      <p:grpSp>
        <p:nvGrpSpPr>
          <p:cNvPr id="197" name="Google Shape;197;p14"/>
          <p:cNvGrpSpPr/>
          <p:nvPr/>
        </p:nvGrpSpPr>
        <p:grpSpPr>
          <a:xfrm>
            <a:off x="2609999" y="4552749"/>
            <a:ext cx="4770000" cy="395703"/>
            <a:chOff x="2609999" y="3665730"/>
            <a:chExt cx="4770000" cy="395703"/>
          </a:xfrm>
        </p:grpSpPr>
        <p:sp>
          <p:nvSpPr>
            <p:cNvPr id="198" name="Google Shape;198;p14"/>
            <p:cNvSpPr txBox="1"/>
            <p:nvPr/>
          </p:nvSpPr>
          <p:spPr>
            <a:xfrm>
              <a:off x="2609999" y="3665730"/>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Ride Operator</a:t>
              </a:r>
              <a:endParaRPr b="1" sz="1000">
                <a:solidFill>
                  <a:srgbClr val="36383E"/>
                </a:solidFill>
                <a:latin typeface="Comfortaa"/>
                <a:ea typeface="Comfortaa"/>
                <a:cs typeface="Comfortaa"/>
                <a:sym typeface="Comfortaa"/>
              </a:endParaRPr>
            </a:p>
          </p:txBody>
        </p:sp>
        <p:sp>
          <p:nvSpPr>
            <p:cNvPr id="199" name="Google Shape;199;p14"/>
            <p:cNvSpPr txBox="1"/>
            <p:nvPr/>
          </p:nvSpPr>
          <p:spPr>
            <a:xfrm>
              <a:off x="2609999" y="3907534"/>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36383E"/>
                  </a:solidFill>
                  <a:latin typeface="Comfortaa"/>
                  <a:ea typeface="Comfortaa"/>
                  <a:cs typeface="Comfortaa"/>
                  <a:sym typeface="Comfortaa"/>
                </a:rPr>
                <a:t>Sherman Oaks High School | Sherman Oaks, California | 2022 - 2022</a:t>
              </a:r>
              <a:endParaRPr sz="1000">
                <a:solidFill>
                  <a:srgbClr val="36383E"/>
                </a:solidFill>
                <a:latin typeface="Comfortaa"/>
                <a:ea typeface="Comfortaa"/>
                <a:cs typeface="Comfortaa"/>
                <a:sym typeface="Comfortaa"/>
              </a:endParaRPr>
            </a:p>
          </p:txBody>
        </p:sp>
      </p:grpSp>
      <p:grpSp>
        <p:nvGrpSpPr>
          <p:cNvPr id="200" name="Google Shape;200;p14"/>
          <p:cNvGrpSpPr/>
          <p:nvPr/>
        </p:nvGrpSpPr>
        <p:grpSpPr>
          <a:xfrm>
            <a:off x="2694625" y="5037669"/>
            <a:ext cx="4685350" cy="384900"/>
            <a:chOff x="2694625" y="4150650"/>
            <a:chExt cx="4685350" cy="384900"/>
          </a:xfrm>
        </p:grpSpPr>
        <p:sp>
          <p:nvSpPr>
            <p:cNvPr id="201" name="Google Shape;201;p14"/>
            <p:cNvSpPr txBox="1"/>
            <p:nvPr/>
          </p:nvSpPr>
          <p:spPr>
            <a:xfrm>
              <a:off x="2916275" y="4150650"/>
              <a:ext cx="44637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Took responsibility for accepting payments for rides, guaranteeing the precision of all cash and card transactions.</a:t>
              </a:r>
              <a:endParaRPr sz="1000">
                <a:solidFill>
                  <a:srgbClr val="5F6166"/>
                </a:solidFill>
                <a:latin typeface="Comfortaa"/>
                <a:ea typeface="Comfortaa"/>
                <a:cs typeface="Comfortaa"/>
                <a:sym typeface="Comfortaa"/>
              </a:endParaRPr>
            </a:p>
          </p:txBody>
        </p:sp>
        <p:sp>
          <p:nvSpPr>
            <p:cNvPr id="202" name="Google Shape;202;p14"/>
            <p:cNvSpPr txBox="1"/>
            <p:nvPr/>
          </p:nvSpPr>
          <p:spPr>
            <a:xfrm>
              <a:off x="2694625" y="4150650"/>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grpSp>
        <p:nvGrpSpPr>
          <p:cNvPr id="203" name="Google Shape;203;p14"/>
          <p:cNvGrpSpPr/>
          <p:nvPr/>
        </p:nvGrpSpPr>
        <p:grpSpPr>
          <a:xfrm>
            <a:off x="2694625" y="5487831"/>
            <a:ext cx="4685350" cy="855389"/>
            <a:chOff x="2694625" y="4768312"/>
            <a:chExt cx="4685350" cy="855389"/>
          </a:xfrm>
        </p:grpSpPr>
        <p:sp>
          <p:nvSpPr>
            <p:cNvPr id="204" name="Google Shape;204;p14"/>
            <p:cNvSpPr txBox="1"/>
            <p:nvPr/>
          </p:nvSpPr>
          <p:spPr>
            <a:xfrm>
              <a:off x="2916275" y="4777101"/>
              <a:ext cx="4463700" cy="8466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5F6166"/>
                  </a:solidFill>
                  <a:latin typeface="Comfortaa"/>
                  <a:ea typeface="Comfortaa"/>
                  <a:cs typeface="Comfortaa"/>
                  <a:sym typeface="Comfortaa"/>
                </a:rPr>
                <a:t>Exhibited outstanding dependability by not missing any shifts and always being punctual performed regular checks on the seats, promptly halting rides when necessary, and resolving any problems within an hour.</a:t>
              </a:r>
              <a:endParaRPr sz="1000">
                <a:solidFill>
                  <a:srgbClr val="5F6166"/>
                </a:solidFill>
                <a:latin typeface="Comfortaa"/>
                <a:ea typeface="Comfortaa"/>
                <a:cs typeface="Comfortaa"/>
                <a:sym typeface="Comfortaa"/>
              </a:endParaRPr>
            </a:p>
          </p:txBody>
        </p:sp>
        <p:sp>
          <p:nvSpPr>
            <p:cNvPr id="205" name="Google Shape;205;p14"/>
            <p:cNvSpPr txBox="1"/>
            <p:nvPr/>
          </p:nvSpPr>
          <p:spPr>
            <a:xfrm>
              <a:off x="2694625" y="4768312"/>
              <a:ext cx="190200" cy="169200"/>
            </a:xfrm>
            <a:prstGeom prst="rect">
              <a:avLst/>
            </a:prstGeom>
            <a:noFill/>
            <a:ln>
              <a:noFill/>
            </a:ln>
          </p:spPr>
          <p:txBody>
            <a:bodyPr anchorCtr="0" anchor="t" bIns="0" lIns="0" spcFirstLastPara="1" rIns="0" wrap="square" tIns="0">
              <a:spAutoFit/>
            </a:bodyPr>
            <a:lstStyle/>
            <a:p>
              <a:pPr indent="0" lvl="0" marL="0" rtl="0" algn="ctr">
                <a:lnSpc>
                  <a:spcPct val="150000"/>
                </a:lnSpc>
                <a:spcBef>
                  <a:spcPts val="0"/>
                </a:spcBef>
                <a:spcAft>
                  <a:spcPts val="0"/>
                </a:spcAft>
                <a:buNone/>
              </a:pPr>
              <a:r>
                <a:rPr b="1" lang="uk" sz="1100">
                  <a:solidFill>
                    <a:srgbClr val="36383E"/>
                  </a:solidFill>
                  <a:latin typeface="Comfortaa"/>
                  <a:ea typeface="Comfortaa"/>
                  <a:cs typeface="Comfortaa"/>
                  <a:sym typeface="Comfortaa"/>
                </a:rPr>
                <a:t>•</a:t>
              </a:r>
              <a:endParaRPr b="1" sz="1200">
                <a:solidFill>
                  <a:srgbClr val="5F6166"/>
                </a:solidFill>
                <a:latin typeface="Comfortaa"/>
                <a:ea typeface="Comfortaa"/>
                <a:cs typeface="Comfortaa"/>
                <a:sym typeface="Comfortaa"/>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grpSp>
        <p:nvGrpSpPr>
          <p:cNvPr id="210" name="Google Shape;210;p15"/>
          <p:cNvGrpSpPr/>
          <p:nvPr/>
        </p:nvGrpSpPr>
        <p:grpSpPr>
          <a:xfrm>
            <a:off x="0" y="0"/>
            <a:ext cx="7568400" cy="1798359"/>
            <a:chOff x="0" y="0"/>
            <a:chExt cx="7568400" cy="1798359"/>
          </a:xfrm>
        </p:grpSpPr>
        <p:sp>
          <p:nvSpPr>
            <p:cNvPr id="211" name="Google Shape;211;p15"/>
            <p:cNvSpPr/>
            <p:nvPr/>
          </p:nvSpPr>
          <p:spPr>
            <a:xfrm>
              <a:off x="0" y="0"/>
              <a:ext cx="7568400" cy="1530000"/>
            </a:xfrm>
            <a:prstGeom prst="rect">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12" name="Google Shape;212;p15"/>
            <p:cNvSpPr/>
            <p:nvPr/>
          </p:nvSpPr>
          <p:spPr>
            <a:xfrm rot="10800000">
              <a:off x="75" y="1523859"/>
              <a:ext cx="2429700" cy="274500"/>
            </a:xfrm>
            <a:prstGeom prst="triangle">
              <a:avLst>
                <a:gd fmla="val 50000" name="adj"/>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13" name="Google Shape;213;p15"/>
          <p:cNvGrpSpPr/>
          <p:nvPr/>
        </p:nvGrpSpPr>
        <p:grpSpPr>
          <a:xfrm>
            <a:off x="629925" y="180000"/>
            <a:ext cx="1170000" cy="1170000"/>
            <a:chOff x="508363" y="181158"/>
            <a:chExt cx="1170000" cy="1170000"/>
          </a:xfrm>
        </p:grpSpPr>
        <p:pic>
          <p:nvPicPr>
            <p:cNvPr id="214" name="Google Shape;214;p15"/>
            <p:cNvPicPr preferRelativeResize="0"/>
            <p:nvPr/>
          </p:nvPicPr>
          <p:blipFill rotWithShape="1">
            <a:blip r:embed="rId3">
              <a:alphaModFix/>
            </a:blip>
            <a:srcRect b="12879" l="0" r="1922" t="23141"/>
            <a:stretch/>
          </p:blipFill>
          <p:spPr>
            <a:xfrm>
              <a:off x="558163" y="230958"/>
              <a:ext cx="1070400" cy="1070400"/>
            </a:xfrm>
            <a:prstGeom prst="ellipse">
              <a:avLst/>
            </a:prstGeom>
            <a:noFill/>
            <a:ln>
              <a:noFill/>
            </a:ln>
          </p:spPr>
        </p:pic>
        <p:sp>
          <p:nvSpPr>
            <p:cNvPr id="215" name="Google Shape;215;p15"/>
            <p:cNvSpPr/>
            <p:nvPr/>
          </p:nvSpPr>
          <p:spPr>
            <a:xfrm>
              <a:off x="508363" y="181158"/>
              <a:ext cx="1170000" cy="1170000"/>
            </a:xfrm>
            <a:prstGeom prst="ellipse">
              <a:avLst/>
            </a:prstGeom>
            <a:noFill/>
            <a:ln cap="flat" cmpd="sng" w="9525">
              <a:solidFill>
                <a:srgbClr val="EEE7E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16" name="Google Shape;216;p15"/>
          <p:cNvGrpSpPr/>
          <p:nvPr/>
        </p:nvGrpSpPr>
        <p:grpSpPr>
          <a:xfrm>
            <a:off x="2614575" y="294568"/>
            <a:ext cx="4033800" cy="893007"/>
            <a:chOff x="2614575" y="294568"/>
            <a:chExt cx="4033800" cy="893007"/>
          </a:xfrm>
        </p:grpSpPr>
        <p:sp>
          <p:nvSpPr>
            <p:cNvPr id="217" name="Google Shape;217;p15"/>
            <p:cNvSpPr txBox="1"/>
            <p:nvPr/>
          </p:nvSpPr>
          <p:spPr>
            <a:xfrm>
              <a:off x="2614575" y="294568"/>
              <a:ext cx="4033800" cy="585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3800">
                  <a:solidFill>
                    <a:srgbClr val="EEE7E1"/>
                  </a:solidFill>
                  <a:latin typeface="Vidaloka"/>
                  <a:ea typeface="Vidaloka"/>
                  <a:cs typeface="Vidaloka"/>
                  <a:sym typeface="Vidaloka"/>
                </a:rPr>
                <a:t>EMELY BRUEN</a:t>
              </a:r>
              <a:endParaRPr sz="3800">
                <a:solidFill>
                  <a:srgbClr val="EEE7E1"/>
                </a:solidFill>
                <a:latin typeface="Vidaloka"/>
                <a:ea typeface="Vidaloka"/>
                <a:cs typeface="Vidaloka"/>
                <a:sym typeface="Vidaloka"/>
              </a:endParaRPr>
            </a:p>
          </p:txBody>
        </p:sp>
        <p:sp>
          <p:nvSpPr>
            <p:cNvPr id="218" name="Google Shape;218;p15"/>
            <p:cNvSpPr txBox="1"/>
            <p:nvPr/>
          </p:nvSpPr>
          <p:spPr>
            <a:xfrm>
              <a:off x="2614575" y="972175"/>
              <a:ext cx="403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EEE7E1"/>
                  </a:solidFill>
                  <a:latin typeface="Comfortaa"/>
                  <a:ea typeface="Comfortaa"/>
                  <a:cs typeface="Comfortaa"/>
                  <a:sym typeface="Comfortaa"/>
                </a:rPr>
                <a:t>High School Resume</a:t>
              </a:r>
              <a:endParaRPr>
                <a:solidFill>
                  <a:srgbClr val="EEE7E1"/>
                </a:solidFill>
                <a:latin typeface="Comfortaa"/>
                <a:ea typeface="Comfortaa"/>
                <a:cs typeface="Comfortaa"/>
                <a:sym typeface="Comfortaa"/>
              </a:endParaRPr>
            </a:p>
          </p:txBody>
        </p:sp>
      </p:grpSp>
      <p:cxnSp>
        <p:nvCxnSpPr>
          <p:cNvPr id="219" name="Google Shape;219;p15"/>
          <p:cNvCxnSpPr/>
          <p:nvPr/>
        </p:nvCxnSpPr>
        <p:spPr>
          <a:xfrm>
            <a:off x="2430000" y="1976875"/>
            <a:ext cx="0" cy="8321100"/>
          </a:xfrm>
          <a:prstGeom prst="straightConnector1">
            <a:avLst/>
          </a:prstGeom>
          <a:noFill/>
          <a:ln cap="flat" cmpd="sng" w="19050">
            <a:solidFill>
              <a:srgbClr val="CFCFD0"/>
            </a:solidFill>
            <a:prstDash val="solid"/>
            <a:round/>
            <a:headEnd len="med" w="med" type="none"/>
            <a:tailEnd len="med" w="med" type="none"/>
          </a:ln>
        </p:spPr>
      </p:cxnSp>
      <p:sp>
        <p:nvSpPr>
          <p:cNvPr id="220" name="Google Shape;220;p15"/>
          <p:cNvSpPr txBox="1"/>
          <p:nvPr/>
        </p:nvSpPr>
        <p:spPr>
          <a:xfrm>
            <a:off x="2595405" y="1943348"/>
            <a:ext cx="2167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C O V E R  L E T T E R</a:t>
            </a:r>
            <a:endParaRPr b="1" sz="1300">
              <a:solidFill>
                <a:schemeClr val="dk2"/>
              </a:solidFill>
              <a:latin typeface="Comfortaa"/>
              <a:ea typeface="Comfortaa"/>
              <a:cs typeface="Comfortaa"/>
              <a:sym typeface="Comfortaa"/>
            </a:endParaRPr>
          </a:p>
        </p:txBody>
      </p:sp>
      <p:sp>
        <p:nvSpPr>
          <p:cNvPr id="221" name="Google Shape;221;p15"/>
          <p:cNvSpPr txBox="1"/>
          <p:nvPr/>
        </p:nvSpPr>
        <p:spPr>
          <a:xfrm>
            <a:off x="169200" y="1943350"/>
            <a:ext cx="2143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C O N T A C T</a:t>
            </a:r>
            <a:endParaRPr b="1" sz="1300">
              <a:solidFill>
                <a:schemeClr val="dk2"/>
              </a:solidFill>
              <a:latin typeface="Comfortaa"/>
              <a:ea typeface="Comfortaa"/>
              <a:cs typeface="Comfortaa"/>
              <a:sym typeface="Comfortaa"/>
            </a:endParaRPr>
          </a:p>
        </p:txBody>
      </p:sp>
      <p:grpSp>
        <p:nvGrpSpPr>
          <p:cNvPr id="222" name="Google Shape;222;p15"/>
          <p:cNvGrpSpPr/>
          <p:nvPr/>
        </p:nvGrpSpPr>
        <p:grpSpPr>
          <a:xfrm>
            <a:off x="179992" y="2255425"/>
            <a:ext cx="2006234" cy="168975"/>
            <a:chOff x="179992" y="2255425"/>
            <a:chExt cx="2006234" cy="168975"/>
          </a:xfrm>
        </p:grpSpPr>
        <p:sp>
          <p:nvSpPr>
            <p:cNvPr id="223" name="Google Shape;223;p15"/>
            <p:cNvSpPr txBox="1"/>
            <p:nvPr/>
          </p:nvSpPr>
          <p:spPr>
            <a:xfrm>
              <a:off x="499625" y="2262963"/>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(123)-4567-891</a:t>
              </a:r>
              <a:endParaRPr sz="1000">
                <a:solidFill>
                  <a:schemeClr val="dk2"/>
                </a:solidFill>
                <a:latin typeface="Comfortaa Medium"/>
                <a:ea typeface="Comfortaa Medium"/>
                <a:cs typeface="Comfortaa Medium"/>
                <a:sym typeface="Comfortaa Medium"/>
              </a:endParaRPr>
            </a:p>
          </p:txBody>
        </p:sp>
        <p:pic>
          <p:nvPicPr>
            <p:cNvPr id="224" name="Google Shape;224;p15"/>
            <p:cNvPicPr preferRelativeResize="0"/>
            <p:nvPr/>
          </p:nvPicPr>
          <p:blipFill>
            <a:blip r:embed="rId4">
              <a:alphaModFix/>
            </a:blip>
            <a:stretch>
              <a:fillRect/>
            </a:stretch>
          </p:blipFill>
          <p:spPr>
            <a:xfrm>
              <a:off x="179992" y="2255425"/>
              <a:ext cx="158417" cy="168975"/>
            </a:xfrm>
            <a:prstGeom prst="rect">
              <a:avLst/>
            </a:prstGeom>
            <a:noFill/>
            <a:ln>
              <a:noFill/>
            </a:ln>
          </p:spPr>
        </p:pic>
      </p:grpSp>
      <p:grpSp>
        <p:nvGrpSpPr>
          <p:cNvPr id="225" name="Google Shape;225;p15"/>
          <p:cNvGrpSpPr/>
          <p:nvPr/>
        </p:nvGrpSpPr>
        <p:grpSpPr>
          <a:xfrm>
            <a:off x="185276" y="2716300"/>
            <a:ext cx="2000950" cy="167238"/>
            <a:chOff x="185276" y="2716300"/>
            <a:chExt cx="2000950" cy="167238"/>
          </a:xfrm>
        </p:grpSpPr>
        <p:sp>
          <p:nvSpPr>
            <p:cNvPr id="226" name="Google Shape;226;p15"/>
            <p:cNvSpPr txBox="1"/>
            <p:nvPr/>
          </p:nvSpPr>
          <p:spPr>
            <a:xfrm>
              <a:off x="499625" y="2729638"/>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Linkedin.com/in/</a:t>
              </a:r>
              <a:endParaRPr sz="1000">
                <a:solidFill>
                  <a:schemeClr val="dk2"/>
                </a:solidFill>
                <a:latin typeface="Comfortaa Medium"/>
                <a:ea typeface="Comfortaa Medium"/>
                <a:cs typeface="Comfortaa Medium"/>
                <a:sym typeface="Comfortaa Medium"/>
              </a:endParaRPr>
            </a:p>
          </p:txBody>
        </p:sp>
        <p:pic>
          <p:nvPicPr>
            <p:cNvPr id="227" name="Google Shape;227;p15"/>
            <p:cNvPicPr preferRelativeResize="0"/>
            <p:nvPr/>
          </p:nvPicPr>
          <p:blipFill>
            <a:blip r:embed="rId5">
              <a:alphaModFix/>
            </a:blip>
            <a:stretch>
              <a:fillRect/>
            </a:stretch>
          </p:blipFill>
          <p:spPr>
            <a:xfrm>
              <a:off x="185276" y="2716300"/>
              <a:ext cx="158400" cy="139741"/>
            </a:xfrm>
            <a:prstGeom prst="rect">
              <a:avLst/>
            </a:prstGeom>
            <a:noFill/>
            <a:ln>
              <a:noFill/>
            </a:ln>
          </p:spPr>
        </p:pic>
      </p:grpSp>
      <p:grpSp>
        <p:nvGrpSpPr>
          <p:cNvPr id="228" name="Google Shape;228;p15"/>
          <p:cNvGrpSpPr/>
          <p:nvPr/>
        </p:nvGrpSpPr>
        <p:grpSpPr>
          <a:xfrm>
            <a:off x="180000" y="2935986"/>
            <a:ext cx="2006225" cy="171290"/>
            <a:chOff x="180000" y="2935986"/>
            <a:chExt cx="2006225" cy="171290"/>
          </a:xfrm>
        </p:grpSpPr>
        <p:sp>
          <p:nvSpPr>
            <p:cNvPr id="229" name="Google Shape;229;p15"/>
            <p:cNvSpPr txBox="1"/>
            <p:nvPr/>
          </p:nvSpPr>
          <p:spPr>
            <a:xfrm>
              <a:off x="499625" y="2953376"/>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Harlingen, Texas, 78550</a:t>
              </a:r>
              <a:endParaRPr sz="1000">
                <a:solidFill>
                  <a:schemeClr val="dk2"/>
                </a:solidFill>
                <a:latin typeface="Comfortaa Medium"/>
                <a:ea typeface="Comfortaa Medium"/>
                <a:cs typeface="Comfortaa Medium"/>
                <a:sym typeface="Comfortaa Medium"/>
              </a:endParaRPr>
            </a:p>
          </p:txBody>
        </p:sp>
        <p:pic>
          <p:nvPicPr>
            <p:cNvPr id="230" name="Google Shape;230;p15"/>
            <p:cNvPicPr preferRelativeResize="0"/>
            <p:nvPr/>
          </p:nvPicPr>
          <p:blipFill>
            <a:blip r:embed="rId6">
              <a:alphaModFix/>
            </a:blip>
            <a:stretch>
              <a:fillRect/>
            </a:stretch>
          </p:blipFill>
          <p:spPr>
            <a:xfrm>
              <a:off x="180000" y="2935986"/>
              <a:ext cx="179550" cy="154591"/>
            </a:xfrm>
            <a:prstGeom prst="rect">
              <a:avLst/>
            </a:prstGeom>
            <a:noFill/>
            <a:ln>
              <a:noFill/>
            </a:ln>
          </p:spPr>
        </p:pic>
      </p:grpSp>
      <p:grpSp>
        <p:nvGrpSpPr>
          <p:cNvPr id="231" name="Google Shape;231;p15"/>
          <p:cNvGrpSpPr/>
          <p:nvPr/>
        </p:nvGrpSpPr>
        <p:grpSpPr>
          <a:xfrm>
            <a:off x="180000" y="2499500"/>
            <a:ext cx="2006225" cy="153900"/>
            <a:chOff x="180000" y="2499500"/>
            <a:chExt cx="2006225" cy="153900"/>
          </a:xfrm>
        </p:grpSpPr>
        <p:sp>
          <p:nvSpPr>
            <p:cNvPr id="232" name="Google Shape;232;p15"/>
            <p:cNvSpPr txBox="1"/>
            <p:nvPr/>
          </p:nvSpPr>
          <p:spPr>
            <a:xfrm>
              <a:off x="499625" y="2499500"/>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Emely@mail.com</a:t>
              </a:r>
              <a:endParaRPr sz="1000">
                <a:solidFill>
                  <a:schemeClr val="dk2"/>
                </a:solidFill>
                <a:latin typeface="Comfortaa Medium"/>
                <a:ea typeface="Comfortaa Medium"/>
                <a:cs typeface="Comfortaa Medium"/>
                <a:sym typeface="Comfortaa Medium"/>
              </a:endParaRPr>
            </a:p>
          </p:txBody>
        </p:sp>
        <p:pic>
          <p:nvPicPr>
            <p:cNvPr id="233" name="Google Shape;233;p15"/>
            <p:cNvPicPr preferRelativeResize="0"/>
            <p:nvPr/>
          </p:nvPicPr>
          <p:blipFill>
            <a:blip r:embed="rId7">
              <a:alphaModFix/>
            </a:blip>
            <a:stretch>
              <a:fillRect/>
            </a:stretch>
          </p:blipFill>
          <p:spPr>
            <a:xfrm>
              <a:off x="180000" y="2509741"/>
              <a:ext cx="190100" cy="132012"/>
            </a:xfrm>
            <a:prstGeom prst="rect">
              <a:avLst/>
            </a:prstGeom>
            <a:noFill/>
            <a:ln>
              <a:noFill/>
            </a:ln>
          </p:spPr>
        </p:pic>
      </p:grpSp>
      <p:sp>
        <p:nvSpPr>
          <p:cNvPr id="234" name="Google Shape;234;p15"/>
          <p:cNvSpPr/>
          <p:nvPr/>
        </p:nvSpPr>
        <p:spPr>
          <a:xfrm>
            <a:off x="0" y="10520775"/>
            <a:ext cx="7568400" cy="171300"/>
          </a:xfrm>
          <a:prstGeom prst="rect">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35" name="Google Shape;235;p15"/>
          <p:cNvSpPr txBox="1"/>
          <p:nvPr/>
        </p:nvSpPr>
        <p:spPr>
          <a:xfrm>
            <a:off x="2609975" y="3927046"/>
            <a:ext cx="4770000" cy="55413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900">
                <a:solidFill>
                  <a:srgbClr val="5F6166"/>
                </a:solidFill>
                <a:latin typeface="Comfortaa"/>
                <a:ea typeface="Comfortaa"/>
                <a:cs typeface="Comfortaa"/>
                <a:sym typeface="Comfortaa"/>
              </a:rPr>
              <a:t>A cover letter introduces yourself to the employer and highlights your relevant qualifications and experiences. Its purpose is to convince the employer that you are the right candidate for the job by demonstrating your enthusiasm and unique skills. While a cover letter is not always required by every employer, it is highly recommended to include one as it can increase your chances of being invited for an interview. Overall, it is a crucial part of a job application that can help you stand out from other candidates.</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rPr lang="uk" sz="900">
                <a:solidFill>
                  <a:srgbClr val="5F6166"/>
                </a:solidFill>
                <a:latin typeface="Comfortaa"/>
                <a:ea typeface="Comfortaa"/>
                <a:cs typeface="Comfortaa"/>
                <a:sym typeface="Comfortaa"/>
              </a:rPr>
              <a:t>Begin with an opening paragraph: Introduce yourself and explain why you are interested in the job. Mention how you found out about the job opening and any connections you have to the company.</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rPr lang="uk" sz="900">
                <a:solidFill>
                  <a:srgbClr val="5F6166"/>
                </a:solidFill>
                <a:latin typeface="Comfortaa"/>
                <a:ea typeface="Comfortaa"/>
                <a:cs typeface="Comfortaa"/>
                <a:sym typeface="Comfortaa"/>
              </a:rPr>
              <a:t>Highlight your qualifications: Use the body of the letter to explain how your skills and experiences make you a strong candidate for the job. Be specific and give examples of times when you demonstrated these skills.</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rPr lang="uk" sz="900">
                <a:solidFill>
                  <a:srgbClr val="5F6166"/>
                </a:solidFill>
                <a:latin typeface="Comfortaa"/>
                <a:ea typeface="Comfortaa"/>
                <a:cs typeface="Comfortaa"/>
                <a:sym typeface="Comfortaa"/>
              </a:rPr>
              <a:t>Show your enthusiasm: In the closing paragraph, express your excitement about the opportunity to join the company and contribute to its success. Thank the employer for considering your application and include your contact information.</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rPr lang="uk" sz="900">
                <a:solidFill>
                  <a:srgbClr val="5F6166"/>
                </a:solidFill>
                <a:latin typeface="Comfortaa"/>
                <a:ea typeface="Comfortaa"/>
                <a:cs typeface="Comfortaa"/>
                <a:sym typeface="Comfortaa"/>
              </a:rPr>
              <a:t>Use a professional sign-off like "Sincerely" or "Best regards,” followed by your name.</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t/>
            </a:r>
            <a:endParaRPr sz="900">
              <a:solidFill>
                <a:srgbClr val="5F6166"/>
              </a:solidFill>
              <a:latin typeface="Comfortaa"/>
              <a:ea typeface="Comfortaa"/>
              <a:cs typeface="Comfortaa"/>
              <a:sym typeface="Comfortaa"/>
            </a:endParaRPr>
          </a:p>
          <a:p>
            <a:pPr indent="0" lvl="0" marL="0" rtl="0" algn="l">
              <a:lnSpc>
                <a:spcPct val="150000"/>
              </a:lnSpc>
              <a:spcBef>
                <a:spcPts val="0"/>
              </a:spcBef>
              <a:spcAft>
                <a:spcPts val="0"/>
              </a:spcAft>
              <a:buNone/>
            </a:pPr>
            <a:r>
              <a:rPr lang="uk" sz="900">
                <a:solidFill>
                  <a:srgbClr val="5F6166"/>
                </a:solidFill>
                <a:latin typeface="Comfortaa"/>
                <a:ea typeface="Comfortaa"/>
                <a:cs typeface="Comfortaa"/>
                <a:sym typeface="Comfortaa"/>
              </a:rPr>
              <a:t>Before sending your cover letter, make sure to proofread it carefully for spelling and grammar errors. You may also want to have a friend or mentor review it to get feedback and make sure it is clear and concise.</a:t>
            </a:r>
            <a:endParaRPr sz="900">
              <a:solidFill>
                <a:srgbClr val="5F6166"/>
              </a:solidFill>
              <a:latin typeface="Comfortaa"/>
              <a:ea typeface="Comfortaa"/>
              <a:cs typeface="Comfortaa"/>
              <a:sym typeface="Comfortaa"/>
            </a:endParaRPr>
          </a:p>
        </p:txBody>
      </p:sp>
      <p:sp>
        <p:nvSpPr>
          <p:cNvPr id="236" name="Google Shape;236;p15"/>
          <p:cNvSpPr txBox="1"/>
          <p:nvPr/>
        </p:nvSpPr>
        <p:spPr>
          <a:xfrm>
            <a:off x="2609999" y="2256980"/>
            <a:ext cx="4770000" cy="8466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Clr>
                <a:schemeClr val="dk1"/>
              </a:buClr>
              <a:buSzPts val="1100"/>
              <a:buFont typeface="Arial"/>
              <a:buNone/>
            </a:pPr>
            <a:r>
              <a:rPr b="1" lang="uk" sz="1000">
                <a:solidFill>
                  <a:srgbClr val="36383E"/>
                </a:solidFill>
                <a:latin typeface="Comfortaa"/>
                <a:ea typeface="Comfortaa"/>
                <a:cs typeface="Comfortaa"/>
                <a:sym typeface="Comfortaa"/>
              </a:rPr>
              <a:t>Hiring Manager’s Kristina Trantow</a:t>
            </a:r>
            <a:endParaRPr b="1" sz="1000">
              <a:solidFill>
                <a:srgbClr val="36383E"/>
              </a:solidFill>
              <a:latin typeface="Comfortaa"/>
              <a:ea typeface="Comfortaa"/>
              <a:cs typeface="Comfortaa"/>
              <a:sym typeface="Comfortaa"/>
            </a:endParaRPr>
          </a:p>
          <a:p>
            <a:pPr indent="0" lvl="0" marL="0" rtl="0" algn="l">
              <a:lnSpc>
                <a:spcPct val="150000"/>
              </a:lnSpc>
              <a:spcBef>
                <a:spcPts val="0"/>
              </a:spcBef>
              <a:spcAft>
                <a:spcPts val="0"/>
              </a:spcAft>
              <a:buClr>
                <a:schemeClr val="dk1"/>
              </a:buClr>
              <a:buSzPts val="1100"/>
              <a:buFont typeface="Arial"/>
              <a:buNone/>
            </a:pPr>
            <a:r>
              <a:rPr b="1" lang="uk" sz="1000">
                <a:solidFill>
                  <a:srgbClr val="36383E"/>
                </a:solidFill>
                <a:latin typeface="Comfortaa"/>
                <a:ea typeface="Comfortaa"/>
                <a:cs typeface="Comfortaa"/>
                <a:sym typeface="Comfortaa"/>
              </a:rPr>
              <a:t>Job Position</a:t>
            </a:r>
            <a:endParaRPr b="1" sz="1000">
              <a:solidFill>
                <a:srgbClr val="36383E"/>
              </a:solidFill>
              <a:latin typeface="Comfortaa"/>
              <a:ea typeface="Comfortaa"/>
              <a:cs typeface="Comfortaa"/>
              <a:sym typeface="Comfortaa"/>
            </a:endParaRPr>
          </a:p>
          <a:p>
            <a:pPr indent="0" lvl="0" marL="0" rtl="0" algn="l">
              <a:lnSpc>
                <a:spcPct val="150000"/>
              </a:lnSpc>
              <a:spcBef>
                <a:spcPts val="0"/>
              </a:spcBef>
              <a:spcAft>
                <a:spcPts val="0"/>
              </a:spcAft>
              <a:buClr>
                <a:schemeClr val="dk1"/>
              </a:buClr>
              <a:buSzPts val="1100"/>
              <a:buFont typeface="Arial"/>
              <a:buNone/>
            </a:pPr>
            <a:r>
              <a:rPr b="1" lang="uk" sz="1000">
                <a:solidFill>
                  <a:srgbClr val="36383E"/>
                </a:solidFill>
                <a:latin typeface="Comfortaa"/>
                <a:ea typeface="Comfortaa"/>
                <a:cs typeface="Comfortaa"/>
                <a:sym typeface="Comfortaa"/>
              </a:rPr>
              <a:t>High School Name</a:t>
            </a:r>
            <a:endParaRPr b="1" sz="1000">
              <a:solidFill>
                <a:srgbClr val="36383E"/>
              </a:solidFill>
              <a:latin typeface="Comfortaa"/>
              <a:ea typeface="Comfortaa"/>
              <a:cs typeface="Comfortaa"/>
              <a:sym typeface="Comfortaa"/>
            </a:endParaRPr>
          </a:p>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April 27, 2025</a:t>
            </a:r>
            <a:endParaRPr b="1" sz="1000">
              <a:solidFill>
                <a:srgbClr val="36383E"/>
              </a:solidFill>
              <a:latin typeface="Comfortaa"/>
              <a:ea typeface="Comfortaa"/>
              <a:cs typeface="Comfortaa"/>
              <a:sym typeface="Comfortaa"/>
            </a:endParaRPr>
          </a:p>
        </p:txBody>
      </p:sp>
      <p:sp>
        <p:nvSpPr>
          <p:cNvPr id="237" name="Google Shape;237;p15"/>
          <p:cNvSpPr txBox="1"/>
          <p:nvPr/>
        </p:nvSpPr>
        <p:spPr>
          <a:xfrm>
            <a:off x="2609999" y="3487817"/>
            <a:ext cx="477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Dear Ms. Kristina Trantow</a:t>
            </a:r>
            <a:endParaRPr b="1" sz="1000">
              <a:solidFill>
                <a:srgbClr val="36383E"/>
              </a:solidFill>
              <a:latin typeface="Comfortaa"/>
              <a:ea typeface="Comfortaa"/>
              <a:cs typeface="Comfortaa"/>
              <a:sym typeface="Comfortaa"/>
            </a:endParaRPr>
          </a:p>
        </p:txBody>
      </p:sp>
      <p:sp>
        <p:nvSpPr>
          <p:cNvPr id="238" name="Google Shape;238;p15"/>
          <p:cNvSpPr txBox="1"/>
          <p:nvPr/>
        </p:nvSpPr>
        <p:spPr>
          <a:xfrm>
            <a:off x="2610000" y="10016008"/>
            <a:ext cx="23847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36383E"/>
                </a:solidFill>
                <a:latin typeface="Comfortaa"/>
                <a:ea typeface="Comfortaa"/>
                <a:cs typeface="Comfortaa"/>
                <a:sym typeface="Comfortaa"/>
              </a:rPr>
              <a:t>Sincerely,</a:t>
            </a:r>
            <a:endParaRPr b="1" sz="1000">
              <a:solidFill>
                <a:srgbClr val="36383E"/>
              </a:solidFill>
              <a:latin typeface="Comfortaa"/>
              <a:ea typeface="Comfortaa"/>
              <a:cs typeface="Comfortaa"/>
              <a:sym typeface="Comfortaa"/>
            </a:endParaRPr>
          </a:p>
        </p:txBody>
      </p:sp>
      <p:sp>
        <p:nvSpPr>
          <p:cNvPr id="239" name="Google Shape;239;p15"/>
          <p:cNvSpPr txBox="1"/>
          <p:nvPr/>
        </p:nvSpPr>
        <p:spPr>
          <a:xfrm>
            <a:off x="4994700" y="9847599"/>
            <a:ext cx="2384700" cy="400200"/>
          </a:xfrm>
          <a:prstGeom prst="rect">
            <a:avLst/>
          </a:prstGeom>
          <a:noFill/>
          <a:ln>
            <a:noFill/>
          </a:ln>
        </p:spPr>
        <p:txBody>
          <a:bodyPr anchorCtr="0" anchor="t" bIns="0" lIns="0" spcFirstLastPara="1" rIns="0" wrap="square" tIns="0">
            <a:spAutoFit/>
          </a:bodyPr>
          <a:lstStyle/>
          <a:p>
            <a:pPr indent="0" lvl="0" marL="0" rtl="0" algn="r">
              <a:lnSpc>
                <a:spcPct val="150000"/>
              </a:lnSpc>
              <a:spcBef>
                <a:spcPts val="0"/>
              </a:spcBef>
              <a:spcAft>
                <a:spcPts val="0"/>
              </a:spcAft>
              <a:buNone/>
            </a:pPr>
            <a:r>
              <a:rPr lang="uk" sz="2600">
                <a:solidFill>
                  <a:srgbClr val="36383E"/>
                </a:solidFill>
                <a:latin typeface="La Belle Aurore"/>
                <a:ea typeface="La Belle Aurore"/>
                <a:cs typeface="La Belle Aurore"/>
                <a:sym typeface="La Belle Aurore"/>
              </a:rPr>
              <a:t>Emely Bruen</a:t>
            </a:r>
            <a:endParaRPr sz="2600">
              <a:solidFill>
                <a:srgbClr val="36383E"/>
              </a:solidFill>
              <a:latin typeface="La Belle Aurore"/>
              <a:ea typeface="La Belle Aurore"/>
              <a:cs typeface="La Belle Aurore"/>
              <a:sym typeface="La Belle Auror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grpSp>
        <p:nvGrpSpPr>
          <p:cNvPr id="244" name="Google Shape;244;p16"/>
          <p:cNvGrpSpPr/>
          <p:nvPr/>
        </p:nvGrpSpPr>
        <p:grpSpPr>
          <a:xfrm>
            <a:off x="0" y="0"/>
            <a:ext cx="7568400" cy="1798359"/>
            <a:chOff x="0" y="0"/>
            <a:chExt cx="7568400" cy="1798359"/>
          </a:xfrm>
        </p:grpSpPr>
        <p:sp>
          <p:nvSpPr>
            <p:cNvPr id="245" name="Google Shape;245;p16"/>
            <p:cNvSpPr/>
            <p:nvPr/>
          </p:nvSpPr>
          <p:spPr>
            <a:xfrm>
              <a:off x="0" y="0"/>
              <a:ext cx="7568400" cy="1530000"/>
            </a:xfrm>
            <a:prstGeom prst="rect">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46" name="Google Shape;246;p16"/>
            <p:cNvSpPr/>
            <p:nvPr/>
          </p:nvSpPr>
          <p:spPr>
            <a:xfrm rot="10800000">
              <a:off x="75" y="1523859"/>
              <a:ext cx="2429700" cy="274500"/>
            </a:xfrm>
            <a:prstGeom prst="triangle">
              <a:avLst>
                <a:gd fmla="val 50000" name="adj"/>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47" name="Google Shape;247;p16"/>
          <p:cNvGrpSpPr/>
          <p:nvPr/>
        </p:nvGrpSpPr>
        <p:grpSpPr>
          <a:xfrm>
            <a:off x="629925" y="180000"/>
            <a:ext cx="1170000" cy="1170000"/>
            <a:chOff x="508363" y="181158"/>
            <a:chExt cx="1170000" cy="1170000"/>
          </a:xfrm>
        </p:grpSpPr>
        <p:pic>
          <p:nvPicPr>
            <p:cNvPr id="248" name="Google Shape;248;p16"/>
            <p:cNvPicPr preferRelativeResize="0"/>
            <p:nvPr/>
          </p:nvPicPr>
          <p:blipFill rotWithShape="1">
            <a:blip r:embed="rId3">
              <a:alphaModFix/>
            </a:blip>
            <a:srcRect b="12879" l="0" r="1922" t="23141"/>
            <a:stretch/>
          </p:blipFill>
          <p:spPr>
            <a:xfrm>
              <a:off x="558163" y="230958"/>
              <a:ext cx="1070400" cy="1070400"/>
            </a:xfrm>
            <a:prstGeom prst="ellipse">
              <a:avLst/>
            </a:prstGeom>
            <a:noFill/>
            <a:ln>
              <a:noFill/>
            </a:ln>
          </p:spPr>
        </p:pic>
        <p:sp>
          <p:nvSpPr>
            <p:cNvPr id="249" name="Google Shape;249;p16"/>
            <p:cNvSpPr/>
            <p:nvPr/>
          </p:nvSpPr>
          <p:spPr>
            <a:xfrm>
              <a:off x="508363" y="181158"/>
              <a:ext cx="1170000" cy="1170000"/>
            </a:xfrm>
            <a:prstGeom prst="ellipse">
              <a:avLst/>
            </a:prstGeom>
            <a:noFill/>
            <a:ln cap="flat" cmpd="sng" w="9525">
              <a:solidFill>
                <a:srgbClr val="EEE7E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50" name="Google Shape;250;p16"/>
          <p:cNvGrpSpPr/>
          <p:nvPr/>
        </p:nvGrpSpPr>
        <p:grpSpPr>
          <a:xfrm>
            <a:off x="2614575" y="294568"/>
            <a:ext cx="4033800" cy="893007"/>
            <a:chOff x="2614575" y="294568"/>
            <a:chExt cx="4033800" cy="893007"/>
          </a:xfrm>
        </p:grpSpPr>
        <p:sp>
          <p:nvSpPr>
            <p:cNvPr id="251" name="Google Shape;251;p16"/>
            <p:cNvSpPr txBox="1"/>
            <p:nvPr/>
          </p:nvSpPr>
          <p:spPr>
            <a:xfrm>
              <a:off x="2614575" y="294568"/>
              <a:ext cx="4033800" cy="585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3800">
                  <a:solidFill>
                    <a:srgbClr val="EEE7E1"/>
                  </a:solidFill>
                  <a:latin typeface="Vidaloka"/>
                  <a:ea typeface="Vidaloka"/>
                  <a:cs typeface="Vidaloka"/>
                  <a:sym typeface="Vidaloka"/>
                </a:rPr>
                <a:t>EMELY BRUEN</a:t>
              </a:r>
              <a:endParaRPr sz="3800">
                <a:solidFill>
                  <a:srgbClr val="EEE7E1"/>
                </a:solidFill>
                <a:latin typeface="Vidaloka"/>
                <a:ea typeface="Vidaloka"/>
                <a:cs typeface="Vidaloka"/>
                <a:sym typeface="Vidaloka"/>
              </a:endParaRPr>
            </a:p>
          </p:txBody>
        </p:sp>
        <p:sp>
          <p:nvSpPr>
            <p:cNvPr id="252" name="Google Shape;252;p16"/>
            <p:cNvSpPr txBox="1"/>
            <p:nvPr/>
          </p:nvSpPr>
          <p:spPr>
            <a:xfrm>
              <a:off x="2614575" y="972175"/>
              <a:ext cx="403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EEE7E1"/>
                  </a:solidFill>
                  <a:latin typeface="Comfortaa"/>
                  <a:ea typeface="Comfortaa"/>
                  <a:cs typeface="Comfortaa"/>
                  <a:sym typeface="Comfortaa"/>
                </a:rPr>
                <a:t>High School Resume</a:t>
              </a:r>
              <a:endParaRPr>
                <a:solidFill>
                  <a:srgbClr val="EEE7E1"/>
                </a:solidFill>
                <a:latin typeface="Comfortaa"/>
                <a:ea typeface="Comfortaa"/>
                <a:cs typeface="Comfortaa"/>
                <a:sym typeface="Comfortaa"/>
              </a:endParaRPr>
            </a:p>
          </p:txBody>
        </p:sp>
      </p:grpSp>
      <p:cxnSp>
        <p:nvCxnSpPr>
          <p:cNvPr id="253" name="Google Shape;253;p16"/>
          <p:cNvCxnSpPr/>
          <p:nvPr/>
        </p:nvCxnSpPr>
        <p:spPr>
          <a:xfrm>
            <a:off x="2430000" y="1976875"/>
            <a:ext cx="0" cy="8321100"/>
          </a:xfrm>
          <a:prstGeom prst="straightConnector1">
            <a:avLst/>
          </a:prstGeom>
          <a:noFill/>
          <a:ln cap="flat" cmpd="sng" w="19050">
            <a:solidFill>
              <a:srgbClr val="CFCFD0"/>
            </a:solidFill>
            <a:prstDash val="solid"/>
            <a:round/>
            <a:headEnd len="med" w="med" type="none"/>
            <a:tailEnd len="med" w="med" type="none"/>
          </a:ln>
        </p:spPr>
      </p:cxnSp>
      <p:sp>
        <p:nvSpPr>
          <p:cNvPr id="254" name="Google Shape;254;p16"/>
          <p:cNvSpPr txBox="1"/>
          <p:nvPr/>
        </p:nvSpPr>
        <p:spPr>
          <a:xfrm>
            <a:off x="2595405" y="1943348"/>
            <a:ext cx="2167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R E F E R E N C E S</a:t>
            </a:r>
            <a:endParaRPr b="1" sz="1300">
              <a:solidFill>
                <a:schemeClr val="dk2"/>
              </a:solidFill>
              <a:latin typeface="Comfortaa"/>
              <a:ea typeface="Comfortaa"/>
              <a:cs typeface="Comfortaa"/>
              <a:sym typeface="Comfortaa"/>
            </a:endParaRPr>
          </a:p>
        </p:txBody>
      </p:sp>
      <p:sp>
        <p:nvSpPr>
          <p:cNvPr id="255" name="Google Shape;255;p16"/>
          <p:cNvSpPr txBox="1"/>
          <p:nvPr/>
        </p:nvSpPr>
        <p:spPr>
          <a:xfrm>
            <a:off x="169200" y="1943350"/>
            <a:ext cx="2143200" cy="200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300">
                <a:solidFill>
                  <a:schemeClr val="dk2"/>
                </a:solidFill>
                <a:latin typeface="Comfortaa"/>
                <a:ea typeface="Comfortaa"/>
                <a:cs typeface="Comfortaa"/>
                <a:sym typeface="Comfortaa"/>
              </a:rPr>
              <a:t>C O N T A C T</a:t>
            </a:r>
            <a:endParaRPr b="1" sz="1300">
              <a:solidFill>
                <a:schemeClr val="dk2"/>
              </a:solidFill>
              <a:latin typeface="Comfortaa"/>
              <a:ea typeface="Comfortaa"/>
              <a:cs typeface="Comfortaa"/>
              <a:sym typeface="Comfortaa"/>
            </a:endParaRPr>
          </a:p>
        </p:txBody>
      </p:sp>
      <p:grpSp>
        <p:nvGrpSpPr>
          <p:cNvPr id="256" name="Google Shape;256;p16"/>
          <p:cNvGrpSpPr/>
          <p:nvPr/>
        </p:nvGrpSpPr>
        <p:grpSpPr>
          <a:xfrm>
            <a:off x="179992" y="2255425"/>
            <a:ext cx="2006234" cy="168975"/>
            <a:chOff x="179992" y="2255425"/>
            <a:chExt cx="2006234" cy="168975"/>
          </a:xfrm>
        </p:grpSpPr>
        <p:sp>
          <p:nvSpPr>
            <p:cNvPr id="257" name="Google Shape;257;p16"/>
            <p:cNvSpPr txBox="1"/>
            <p:nvPr/>
          </p:nvSpPr>
          <p:spPr>
            <a:xfrm>
              <a:off x="499625" y="2262963"/>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(123)-4567-891</a:t>
              </a:r>
              <a:endParaRPr sz="1000">
                <a:solidFill>
                  <a:schemeClr val="dk2"/>
                </a:solidFill>
                <a:latin typeface="Comfortaa Medium"/>
                <a:ea typeface="Comfortaa Medium"/>
                <a:cs typeface="Comfortaa Medium"/>
                <a:sym typeface="Comfortaa Medium"/>
              </a:endParaRPr>
            </a:p>
          </p:txBody>
        </p:sp>
        <p:pic>
          <p:nvPicPr>
            <p:cNvPr id="258" name="Google Shape;258;p16"/>
            <p:cNvPicPr preferRelativeResize="0"/>
            <p:nvPr/>
          </p:nvPicPr>
          <p:blipFill>
            <a:blip r:embed="rId4">
              <a:alphaModFix/>
            </a:blip>
            <a:stretch>
              <a:fillRect/>
            </a:stretch>
          </p:blipFill>
          <p:spPr>
            <a:xfrm>
              <a:off x="179992" y="2255425"/>
              <a:ext cx="158417" cy="168975"/>
            </a:xfrm>
            <a:prstGeom prst="rect">
              <a:avLst/>
            </a:prstGeom>
            <a:noFill/>
            <a:ln>
              <a:noFill/>
            </a:ln>
          </p:spPr>
        </p:pic>
      </p:grpSp>
      <p:grpSp>
        <p:nvGrpSpPr>
          <p:cNvPr id="259" name="Google Shape;259;p16"/>
          <p:cNvGrpSpPr/>
          <p:nvPr/>
        </p:nvGrpSpPr>
        <p:grpSpPr>
          <a:xfrm>
            <a:off x="185276" y="2716300"/>
            <a:ext cx="2000950" cy="167238"/>
            <a:chOff x="185276" y="2716300"/>
            <a:chExt cx="2000950" cy="167238"/>
          </a:xfrm>
        </p:grpSpPr>
        <p:sp>
          <p:nvSpPr>
            <p:cNvPr id="260" name="Google Shape;260;p16"/>
            <p:cNvSpPr txBox="1"/>
            <p:nvPr/>
          </p:nvSpPr>
          <p:spPr>
            <a:xfrm>
              <a:off x="499625" y="2729638"/>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Linkedin.com/in/</a:t>
              </a:r>
              <a:endParaRPr sz="1000">
                <a:solidFill>
                  <a:schemeClr val="dk2"/>
                </a:solidFill>
                <a:latin typeface="Comfortaa Medium"/>
                <a:ea typeface="Comfortaa Medium"/>
                <a:cs typeface="Comfortaa Medium"/>
                <a:sym typeface="Comfortaa Medium"/>
              </a:endParaRPr>
            </a:p>
          </p:txBody>
        </p:sp>
        <p:pic>
          <p:nvPicPr>
            <p:cNvPr id="261" name="Google Shape;261;p16"/>
            <p:cNvPicPr preferRelativeResize="0"/>
            <p:nvPr/>
          </p:nvPicPr>
          <p:blipFill>
            <a:blip r:embed="rId5">
              <a:alphaModFix/>
            </a:blip>
            <a:stretch>
              <a:fillRect/>
            </a:stretch>
          </p:blipFill>
          <p:spPr>
            <a:xfrm>
              <a:off x="185276" y="2716300"/>
              <a:ext cx="158400" cy="139741"/>
            </a:xfrm>
            <a:prstGeom prst="rect">
              <a:avLst/>
            </a:prstGeom>
            <a:noFill/>
            <a:ln>
              <a:noFill/>
            </a:ln>
          </p:spPr>
        </p:pic>
      </p:grpSp>
      <p:grpSp>
        <p:nvGrpSpPr>
          <p:cNvPr id="262" name="Google Shape;262;p16"/>
          <p:cNvGrpSpPr/>
          <p:nvPr/>
        </p:nvGrpSpPr>
        <p:grpSpPr>
          <a:xfrm>
            <a:off x="180000" y="2935986"/>
            <a:ext cx="2006225" cy="171290"/>
            <a:chOff x="180000" y="2935986"/>
            <a:chExt cx="2006225" cy="171290"/>
          </a:xfrm>
        </p:grpSpPr>
        <p:sp>
          <p:nvSpPr>
            <p:cNvPr id="263" name="Google Shape;263;p16"/>
            <p:cNvSpPr txBox="1"/>
            <p:nvPr/>
          </p:nvSpPr>
          <p:spPr>
            <a:xfrm>
              <a:off x="499625" y="2953376"/>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Harlingen, Texas, 78550</a:t>
              </a:r>
              <a:endParaRPr sz="1000">
                <a:solidFill>
                  <a:schemeClr val="dk2"/>
                </a:solidFill>
                <a:latin typeface="Comfortaa Medium"/>
                <a:ea typeface="Comfortaa Medium"/>
                <a:cs typeface="Comfortaa Medium"/>
                <a:sym typeface="Comfortaa Medium"/>
              </a:endParaRPr>
            </a:p>
          </p:txBody>
        </p:sp>
        <p:pic>
          <p:nvPicPr>
            <p:cNvPr id="264" name="Google Shape;264;p16"/>
            <p:cNvPicPr preferRelativeResize="0"/>
            <p:nvPr/>
          </p:nvPicPr>
          <p:blipFill>
            <a:blip r:embed="rId6">
              <a:alphaModFix/>
            </a:blip>
            <a:stretch>
              <a:fillRect/>
            </a:stretch>
          </p:blipFill>
          <p:spPr>
            <a:xfrm>
              <a:off x="180000" y="2935986"/>
              <a:ext cx="179550" cy="154591"/>
            </a:xfrm>
            <a:prstGeom prst="rect">
              <a:avLst/>
            </a:prstGeom>
            <a:noFill/>
            <a:ln>
              <a:noFill/>
            </a:ln>
          </p:spPr>
        </p:pic>
      </p:grpSp>
      <p:grpSp>
        <p:nvGrpSpPr>
          <p:cNvPr id="265" name="Google Shape;265;p16"/>
          <p:cNvGrpSpPr/>
          <p:nvPr/>
        </p:nvGrpSpPr>
        <p:grpSpPr>
          <a:xfrm>
            <a:off x="180000" y="2499500"/>
            <a:ext cx="2006225" cy="153900"/>
            <a:chOff x="180000" y="2499500"/>
            <a:chExt cx="2006225" cy="153900"/>
          </a:xfrm>
        </p:grpSpPr>
        <p:sp>
          <p:nvSpPr>
            <p:cNvPr id="266" name="Google Shape;266;p16"/>
            <p:cNvSpPr txBox="1"/>
            <p:nvPr/>
          </p:nvSpPr>
          <p:spPr>
            <a:xfrm>
              <a:off x="499625" y="2499500"/>
              <a:ext cx="1686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Emely@mail.com</a:t>
              </a:r>
              <a:endParaRPr sz="1000">
                <a:solidFill>
                  <a:schemeClr val="dk2"/>
                </a:solidFill>
                <a:latin typeface="Comfortaa Medium"/>
                <a:ea typeface="Comfortaa Medium"/>
                <a:cs typeface="Comfortaa Medium"/>
                <a:sym typeface="Comfortaa Medium"/>
              </a:endParaRPr>
            </a:p>
          </p:txBody>
        </p:sp>
        <p:pic>
          <p:nvPicPr>
            <p:cNvPr id="267" name="Google Shape;267;p16"/>
            <p:cNvPicPr preferRelativeResize="0"/>
            <p:nvPr/>
          </p:nvPicPr>
          <p:blipFill>
            <a:blip r:embed="rId7">
              <a:alphaModFix/>
            </a:blip>
            <a:stretch>
              <a:fillRect/>
            </a:stretch>
          </p:blipFill>
          <p:spPr>
            <a:xfrm>
              <a:off x="180000" y="2509741"/>
              <a:ext cx="190100" cy="132012"/>
            </a:xfrm>
            <a:prstGeom prst="rect">
              <a:avLst/>
            </a:prstGeom>
            <a:noFill/>
            <a:ln>
              <a:noFill/>
            </a:ln>
          </p:spPr>
        </p:pic>
      </p:grpSp>
      <p:sp>
        <p:nvSpPr>
          <p:cNvPr id="268" name="Google Shape;268;p16"/>
          <p:cNvSpPr/>
          <p:nvPr/>
        </p:nvSpPr>
        <p:spPr>
          <a:xfrm>
            <a:off x="0" y="10520775"/>
            <a:ext cx="7568400" cy="171300"/>
          </a:xfrm>
          <a:prstGeom prst="rect">
            <a:avLst/>
          </a:prstGeom>
          <a:solidFill>
            <a:srgbClr val="36383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69" name="Google Shape;269;p16"/>
          <p:cNvGrpSpPr/>
          <p:nvPr/>
        </p:nvGrpSpPr>
        <p:grpSpPr>
          <a:xfrm>
            <a:off x="2596603" y="2262975"/>
            <a:ext cx="2167200" cy="1073450"/>
            <a:chOff x="2614575" y="2262975"/>
            <a:chExt cx="2167200" cy="1073450"/>
          </a:xfrm>
        </p:grpSpPr>
        <p:sp>
          <p:nvSpPr>
            <p:cNvPr id="270" name="Google Shape;270;p16"/>
            <p:cNvSpPr txBox="1"/>
            <p:nvPr/>
          </p:nvSpPr>
          <p:spPr>
            <a:xfrm>
              <a:off x="2614575" y="226297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Krystal Franecki</a:t>
              </a:r>
              <a:endParaRPr b="1" sz="1000">
                <a:solidFill>
                  <a:srgbClr val="36383E"/>
                </a:solidFill>
                <a:latin typeface="Comfortaa"/>
                <a:ea typeface="Comfortaa"/>
                <a:cs typeface="Comfortaa"/>
                <a:sym typeface="Comfortaa"/>
              </a:endParaRPr>
            </a:p>
          </p:txBody>
        </p:sp>
        <p:sp>
          <p:nvSpPr>
            <p:cNvPr id="271" name="Google Shape;271;p16"/>
            <p:cNvSpPr txBox="1"/>
            <p:nvPr/>
          </p:nvSpPr>
          <p:spPr>
            <a:xfrm>
              <a:off x="2614575" y="272965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Event Coordinator</a:t>
              </a:r>
              <a:endParaRPr sz="1000">
                <a:solidFill>
                  <a:schemeClr val="dk2"/>
                </a:solidFill>
                <a:latin typeface="Comfortaa Medium"/>
                <a:ea typeface="Comfortaa Medium"/>
                <a:cs typeface="Comfortaa Medium"/>
                <a:sym typeface="Comfortaa Medium"/>
              </a:endParaRPr>
            </a:p>
          </p:txBody>
        </p:sp>
        <p:sp>
          <p:nvSpPr>
            <p:cNvPr id="272" name="Google Shape;272;p16"/>
            <p:cNvSpPr txBox="1"/>
            <p:nvPr/>
          </p:nvSpPr>
          <p:spPr>
            <a:xfrm>
              <a:off x="2614575" y="2953375"/>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T:</a:t>
              </a:r>
              <a:r>
                <a:rPr lang="uk" sz="1000">
                  <a:solidFill>
                    <a:schemeClr val="dk2"/>
                  </a:solidFill>
                  <a:latin typeface="Comfortaa Medium"/>
                  <a:ea typeface="Comfortaa Medium"/>
                  <a:cs typeface="Comfortaa Medium"/>
                  <a:sym typeface="Comfortaa Medium"/>
                </a:rPr>
                <a:t> 123-4567-890</a:t>
              </a:r>
              <a:endParaRPr sz="1000">
                <a:solidFill>
                  <a:schemeClr val="dk2"/>
                </a:solidFill>
                <a:latin typeface="Comfortaa Medium"/>
                <a:ea typeface="Comfortaa Medium"/>
                <a:cs typeface="Comfortaa Medium"/>
                <a:sym typeface="Comfortaa Medium"/>
              </a:endParaRPr>
            </a:p>
          </p:txBody>
        </p:sp>
        <p:sp>
          <p:nvSpPr>
            <p:cNvPr id="273" name="Google Shape;273;p16"/>
            <p:cNvSpPr txBox="1"/>
            <p:nvPr/>
          </p:nvSpPr>
          <p:spPr>
            <a:xfrm>
              <a:off x="2614575" y="249950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Sherman Oaks High School</a:t>
              </a:r>
              <a:endParaRPr sz="1000">
                <a:solidFill>
                  <a:schemeClr val="dk2"/>
                </a:solidFill>
                <a:latin typeface="Comfortaa Medium"/>
                <a:ea typeface="Comfortaa Medium"/>
                <a:cs typeface="Comfortaa Medium"/>
                <a:sym typeface="Comfortaa Medium"/>
              </a:endParaRPr>
            </a:p>
          </p:txBody>
        </p:sp>
        <p:sp>
          <p:nvSpPr>
            <p:cNvPr id="274" name="Google Shape;274;p16"/>
            <p:cNvSpPr txBox="1"/>
            <p:nvPr/>
          </p:nvSpPr>
          <p:spPr>
            <a:xfrm>
              <a:off x="2614575" y="318252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E:</a:t>
              </a:r>
              <a:r>
                <a:rPr lang="uk" sz="1000">
                  <a:solidFill>
                    <a:schemeClr val="dk2"/>
                  </a:solidFill>
                  <a:latin typeface="Comfortaa Medium"/>
                  <a:ea typeface="Comfortaa Medium"/>
                  <a:cs typeface="Comfortaa Medium"/>
                  <a:sym typeface="Comfortaa Medium"/>
                </a:rPr>
                <a:t> name@mail.com</a:t>
              </a:r>
              <a:endParaRPr sz="1000">
                <a:solidFill>
                  <a:schemeClr val="dk2"/>
                </a:solidFill>
                <a:latin typeface="Comfortaa Medium"/>
                <a:ea typeface="Comfortaa Medium"/>
                <a:cs typeface="Comfortaa Medium"/>
                <a:sym typeface="Comfortaa Medium"/>
              </a:endParaRPr>
            </a:p>
          </p:txBody>
        </p:sp>
      </p:grpSp>
      <p:grpSp>
        <p:nvGrpSpPr>
          <p:cNvPr id="275" name="Google Shape;275;p16"/>
          <p:cNvGrpSpPr/>
          <p:nvPr/>
        </p:nvGrpSpPr>
        <p:grpSpPr>
          <a:xfrm>
            <a:off x="2596603" y="3595873"/>
            <a:ext cx="2167200" cy="1073450"/>
            <a:chOff x="2614575" y="2262975"/>
            <a:chExt cx="2167200" cy="1073450"/>
          </a:xfrm>
        </p:grpSpPr>
        <p:sp>
          <p:nvSpPr>
            <p:cNvPr id="276" name="Google Shape;276;p16"/>
            <p:cNvSpPr txBox="1"/>
            <p:nvPr/>
          </p:nvSpPr>
          <p:spPr>
            <a:xfrm>
              <a:off x="2614575" y="226297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Araceli Greenfelder</a:t>
              </a:r>
              <a:endParaRPr b="1" sz="1000">
                <a:solidFill>
                  <a:srgbClr val="36383E"/>
                </a:solidFill>
                <a:latin typeface="Comfortaa"/>
                <a:ea typeface="Comfortaa"/>
                <a:cs typeface="Comfortaa"/>
                <a:sym typeface="Comfortaa"/>
              </a:endParaRPr>
            </a:p>
          </p:txBody>
        </p:sp>
        <p:sp>
          <p:nvSpPr>
            <p:cNvPr id="277" name="Google Shape;277;p16"/>
            <p:cNvSpPr txBox="1"/>
            <p:nvPr/>
          </p:nvSpPr>
          <p:spPr>
            <a:xfrm>
              <a:off x="2614575" y="272965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Peer Mentor</a:t>
              </a:r>
              <a:endParaRPr sz="1000">
                <a:solidFill>
                  <a:schemeClr val="dk2"/>
                </a:solidFill>
                <a:latin typeface="Comfortaa Medium"/>
                <a:ea typeface="Comfortaa Medium"/>
                <a:cs typeface="Comfortaa Medium"/>
                <a:sym typeface="Comfortaa Medium"/>
              </a:endParaRPr>
            </a:p>
          </p:txBody>
        </p:sp>
        <p:sp>
          <p:nvSpPr>
            <p:cNvPr id="278" name="Google Shape;278;p16"/>
            <p:cNvSpPr txBox="1"/>
            <p:nvPr/>
          </p:nvSpPr>
          <p:spPr>
            <a:xfrm>
              <a:off x="2614575" y="2953375"/>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T:</a:t>
              </a:r>
              <a:r>
                <a:rPr lang="uk" sz="1000">
                  <a:solidFill>
                    <a:schemeClr val="dk2"/>
                  </a:solidFill>
                  <a:latin typeface="Comfortaa Medium"/>
                  <a:ea typeface="Comfortaa Medium"/>
                  <a:cs typeface="Comfortaa Medium"/>
                  <a:sym typeface="Comfortaa Medium"/>
                </a:rPr>
                <a:t> 123-4567-890</a:t>
              </a:r>
              <a:endParaRPr sz="1000">
                <a:solidFill>
                  <a:schemeClr val="dk2"/>
                </a:solidFill>
                <a:latin typeface="Comfortaa Medium"/>
                <a:ea typeface="Comfortaa Medium"/>
                <a:cs typeface="Comfortaa Medium"/>
                <a:sym typeface="Comfortaa Medium"/>
              </a:endParaRPr>
            </a:p>
          </p:txBody>
        </p:sp>
        <p:sp>
          <p:nvSpPr>
            <p:cNvPr id="279" name="Google Shape;279;p16"/>
            <p:cNvSpPr txBox="1"/>
            <p:nvPr/>
          </p:nvSpPr>
          <p:spPr>
            <a:xfrm>
              <a:off x="2614575" y="249950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Sherman Oaks High School</a:t>
              </a:r>
              <a:endParaRPr sz="1000">
                <a:solidFill>
                  <a:schemeClr val="dk2"/>
                </a:solidFill>
                <a:latin typeface="Comfortaa Medium"/>
                <a:ea typeface="Comfortaa Medium"/>
                <a:cs typeface="Comfortaa Medium"/>
                <a:sym typeface="Comfortaa Medium"/>
              </a:endParaRPr>
            </a:p>
          </p:txBody>
        </p:sp>
        <p:sp>
          <p:nvSpPr>
            <p:cNvPr id="280" name="Google Shape;280;p16"/>
            <p:cNvSpPr txBox="1"/>
            <p:nvPr/>
          </p:nvSpPr>
          <p:spPr>
            <a:xfrm>
              <a:off x="2614575" y="318252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E:</a:t>
              </a:r>
              <a:r>
                <a:rPr lang="uk" sz="1000">
                  <a:solidFill>
                    <a:schemeClr val="dk2"/>
                  </a:solidFill>
                  <a:latin typeface="Comfortaa Medium"/>
                  <a:ea typeface="Comfortaa Medium"/>
                  <a:cs typeface="Comfortaa Medium"/>
                  <a:sym typeface="Comfortaa Medium"/>
                </a:rPr>
                <a:t> name@mail.com</a:t>
              </a:r>
              <a:endParaRPr sz="1000">
                <a:solidFill>
                  <a:schemeClr val="dk2"/>
                </a:solidFill>
                <a:latin typeface="Comfortaa Medium"/>
                <a:ea typeface="Comfortaa Medium"/>
                <a:cs typeface="Comfortaa Medium"/>
                <a:sym typeface="Comfortaa Medium"/>
              </a:endParaRPr>
            </a:p>
          </p:txBody>
        </p:sp>
      </p:grpSp>
      <p:grpSp>
        <p:nvGrpSpPr>
          <p:cNvPr id="281" name="Google Shape;281;p16"/>
          <p:cNvGrpSpPr/>
          <p:nvPr/>
        </p:nvGrpSpPr>
        <p:grpSpPr>
          <a:xfrm>
            <a:off x="2596603" y="4928771"/>
            <a:ext cx="2167200" cy="1073450"/>
            <a:chOff x="2614575" y="2262975"/>
            <a:chExt cx="2167200" cy="1073450"/>
          </a:xfrm>
        </p:grpSpPr>
        <p:sp>
          <p:nvSpPr>
            <p:cNvPr id="282" name="Google Shape;282;p16"/>
            <p:cNvSpPr txBox="1"/>
            <p:nvPr/>
          </p:nvSpPr>
          <p:spPr>
            <a:xfrm>
              <a:off x="2614575" y="226297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Justice Tremblay</a:t>
              </a:r>
              <a:endParaRPr b="1" sz="1000">
                <a:solidFill>
                  <a:srgbClr val="36383E"/>
                </a:solidFill>
                <a:latin typeface="Comfortaa"/>
                <a:ea typeface="Comfortaa"/>
                <a:cs typeface="Comfortaa"/>
                <a:sym typeface="Comfortaa"/>
              </a:endParaRPr>
            </a:p>
          </p:txBody>
        </p:sp>
        <p:sp>
          <p:nvSpPr>
            <p:cNvPr id="283" name="Google Shape;283;p16"/>
            <p:cNvSpPr txBox="1"/>
            <p:nvPr/>
          </p:nvSpPr>
          <p:spPr>
            <a:xfrm>
              <a:off x="2614575" y="272965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Teacher</a:t>
              </a:r>
              <a:endParaRPr sz="1000">
                <a:solidFill>
                  <a:schemeClr val="dk2"/>
                </a:solidFill>
                <a:latin typeface="Comfortaa Medium"/>
                <a:ea typeface="Comfortaa Medium"/>
                <a:cs typeface="Comfortaa Medium"/>
                <a:sym typeface="Comfortaa Medium"/>
              </a:endParaRPr>
            </a:p>
          </p:txBody>
        </p:sp>
        <p:sp>
          <p:nvSpPr>
            <p:cNvPr id="284" name="Google Shape;284;p16"/>
            <p:cNvSpPr txBox="1"/>
            <p:nvPr/>
          </p:nvSpPr>
          <p:spPr>
            <a:xfrm>
              <a:off x="2614575" y="2953375"/>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T:</a:t>
              </a:r>
              <a:r>
                <a:rPr lang="uk" sz="1000">
                  <a:solidFill>
                    <a:schemeClr val="dk2"/>
                  </a:solidFill>
                  <a:latin typeface="Comfortaa Medium"/>
                  <a:ea typeface="Comfortaa Medium"/>
                  <a:cs typeface="Comfortaa Medium"/>
                  <a:sym typeface="Comfortaa Medium"/>
                </a:rPr>
                <a:t> 123-4567-890</a:t>
              </a:r>
              <a:endParaRPr sz="1000">
                <a:solidFill>
                  <a:schemeClr val="dk2"/>
                </a:solidFill>
                <a:latin typeface="Comfortaa Medium"/>
                <a:ea typeface="Comfortaa Medium"/>
                <a:cs typeface="Comfortaa Medium"/>
                <a:sym typeface="Comfortaa Medium"/>
              </a:endParaRPr>
            </a:p>
          </p:txBody>
        </p:sp>
        <p:sp>
          <p:nvSpPr>
            <p:cNvPr id="285" name="Google Shape;285;p16"/>
            <p:cNvSpPr txBox="1"/>
            <p:nvPr/>
          </p:nvSpPr>
          <p:spPr>
            <a:xfrm>
              <a:off x="2614575" y="249950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Sherman Oaks High School</a:t>
              </a:r>
              <a:endParaRPr sz="1000">
                <a:solidFill>
                  <a:schemeClr val="dk2"/>
                </a:solidFill>
                <a:latin typeface="Comfortaa Medium"/>
                <a:ea typeface="Comfortaa Medium"/>
                <a:cs typeface="Comfortaa Medium"/>
                <a:sym typeface="Comfortaa Medium"/>
              </a:endParaRPr>
            </a:p>
          </p:txBody>
        </p:sp>
        <p:sp>
          <p:nvSpPr>
            <p:cNvPr id="286" name="Google Shape;286;p16"/>
            <p:cNvSpPr txBox="1"/>
            <p:nvPr/>
          </p:nvSpPr>
          <p:spPr>
            <a:xfrm>
              <a:off x="2614575" y="318252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E:</a:t>
              </a:r>
              <a:r>
                <a:rPr lang="uk" sz="1000">
                  <a:solidFill>
                    <a:schemeClr val="dk2"/>
                  </a:solidFill>
                  <a:latin typeface="Comfortaa Medium"/>
                  <a:ea typeface="Comfortaa Medium"/>
                  <a:cs typeface="Comfortaa Medium"/>
                  <a:sym typeface="Comfortaa Medium"/>
                </a:rPr>
                <a:t> name@mail.com</a:t>
              </a:r>
              <a:endParaRPr sz="1000">
                <a:solidFill>
                  <a:schemeClr val="dk2"/>
                </a:solidFill>
                <a:latin typeface="Comfortaa Medium"/>
                <a:ea typeface="Comfortaa Medium"/>
                <a:cs typeface="Comfortaa Medium"/>
                <a:sym typeface="Comfortaa Medium"/>
              </a:endParaRPr>
            </a:p>
          </p:txBody>
        </p:sp>
      </p:grpSp>
      <p:grpSp>
        <p:nvGrpSpPr>
          <p:cNvPr id="287" name="Google Shape;287;p16"/>
          <p:cNvGrpSpPr/>
          <p:nvPr/>
        </p:nvGrpSpPr>
        <p:grpSpPr>
          <a:xfrm>
            <a:off x="2596603" y="6261669"/>
            <a:ext cx="2167200" cy="1073450"/>
            <a:chOff x="2614575" y="2262975"/>
            <a:chExt cx="2167200" cy="1073450"/>
          </a:xfrm>
        </p:grpSpPr>
        <p:sp>
          <p:nvSpPr>
            <p:cNvPr id="288" name="Google Shape;288;p16"/>
            <p:cNvSpPr txBox="1"/>
            <p:nvPr/>
          </p:nvSpPr>
          <p:spPr>
            <a:xfrm>
              <a:off x="2614575" y="226297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Jevon Heidenreich</a:t>
              </a:r>
              <a:endParaRPr b="1" sz="1000">
                <a:solidFill>
                  <a:srgbClr val="36383E"/>
                </a:solidFill>
                <a:latin typeface="Comfortaa"/>
                <a:ea typeface="Comfortaa"/>
                <a:cs typeface="Comfortaa"/>
                <a:sym typeface="Comfortaa"/>
              </a:endParaRPr>
            </a:p>
          </p:txBody>
        </p:sp>
        <p:sp>
          <p:nvSpPr>
            <p:cNvPr id="289" name="Google Shape;289;p16"/>
            <p:cNvSpPr txBox="1"/>
            <p:nvPr/>
          </p:nvSpPr>
          <p:spPr>
            <a:xfrm>
              <a:off x="2614575" y="272965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Teacher</a:t>
              </a:r>
              <a:endParaRPr sz="1000">
                <a:solidFill>
                  <a:schemeClr val="dk2"/>
                </a:solidFill>
                <a:latin typeface="Comfortaa Medium"/>
                <a:ea typeface="Comfortaa Medium"/>
                <a:cs typeface="Comfortaa Medium"/>
                <a:sym typeface="Comfortaa Medium"/>
              </a:endParaRPr>
            </a:p>
          </p:txBody>
        </p:sp>
        <p:sp>
          <p:nvSpPr>
            <p:cNvPr id="290" name="Google Shape;290;p16"/>
            <p:cNvSpPr txBox="1"/>
            <p:nvPr/>
          </p:nvSpPr>
          <p:spPr>
            <a:xfrm>
              <a:off x="2614575" y="2953375"/>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T:</a:t>
              </a:r>
              <a:r>
                <a:rPr lang="uk" sz="1000">
                  <a:solidFill>
                    <a:schemeClr val="dk2"/>
                  </a:solidFill>
                  <a:latin typeface="Comfortaa Medium"/>
                  <a:ea typeface="Comfortaa Medium"/>
                  <a:cs typeface="Comfortaa Medium"/>
                  <a:sym typeface="Comfortaa Medium"/>
                </a:rPr>
                <a:t> 123-4567-890</a:t>
              </a:r>
              <a:endParaRPr sz="1000">
                <a:solidFill>
                  <a:schemeClr val="dk2"/>
                </a:solidFill>
                <a:latin typeface="Comfortaa Medium"/>
                <a:ea typeface="Comfortaa Medium"/>
                <a:cs typeface="Comfortaa Medium"/>
                <a:sym typeface="Comfortaa Medium"/>
              </a:endParaRPr>
            </a:p>
          </p:txBody>
        </p:sp>
        <p:sp>
          <p:nvSpPr>
            <p:cNvPr id="291" name="Google Shape;291;p16"/>
            <p:cNvSpPr txBox="1"/>
            <p:nvPr/>
          </p:nvSpPr>
          <p:spPr>
            <a:xfrm>
              <a:off x="2614575" y="249950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Sherman Oaks High School</a:t>
              </a:r>
              <a:endParaRPr sz="1000">
                <a:solidFill>
                  <a:schemeClr val="dk2"/>
                </a:solidFill>
                <a:latin typeface="Comfortaa Medium"/>
                <a:ea typeface="Comfortaa Medium"/>
                <a:cs typeface="Comfortaa Medium"/>
                <a:sym typeface="Comfortaa Medium"/>
              </a:endParaRPr>
            </a:p>
          </p:txBody>
        </p:sp>
        <p:sp>
          <p:nvSpPr>
            <p:cNvPr id="292" name="Google Shape;292;p16"/>
            <p:cNvSpPr txBox="1"/>
            <p:nvPr/>
          </p:nvSpPr>
          <p:spPr>
            <a:xfrm>
              <a:off x="2614575" y="318252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E:</a:t>
              </a:r>
              <a:r>
                <a:rPr lang="uk" sz="1000">
                  <a:solidFill>
                    <a:srgbClr val="36383E"/>
                  </a:solidFill>
                  <a:latin typeface="Comfortaa Medium"/>
                  <a:ea typeface="Comfortaa Medium"/>
                  <a:cs typeface="Comfortaa Medium"/>
                  <a:sym typeface="Comfortaa Medium"/>
                </a:rPr>
                <a:t> </a:t>
              </a:r>
              <a:r>
                <a:rPr lang="uk" sz="1000">
                  <a:solidFill>
                    <a:schemeClr val="dk2"/>
                  </a:solidFill>
                  <a:latin typeface="Comfortaa Medium"/>
                  <a:ea typeface="Comfortaa Medium"/>
                  <a:cs typeface="Comfortaa Medium"/>
                  <a:sym typeface="Comfortaa Medium"/>
                </a:rPr>
                <a:t>name@mail.com</a:t>
              </a:r>
              <a:endParaRPr sz="1000">
                <a:solidFill>
                  <a:schemeClr val="dk2"/>
                </a:solidFill>
                <a:latin typeface="Comfortaa Medium"/>
                <a:ea typeface="Comfortaa Medium"/>
                <a:cs typeface="Comfortaa Medium"/>
                <a:sym typeface="Comfortaa Medium"/>
              </a:endParaRPr>
            </a:p>
          </p:txBody>
        </p:sp>
      </p:grpSp>
      <p:grpSp>
        <p:nvGrpSpPr>
          <p:cNvPr id="293" name="Google Shape;293;p16"/>
          <p:cNvGrpSpPr/>
          <p:nvPr/>
        </p:nvGrpSpPr>
        <p:grpSpPr>
          <a:xfrm>
            <a:off x="2596603" y="7594567"/>
            <a:ext cx="2167200" cy="1073450"/>
            <a:chOff x="2614575" y="2262975"/>
            <a:chExt cx="2167200" cy="1073450"/>
          </a:xfrm>
        </p:grpSpPr>
        <p:sp>
          <p:nvSpPr>
            <p:cNvPr id="294" name="Google Shape;294;p16"/>
            <p:cNvSpPr txBox="1"/>
            <p:nvPr/>
          </p:nvSpPr>
          <p:spPr>
            <a:xfrm>
              <a:off x="2614575" y="226297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Bruce Feeney</a:t>
              </a:r>
              <a:endParaRPr b="1" sz="1000">
                <a:solidFill>
                  <a:srgbClr val="36383E"/>
                </a:solidFill>
                <a:latin typeface="Comfortaa"/>
                <a:ea typeface="Comfortaa"/>
                <a:cs typeface="Comfortaa"/>
                <a:sym typeface="Comfortaa"/>
              </a:endParaRPr>
            </a:p>
          </p:txBody>
        </p:sp>
        <p:sp>
          <p:nvSpPr>
            <p:cNvPr id="295" name="Google Shape;295;p16"/>
            <p:cNvSpPr txBox="1"/>
            <p:nvPr/>
          </p:nvSpPr>
          <p:spPr>
            <a:xfrm>
              <a:off x="2614575" y="272965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Teacher</a:t>
              </a:r>
              <a:endParaRPr sz="1000">
                <a:solidFill>
                  <a:schemeClr val="dk2"/>
                </a:solidFill>
                <a:latin typeface="Comfortaa Medium"/>
                <a:ea typeface="Comfortaa Medium"/>
                <a:cs typeface="Comfortaa Medium"/>
                <a:sym typeface="Comfortaa Medium"/>
              </a:endParaRPr>
            </a:p>
          </p:txBody>
        </p:sp>
        <p:sp>
          <p:nvSpPr>
            <p:cNvPr id="296" name="Google Shape;296;p16"/>
            <p:cNvSpPr txBox="1"/>
            <p:nvPr/>
          </p:nvSpPr>
          <p:spPr>
            <a:xfrm>
              <a:off x="2614575" y="2953375"/>
              <a:ext cx="2143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T:</a:t>
              </a:r>
              <a:r>
                <a:rPr lang="uk" sz="1000">
                  <a:solidFill>
                    <a:schemeClr val="dk2"/>
                  </a:solidFill>
                  <a:latin typeface="Comfortaa Medium"/>
                  <a:ea typeface="Comfortaa Medium"/>
                  <a:cs typeface="Comfortaa Medium"/>
                  <a:sym typeface="Comfortaa Medium"/>
                </a:rPr>
                <a:t> 123-4567-890</a:t>
              </a:r>
              <a:endParaRPr sz="1000">
                <a:solidFill>
                  <a:schemeClr val="dk2"/>
                </a:solidFill>
                <a:latin typeface="Comfortaa Medium"/>
                <a:ea typeface="Comfortaa Medium"/>
                <a:cs typeface="Comfortaa Medium"/>
                <a:sym typeface="Comfortaa Medium"/>
              </a:endParaRPr>
            </a:p>
          </p:txBody>
        </p:sp>
        <p:sp>
          <p:nvSpPr>
            <p:cNvPr id="297" name="Google Shape;297;p16"/>
            <p:cNvSpPr txBox="1"/>
            <p:nvPr/>
          </p:nvSpPr>
          <p:spPr>
            <a:xfrm>
              <a:off x="2614575" y="2499500"/>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chemeClr val="dk2"/>
                  </a:solidFill>
                  <a:latin typeface="Comfortaa Medium"/>
                  <a:ea typeface="Comfortaa Medium"/>
                  <a:cs typeface="Comfortaa Medium"/>
                  <a:sym typeface="Comfortaa Medium"/>
                </a:rPr>
                <a:t>Sherman Oaks High School</a:t>
              </a:r>
              <a:endParaRPr sz="1000">
                <a:solidFill>
                  <a:schemeClr val="dk2"/>
                </a:solidFill>
                <a:latin typeface="Comfortaa Medium"/>
                <a:ea typeface="Comfortaa Medium"/>
                <a:cs typeface="Comfortaa Medium"/>
                <a:sym typeface="Comfortaa Medium"/>
              </a:endParaRPr>
            </a:p>
          </p:txBody>
        </p:sp>
        <p:sp>
          <p:nvSpPr>
            <p:cNvPr id="298" name="Google Shape;298;p16"/>
            <p:cNvSpPr txBox="1"/>
            <p:nvPr/>
          </p:nvSpPr>
          <p:spPr>
            <a:xfrm>
              <a:off x="2614575" y="3182525"/>
              <a:ext cx="2167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36383E"/>
                  </a:solidFill>
                  <a:latin typeface="Comfortaa"/>
                  <a:ea typeface="Comfortaa"/>
                  <a:cs typeface="Comfortaa"/>
                  <a:sym typeface="Comfortaa"/>
                </a:rPr>
                <a:t>E:</a:t>
              </a:r>
              <a:r>
                <a:rPr lang="uk" sz="1000">
                  <a:solidFill>
                    <a:srgbClr val="36383E"/>
                  </a:solidFill>
                  <a:latin typeface="Comfortaa Medium"/>
                  <a:ea typeface="Comfortaa Medium"/>
                  <a:cs typeface="Comfortaa Medium"/>
                  <a:sym typeface="Comfortaa Medium"/>
                </a:rPr>
                <a:t> </a:t>
              </a:r>
              <a:r>
                <a:rPr lang="uk" sz="1000">
                  <a:solidFill>
                    <a:schemeClr val="dk2"/>
                  </a:solidFill>
                  <a:latin typeface="Comfortaa Medium"/>
                  <a:ea typeface="Comfortaa Medium"/>
                  <a:cs typeface="Comfortaa Medium"/>
                  <a:sym typeface="Comfortaa Medium"/>
                </a:rPr>
                <a:t>name@mail.com</a:t>
              </a:r>
              <a:endParaRPr sz="1000">
                <a:solidFill>
                  <a:schemeClr val="dk2"/>
                </a:solidFill>
                <a:latin typeface="Comfortaa Medium"/>
                <a:ea typeface="Comfortaa Medium"/>
                <a:cs typeface="Comfortaa Medium"/>
                <a:sym typeface="Comfortaa Medium"/>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