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Playfair"/>
      <p:regular r:id="rId11"/>
      <p:bold r:id="rId12"/>
      <p:italic r:id="rId13"/>
      <p:boldItalic r:id="rId14"/>
    </p:embeddedFont>
    <p:embeddedFont>
      <p:font typeface="Poppins ExtraBold"/>
      <p:bold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34">
          <p15:clr>
            <a:srgbClr val="747775"/>
          </p15:clr>
        </p15:guide>
        <p15:guide id="2" pos="249">
          <p15:clr>
            <a:srgbClr val="747775"/>
          </p15:clr>
        </p15:guide>
        <p15:guide id="3" pos="1587">
          <p15:clr>
            <a:srgbClr val="747775"/>
          </p15:clr>
        </p15:guide>
        <p15:guide id="4" pos="1905">
          <p15:clr>
            <a:srgbClr val="747775"/>
          </p15:clr>
        </p15:guide>
        <p15:guide id="5" pos="447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34" orient="horz"/>
        <p:guide pos="249"/>
        <p:guide pos="1587"/>
        <p:guide pos="1905"/>
        <p:guide pos="447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fair-regular.fntdata"/><Relationship Id="rId10" Type="http://schemas.openxmlformats.org/officeDocument/2006/relationships/font" Target="fonts/Poppins-boldItalic.fntdata"/><Relationship Id="rId13" Type="http://schemas.openxmlformats.org/officeDocument/2006/relationships/font" Target="fonts/Playfair-italic.fntdata"/><Relationship Id="rId12" Type="http://schemas.openxmlformats.org/officeDocument/2006/relationships/font" Target="fonts/Playfair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italic.fntdata"/><Relationship Id="rId15" Type="http://schemas.openxmlformats.org/officeDocument/2006/relationships/font" Target="fonts/PoppinsExtraBold-bold.fntdata"/><Relationship Id="rId14" Type="http://schemas.openxmlformats.org/officeDocument/2006/relationships/font" Target="fonts/Playfair-boldItalic.fntdata"/><Relationship Id="rId16" Type="http://schemas.openxmlformats.org/officeDocument/2006/relationships/font" Target="fonts/PoppinsExtraBold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800000"/>
          </a:xfrm>
          <a:prstGeom prst="rect">
            <a:avLst/>
          </a:prstGeom>
          <a:solidFill>
            <a:srgbClr val="A6BA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396000" y="2279100"/>
            <a:ext cx="2124000" cy="290700"/>
          </a:xfrm>
          <a:prstGeom prst="rect">
            <a:avLst/>
          </a:prstGeom>
          <a:solidFill>
            <a:srgbClr val="A6BA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13"/>
          <p:cNvGrpSpPr/>
          <p:nvPr/>
        </p:nvGrpSpPr>
        <p:grpSpPr>
          <a:xfrm>
            <a:off x="1524150" y="324755"/>
            <a:ext cx="4511700" cy="1051773"/>
            <a:chOff x="1524150" y="332196"/>
            <a:chExt cx="4511700" cy="1051773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1524150" y="332196"/>
              <a:ext cx="4511700" cy="7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600">
                  <a:solidFill>
                    <a:srgbClr val="3D433F"/>
                  </a:solidFill>
                  <a:latin typeface="Playfair"/>
                  <a:ea typeface="Playfair"/>
                  <a:cs typeface="Playfair"/>
                  <a:sym typeface="Playfair"/>
                </a:rPr>
                <a:t>LUNA RODRIGUEZ</a:t>
              </a:r>
              <a:endParaRPr sz="3600">
                <a:solidFill>
                  <a:srgbClr val="3D433F"/>
                </a:solidFill>
                <a:latin typeface="Playfair"/>
                <a:ea typeface="Playfair"/>
                <a:cs typeface="Playfair"/>
                <a:sym typeface="Playfair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1524150" y="937569"/>
              <a:ext cx="45117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3D433F"/>
                  </a:solidFill>
                  <a:latin typeface="Playfair"/>
                  <a:ea typeface="Playfair"/>
                  <a:cs typeface="Playfair"/>
                  <a:sym typeface="Playfair"/>
                </a:rPr>
                <a:t>Harvard College Resume</a:t>
              </a:r>
              <a:endParaRPr sz="1700">
                <a:solidFill>
                  <a:srgbClr val="3D433F"/>
                </a:solidFill>
                <a:latin typeface="Playfair"/>
                <a:ea typeface="Playfair"/>
                <a:cs typeface="Playfair"/>
                <a:sym typeface="Playfair"/>
              </a:endParaRPr>
            </a:p>
          </p:txBody>
        </p:sp>
      </p:grpSp>
      <p:sp>
        <p:nvSpPr>
          <p:cNvPr id="59" name="Google Shape;59;p13"/>
          <p:cNvSpPr txBox="1"/>
          <p:nvPr/>
        </p:nvSpPr>
        <p:spPr>
          <a:xfrm>
            <a:off x="396000" y="2298710"/>
            <a:ext cx="2124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7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CONTACTS</a:t>
            </a:r>
            <a:endParaRPr sz="17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800250" y="2805150"/>
            <a:ext cx="17196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7 Avenue Boston, MA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800250" y="3095973"/>
            <a:ext cx="17196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luna.rodrig@mail.com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800250" y="3386796"/>
            <a:ext cx="17196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(555) 555-5555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800250" y="3677619"/>
            <a:ext cx="17196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Linkedin.com/luna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3024000" y="2805150"/>
            <a:ext cx="40860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Passionate and dedicated Environmental Science student with a strong academic background and practical experience in sustainability and marine conservation. Fluent in Spanish with a keen interest in global environmental issues.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3024000" y="2279100"/>
            <a:ext cx="4086000" cy="290700"/>
          </a:xfrm>
          <a:prstGeom prst="rect">
            <a:avLst/>
          </a:prstGeom>
          <a:solidFill>
            <a:srgbClr val="A6BA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3376125" y="2298700"/>
            <a:ext cx="33816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7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SUMMARY</a:t>
            </a:r>
            <a:endParaRPr sz="17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67" name="Google Shape;67;p13"/>
          <p:cNvCxnSpPr/>
          <p:nvPr/>
        </p:nvCxnSpPr>
        <p:spPr>
          <a:xfrm>
            <a:off x="2765027" y="2293400"/>
            <a:ext cx="0" cy="7851300"/>
          </a:xfrm>
          <a:prstGeom prst="straightConnector1">
            <a:avLst/>
          </a:prstGeom>
          <a:noFill/>
          <a:ln cap="flat" cmpd="sng" w="28575">
            <a:solidFill>
              <a:srgbClr val="A6BAA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8" name="Google Shape;68;p13"/>
          <p:cNvSpPr/>
          <p:nvPr/>
        </p:nvSpPr>
        <p:spPr>
          <a:xfrm>
            <a:off x="396000" y="4158726"/>
            <a:ext cx="2124000" cy="290700"/>
          </a:xfrm>
          <a:prstGeom prst="rect">
            <a:avLst/>
          </a:prstGeom>
          <a:solidFill>
            <a:srgbClr val="A6BA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 txBox="1"/>
          <p:nvPr/>
        </p:nvSpPr>
        <p:spPr>
          <a:xfrm>
            <a:off x="396000" y="4178336"/>
            <a:ext cx="2124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7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EDUCATION</a:t>
            </a:r>
            <a:endParaRPr sz="17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3024000" y="4158726"/>
            <a:ext cx="4086000" cy="290700"/>
          </a:xfrm>
          <a:prstGeom prst="rect">
            <a:avLst/>
          </a:prstGeom>
          <a:solidFill>
            <a:srgbClr val="A6BA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 txBox="1"/>
          <p:nvPr/>
        </p:nvSpPr>
        <p:spPr>
          <a:xfrm>
            <a:off x="3376125" y="4178326"/>
            <a:ext cx="33816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7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EXPERIENCE</a:t>
            </a:r>
            <a:endParaRPr sz="17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72" name="Google Shape;72;p13"/>
          <p:cNvGrpSpPr/>
          <p:nvPr/>
        </p:nvGrpSpPr>
        <p:grpSpPr>
          <a:xfrm>
            <a:off x="396000" y="4737250"/>
            <a:ext cx="2124000" cy="869817"/>
            <a:chOff x="396000" y="4737250"/>
            <a:chExt cx="2124000" cy="869817"/>
          </a:xfrm>
        </p:grpSpPr>
        <p:sp>
          <p:nvSpPr>
            <p:cNvPr id="73" name="Google Shape;73;p13"/>
            <p:cNvSpPr txBox="1"/>
            <p:nvPr/>
          </p:nvSpPr>
          <p:spPr>
            <a:xfrm>
              <a:off x="396000" y="4737250"/>
              <a:ext cx="2124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 ExtraBold"/>
                  <a:ea typeface="Poppins ExtraBold"/>
                  <a:cs typeface="Poppins ExtraBold"/>
                  <a:sym typeface="Poppins ExtraBold"/>
                </a:rPr>
                <a:t>HARVARD UNIVERSITY</a:t>
              </a:r>
              <a:endParaRPr sz="1200">
                <a:solidFill>
                  <a:srgbClr val="3D433F"/>
                </a:solidFill>
                <a:latin typeface="Poppins ExtraBold"/>
                <a:ea typeface="Poppins ExtraBold"/>
                <a:cs typeface="Poppins ExtraBold"/>
                <a:sym typeface="Poppins ExtraBold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396000" y="4973558"/>
              <a:ext cx="2124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"/>
                  <a:ea typeface="Poppins"/>
                  <a:cs typeface="Poppins"/>
                  <a:sym typeface="Poppins"/>
                </a:rPr>
                <a:t>Cambridge, MA (May 2023)</a:t>
              </a:r>
              <a:endParaRPr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396000" y="5209867"/>
              <a:ext cx="2124000" cy="39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200">
                  <a:solidFill>
                    <a:srgbClr val="3D433F"/>
                  </a:solidFill>
                  <a:latin typeface="Poppins"/>
                  <a:ea typeface="Poppins"/>
                  <a:cs typeface="Poppins"/>
                  <a:sym typeface="Poppins"/>
                </a:rPr>
                <a:t>Bachelor of Science in </a:t>
              </a:r>
              <a:endParaRPr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"/>
                  <a:ea typeface="Poppins"/>
                  <a:cs typeface="Poppins"/>
                  <a:sym typeface="Poppins"/>
                </a:rPr>
                <a:t>Environmental Science</a:t>
              </a:r>
              <a:endParaRPr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76" name="Google Shape;76;p13"/>
          <p:cNvGrpSpPr/>
          <p:nvPr/>
        </p:nvGrpSpPr>
        <p:grpSpPr>
          <a:xfrm>
            <a:off x="396000" y="5887408"/>
            <a:ext cx="2124000" cy="1088850"/>
            <a:chOff x="396000" y="5887408"/>
            <a:chExt cx="2124000" cy="1088850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396000" y="5887408"/>
              <a:ext cx="2124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"/>
                  <a:ea typeface="Poppins"/>
                  <a:cs typeface="Poppins"/>
                  <a:sym typeface="Poppins"/>
                </a:rPr>
                <a:t>Relevant Coursework: </a:t>
              </a:r>
              <a:endParaRPr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396000" y="6126658"/>
              <a:ext cx="2124000" cy="84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"/>
                  <a:ea typeface="Poppins"/>
                  <a:cs typeface="Poppins"/>
                  <a:sym typeface="Poppins"/>
                </a:rPr>
                <a:t>Ecology, Environmental Policy, Conservation Biology, Geographic Information Systems</a:t>
              </a:r>
              <a:endParaRPr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79" name="Google Shape;79;p13"/>
          <p:cNvGrpSpPr/>
          <p:nvPr/>
        </p:nvGrpSpPr>
        <p:grpSpPr>
          <a:xfrm>
            <a:off x="396000" y="7256575"/>
            <a:ext cx="2124000" cy="869817"/>
            <a:chOff x="396000" y="4737250"/>
            <a:chExt cx="2124000" cy="869817"/>
          </a:xfrm>
        </p:grpSpPr>
        <p:sp>
          <p:nvSpPr>
            <p:cNvPr id="80" name="Google Shape;80;p13"/>
            <p:cNvSpPr txBox="1"/>
            <p:nvPr/>
          </p:nvSpPr>
          <p:spPr>
            <a:xfrm>
              <a:off x="396000" y="4737250"/>
              <a:ext cx="2124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 ExtraBold"/>
                  <a:ea typeface="Poppins ExtraBold"/>
                  <a:cs typeface="Poppins ExtraBold"/>
                  <a:sym typeface="Poppins ExtraBold"/>
                </a:rPr>
                <a:t>PACIFIC HIGH SCHOOL </a:t>
              </a:r>
              <a:endParaRPr sz="1200">
                <a:solidFill>
                  <a:srgbClr val="3D433F"/>
                </a:solidFill>
                <a:latin typeface="Poppins ExtraBold"/>
                <a:ea typeface="Poppins ExtraBold"/>
                <a:cs typeface="Poppins ExtraBold"/>
                <a:sym typeface="Poppins ExtraBold"/>
              </a:endParaRPr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396000" y="4973558"/>
              <a:ext cx="2124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"/>
                  <a:ea typeface="Poppins"/>
                  <a:cs typeface="Poppins"/>
                  <a:sym typeface="Poppins"/>
                </a:rPr>
                <a:t>Boston, MA (June 2019)</a:t>
              </a:r>
              <a:endParaRPr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396000" y="5209867"/>
              <a:ext cx="2124000" cy="39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"/>
                  <a:ea typeface="Poppins"/>
                  <a:cs typeface="Poppins"/>
                  <a:sym typeface="Poppins"/>
                </a:rPr>
                <a:t>Scores: Math 780, Reading 740</a:t>
              </a:r>
              <a:endParaRPr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83" name="Google Shape;83;p13"/>
          <p:cNvSpPr/>
          <p:nvPr/>
        </p:nvSpPr>
        <p:spPr>
          <a:xfrm>
            <a:off x="396000" y="8454426"/>
            <a:ext cx="2124000" cy="290700"/>
          </a:xfrm>
          <a:prstGeom prst="rect">
            <a:avLst/>
          </a:prstGeom>
          <a:solidFill>
            <a:srgbClr val="A6BA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3"/>
          <p:cNvSpPr txBox="1"/>
          <p:nvPr/>
        </p:nvSpPr>
        <p:spPr>
          <a:xfrm>
            <a:off x="396000" y="8474036"/>
            <a:ext cx="2124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7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SKILLS &amp; INTERESTS</a:t>
            </a:r>
            <a:endParaRPr sz="17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85" name="Google Shape;85;p13"/>
          <p:cNvGrpSpPr/>
          <p:nvPr/>
        </p:nvGrpSpPr>
        <p:grpSpPr>
          <a:xfrm>
            <a:off x="396000" y="9039925"/>
            <a:ext cx="2124000" cy="1107800"/>
            <a:chOff x="396000" y="9039925"/>
            <a:chExt cx="2124000" cy="1107800"/>
          </a:xfrm>
        </p:grpSpPr>
        <p:sp>
          <p:nvSpPr>
            <p:cNvPr id="86" name="Google Shape;86;p13"/>
            <p:cNvSpPr txBox="1"/>
            <p:nvPr/>
          </p:nvSpPr>
          <p:spPr>
            <a:xfrm>
              <a:off x="396000" y="9039925"/>
              <a:ext cx="21240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 ExtraBold"/>
                  <a:ea typeface="Poppins ExtraBold"/>
                  <a:cs typeface="Poppins ExtraBold"/>
                  <a:sym typeface="Poppins ExtraBold"/>
                </a:rPr>
                <a:t>Technical: </a:t>
              </a:r>
              <a:r>
                <a:rPr lang="uk" sz="1200">
                  <a:solidFill>
                    <a:srgbClr val="3D433F"/>
                  </a:solidFill>
                  <a:latin typeface="Poppins"/>
                  <a:ea typeface="Poppins"/>
                  <a:cs typeface="Poppins"/>
                  <a:sym typeface="Poppins"/>
                </a:rPr>
                <a:t>Proficient in ArcGIS, Microsoft Office. </a:t>
              </a:r>
              <a:endParaRPr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396000" y="9501425"/>
              <a:ext cx="2124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 ExtraBold"/>
                  <a:ea typeface="Poppins ExtraBold"/>
                  <a:cs typeface="Poppins ExtraBold"/>
                  <a:sym typeface="Poppins ExtraBold"/>
                </a:rPr>
                <a:t>Language:</a:t>
              </a:r>
              <a:r>
                <a:rPr lang="uk" sz="1200">
                  <a:solidFill>
                    <a:srgbClr val="3D433F"/>
                  </a:solidFill>
                  <a:latin typeface="Poppins"/>
                  <a:ea typeface="Poppins"/>
                  <a:cs typeface="Poppins"/>
                  <a:sym typeface="Poppins"/>
                </a:rPr>
                <a:t> Spanish.</a:t>
              </a:r>
              <a:endParaRPr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396000" y="9741225"/>
              <a:ext cx="21240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 ExtraBold"/>
                  <a:ea typeface="Poppins ExtraBold"/>
                  <a:cs typeface="Poppins ExtraBold"/>
                  <a:sym typeface="Poppins ExtraBold"/>
                </a:rPr>
                <a:t>Interests: </a:t>
              </a:r>
              <a:r>
                <a:rPr lang="uk" sz="1200">
                  <a:solidFill>
                    <a:srgbClr val="3D433F"/>
                  </a:solidFill>
                  <a:latin typeface="Poppins"/>
                  <a:ea typeface="Poppins"/>
                  <a:cs typeface="Poppins"/>
                  <a:sym typeface="Poppins"/>
                </a:rPr>
                <a:t>Scuba diving, Hiking, Wildlife.</a:t>
              </a:r>
              <a:endParaRPr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9" name="Google Shape;89;p13"/>
          <p:cNvGrpSpPr/>
          <p:nvPr/>
        </p:nvGrpSpPr>
        <p:grpSpPr>
          <a:xfrm>
            <a:off x="3023989" y="4737205"/>
            <a:ext cx="4085939" cy="657417"/>
            <a:chOff x="396000" y="4737250"/>
            <a:chExt cx="2124000" cy="657417"/>
          </a:xfrm>
        </p:grpSpPr>
        <p:sp>
          <p:nvSpPr>
            <p:cNvPr id="90" name="Google Shape;90;p13"/>
            <p:cNvSpPr txBox="1"/>
            <p:nvPr/>
          </p:nvSpPr>
          <p:spPr>
            <a:xfrm>
              <a:off x="396000" y="4737250"/>
              <a:ext cx="2124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 ExtraBold"/>
                  <a:ea typeface="Poppins ExtraBold"/>
                  <a:cs typeface="Poppins ExtraBold"/>
                  <a:sym typeface="Poppins ExtraBold"/>
                </a:rPr>
                <a:t>GREEN INITIATIVE ORGANIZATION </a:t>
              </a:r>
              <a:endParaRPr sz="1200">
                <a:solidFill>
                  <a:srgbClr val="3D433F"/>
                </a:solidFill>
                <a:latin typeface="Poppins ExtraBold"/>
                <a:ea typeface="Poppins ExtraBold"/>
                <a:cs typeface="Poppins ExtraBold"/>
                <a:sym typeface="Poppins ExtraBold"/>
              </a:endParaRPr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396000" y="4973558"/>
              <a:ext cx="2124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"/>
                  <a:ea typeface="Poppins"/>
                  <a:cs typeface="Poppins"/>
                  <a:sym typeface="Poppins"/>
                </a:rPr>
                <a:t>Boston, MA, Sustainability Intern</a:t>
              </a:r>
              <a:endParaRPr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396000" y="5209867"/>
              <a:ext cx="2124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1200">
                  <a:solidFill>
                    <a:srgbClr val="3D433F"/>
                  </a:solidFill>
                  <a:latin typeface="Poppins"/>
                  <a:ea typeface="Poppins"/>
                  <a:cs typeface="Poppins"/>
                  <a:sym typeface="Poppins"/>
                </a:rPr>
                <a:t>May 2022 – August 2022</a:t>
              </a:r>
              <a:endParaRPr i="1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93" name="Google Shape;93;p13"/>
          <p:cNvSpPr txBox="1"/>
          <p:nvPr/>
        </p:nvSpPr>
        <p:spPr>
          <a:xfrm>
            <a:off x="3023989" y="5647388"/>
            <a:ext cx="4086000" cy="18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-   Researched and implemented strategies to 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     reduce carbon footprint and promote  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     sustainability practices.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-   Collaborated with local businesses to develop 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     recycling and waste management programs.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-   Organized educational workshops and events, 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     raising awareness about environmental issues in 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     the community.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94" name="Google Shape;94;p13"/>
          <p:cNvGrpSpPr/>
          <p:nvPr/>
        </p:nvGrpSpPr>
        <p:grpSpPr>
          <a:xfrm>
            <a:off x="3023989" y="7704455"/>
            <a:ext cx="4085939" cy="657417"/>
            <a:chOff x="396000" y="4737250"/>
            <a:chExt cx="2124000" cy="657417"/>
          </a:xfrm>
        </p:grpSpPr>
        <p:sp>
          <p:nvSpPr>
            <p:cNvPr id="95" name="Google Shape;95;p13"/>
            <p:cNvSpPr txBox="1"/>
            <p:nvPr/>
          </p:nvSpPr>
          <p:spPr>
            <a:xfrm>
              <a:off x="396000" y="4737250"/>
              <a:ext cx="2124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 ExtraBold"/>
                  <a:ea typeface="Poppins ExtraBold"/>
                  <a:cs typeface="Poppins ExtraBold"/>
                  <a:sym typeface="Poppins ExtraBold"/>
                </a:rPr>
                <a:t>OCEAN CONSERVANCY GROUP</a:t>
              </a:r>
              <a:endParaRPr sz="1200">
                <a:solidFill>
                  <a:srgbClr val="3D433F"/>
                </a:solidFill>
                <a:latin typeface="Poppins ExtraBold"/>
                <a:ea typeface="Poppins ExtraBold"/>
                <a:cs typeface="Poppins ExtraBold"/>
                <a:sym typeface="Poppins ExtraBold"/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396000" y="4973558"/>
              <a:ext cx="2124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D433F"/>
                  </a:solidFill>
                  <a:latin typeface="Poppins"/>
                  <a:ea typeface="Poppins"/>
                  <a:cs typeface="Poppins"/>
                  <a:sym typeface="Poppins"/>
                </a:rPr>
                <a:t>Boston, MA, Marine Research Intern </a:t>
              </a:r>
              <a:endParaRPr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396000" y="5209867"/>
              <a:ext cx="2124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1200">
                  <a:solidFill>
                    <a:srgbClr val="3D433F"/>
                  </a:solidFill>
                  <a:latin typeface="Poppins"/>
                  <a:ea typeface="Poppins"/>
                  <a:cs typeface="Poppins"/>
                  <a:sym typeface="Poppins"/>
                </a:rPr>
                <a:t>June 2021 – August 2021</a:t>
              </a:r>
              <a:endParaRPr i="1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98" name="Google Shape;98;p13"/>
          <p:cNvSpPr txBox="1"/>
          <p:nvPr/>
        </p:nvSpPr>
        <p:spPr>
          <a:xfrm>
            <a:off x="3023989" y="8614638"/>
            <a:ext cx="40860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-   Assisted in field research studying coral reef 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     ecosystems and marine biodiversity.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-   Collected and analyzed water samples, 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     contributing valuable data to ongoing research 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     projects.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-   Participated in community outreach programs, 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D433F"/>
                </a:solidFill>
                <a:latin typeface="Poppins"/>
                <a:ea typeface="Poppins"/>
                <a:cs typeface="Poppins"/>
                <a:sym typeface="Poppins"/>
              </a:rPr>
              <a:t>     educating the public marine conservation efforts.</a:t>
            </a:r>
            <a:endParaRPr sz="1200">
              <a:solidFill>
                <a:srgbClr val="3D43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99" name="Google Shape;9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4850" y="3686248"/>
            <a:ext cx="170175" cy="170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4850" y="3127960"/>
            <a:ext cx="157251" cy="120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4725" y="3386675"/>
            <a:ext cx="129689" cy="18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725" y="2812498"/>
            <a:ext cx="124600" cy="17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