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Light"/>
      <p:regular r:id="rId11"/>
      <p:bold r:id="rId12"/>
      <p:italic r:id="rId13"/>
      <p:boldItalic r:id="rId14"/>
    </p:embeddedFont>
    <p:embeddedFont>
      <p:font typeface="Poppins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1587">
          <p15:clr>
            <a:srgbClr val="747775"/>
          </p15:clr>
        </p15:guide>
        <p15:guide id="3" pos="340">
          <p15:clr>
            <a:srgbClr val="747775"/>
          </p15:clr>
        </p15:guide>
        <p15:guide id="4" pos="1474">
          <p15:clr>
            <a:srgbClr val="747775"/>
          </p15:clr>
        </p15:guide>
        <p15:guide id="5" pos="1956">
          <p15:clr>
            <a:srgbClr val="747775"/>
          </p15:clr>
        </p15:guide>
        <p15:guide id="6" pos="436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1587"/>
        <p:guide pos="340"/>
        <p:guide pos="1474"/>
        <p:guide pos="1956"/>
        <p:guide pos="436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Light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Light-italic.fntdata"/><Relationship Id="rId12" Type="http://schemas.openxmlformats.org/officeDocument/2006/relationships/font" Target="fonts/Poppi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Medium-regular.fntdata"/><Relationship Id="rId14" Type="http://schemas.openxmlformats.org/officeDocument/2006/relationships/font" Target="fonts/PoppinsLight-boldItalic.fntdata"/><Relationship Id="rId17" Type="http://schemas.openxmlformats.org/officeDocument/2006/relationships/font" Target="fonts/PoppinsMedium-italic.fntdata"/><Relationship Id="rId16" Type="http://schemas.openxmlformats.org/officeDocument/2006/relationships/font" Target="fonts/Poppins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oppinsMedium-boldItalic.fntdata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000" y="0"/>
            <a:ext cx="2160000" cy="10692600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1401000" y="393600"/>
            <a:ext cx="4762800" cy="123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2E2E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1942000" y="694525"/>
            <a:ext cx="3680700" cy="681475"/>
            <a:chOff x="2591900" y="694525"/>
            <a:chExt cx="3680700" cy="681475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2591900" y="694525"/>
              <a:ext cx="3680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8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MICHAEL JOHNSON</a:t>
              </a:r>
              <a:endParaRPr sz="2800">
                <a:solidFill>
                  <a:srgbClr val="2E2E2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2813000" y="1206800"/>
              <a:ext cx="3238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2E2E2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Harvard Business School Resume</a:t>
              </a:r>
              <a:endParaRPr sz="1100">
                <a:solidFill>
                  <a:srgbClr val="2E2E2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529509" y="1873666"/>
            <a:ext cx="1811033" cy="1528134"/>
            <a:chOff x="529509" y="1873666"/>
            <a:chExt cx="1811033" cy="1528134"/>
          </a:xfrm>
        </p:grpSpPr>
        <p:grpSp>
          <p:nvGrpSpPr>
            <p:cNvPr id="60" name="Google Shape;60;p13"/>
            <p:cNvGrpSpPr/>
            <p:nvPr/>
          </p:nvGrpSpPr>
          <p:grpSpPr>
            <a:xfrm>
              <a:off x="529509" y="1873666"/>
              <a:ext cx="1811033" cy="341534"/>
              <a:chOff x="529509" y="1873666"/>
              <a:chExt cx="1811033" cy="341534"/>
            </a:xfrm>
          </p:grpSpPr>
          <p:cxnSp>
            <p:nvCxnSpPr>
              <p:cNvPr id="61" name="Google Shape;61;p13"/>
              <p:cNvCxnSpPr/>
              <p:nvPr/>
            </p:nvCxnSpPr>
            <p:spPr>
              <a:xfrm>
                <a:off x="542042" y="2215200"/>
                <a:ext cx="1798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2" name="Google Shape;62;p13"/>
              <p:cNvSpPr txBox="1"/>
              <p:nvPr/>
            </p:nvSpPr>
            <p:spPr>
              <a:xfrm>
                <a:off x="529509" y="1873666"/>
                <a:ext cx="1510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DETAILS: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537650" y="2499400"/>
              <a:ext cx="1802400" cy="902400"/>
              <a:chOff x="537650" y="2499400"/>
              <a:chExt cx="1802400" cy="90240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537650" y="2499400"/>
                <a:ext cx="1802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Address: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456 Elm Street, Cambridge, MA 02139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537650" y="2878601"/>
                <a:ext cx="1802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Phone: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(555) 123-4567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537650" y="3070897"/>
                <a:ext cx="1802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Email: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michael@email.com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537650" y="3263200"/>
                <a:ext cx="1802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LinkedIn: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/in/michaeljonson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68" name="Google Shape;68;p13"/>
          <p:cNvGrpSpPr/>
          <p:nvPr/>
        </p:nvGrpSpPr>
        <p:grpSpPr>
          <a:xfrm>
            <a:off x="3094916" y="1873666"/>
            <a:ext cx="3835334" cy="1512234"/>
            <a:chOff x="3094916" y="1873666"/>
            <a:chExt cx="3835334" cy="1512234"/>
          </a:xfrm>
        </p:grpSpPr>
        <p:grpSp>
          <p:nvGrpSpPr>
            <p:cNvPr id="69" name="Google Shape;69;p13"/>
            <p:cNvGrpSpPr/>
            <p:nvPr/>
          </p:nvGrpSpPr>
          <p:grpSpPr>
            <a:xfrm>
              <a:off x="3094916" y="1873666"/>
              <a:ext cx="3824633" cy="341534"/>
              <a:chOff x="529509" y="1873666"/>
              <a:chExt cx="3824633" cy="341534"/>
            </a:xfrm>
          </p:grpSpPr>
          <p:cxnSp>
            <p:nvCxnSpPr>
              <p:cNvPr id="70" name="Google Shape;70;p13"/>
              <p:cNvCxnSpPr/>
              <p:nvPr/>
            </p:nvCxnSpPr>
            <p:spPr>
              <a:xfrm>
                <a:off x="542042" y="2215200"/>
                <a:ext cx="381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1" name="Google Shape;71;p13"/>
              <p:cNvSpPr txBox="1"/>
              <p:nvPr/>
            </p:nvSpPr>
            <p:spPr>
              <a:xfrm>
                <a:off x="529509" y="1873666"/>
                <a:ext cx="1510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OBJECTIVE: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sp>
          <p:nvSpPr>
            <p:cNvPr id="72" name="Google Shape;72;p13"/>
            <p:cNvSpPr txBox="1"/>
            <p:nvPr/>
          </p:nvSpPr>
          <p:spPr>
            <a:xfrm>
              <a:off x="3105550" y="2499400"/>
              <a:ext cx="3824700" cy="88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Ambitious and analytical individual seeking to leverage a background in finance and entrepreneurship to make meaningful contributions in the business world. Eager to apply skills in strategic planning, financial analysis, and leadership to drive success in a dynamic environment.</a:t>
              </a:r>
              <a:endParaRPr sz="900">
                <a:solidFill>
                  <a:srgbClr val="2E2E2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529509" y="3779444"/>
            <a:ext cx="1811033" cy="341534"/>
            <a:chOff x="529509" y="1873666"/>
            <a:chExt cx="1811033" cy="341534"/>
          </a:xfrm>
        </p:grpSpPr>
        <p:cxnSp>
          <p:nvCxnSpPr>
            <p:cNvPr id="74" name="Google Shape;74;p13"/>
            <p:cNvCxnSpPr/>
            <p:nvPr/>
          </p:nvCxnSpPr>
          <p:spPr>
            <a:xfrm>
              <a:off x="542042" y="2215200"/>
              <a:ext cx="1798500" cy="0"/>
            </a:xfrm>
            <a:prstGeom prst="straightConnector1">
              <a:avLst/>
            </a:prstGeom>
            <a:noFill/>
            <a:ln cap="flat" cmpd="sng" w="9525">
              <a:solidFill>
                <a:srgbClr val="2E2E2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5" name="Google Shape;75;p13"/>
            <p:cNvSpPr txBox="1"/>
            <p:nvPr/>
          </p:nvSpPr>
          <p:spPr>
            <a:xfrm>
              <a:off x="529509" y="1873666"/>
              <a:ext cx="1510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SKILLS:</a:t>
              </a:r>
              <a:endParaRPr sz="1300">
                <a:solidFill>
                  <a:srgbClr val="2E2E2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531533" y="4405175"/>
            <a:ext cx="1808392" cy="1277426"/>
            <a:chOff x="531533" y="4405175"/>
            <a:chExt cx="1808392" cy="1277426"/>
          </a:xfrm>
        </p:grpSpPr>
        <p:grpSp>
          <p:nvGrpSpPr>
            <p:cNvPr id="77" name="Google Shape;77;p13"/>
            <p:cNvGrpSpPr/>
            <p:nvPr/>
          </p:nvGrpSpPr>
          <p:grpSpPr>
            <a:xfrm>
              <a:off x="531533" y="4405175"/>
              <a:ext cx="1808392" cy="138600"/>
              <a:chOff x="531533" y="4405175"/>
              <a:chExt cx="1808392" cy="1386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715425" y="4405175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Financial analysis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531533" y="4405175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531533" y="4594979"/>
              <a:ext cx="1808392" cy="138600"/>
              <a:chOff x="531533" y="4594979"/>
              <a:chExt cx="1808392" cy="138600"/>
            </a:xfrm>
          </p:grpSpPr>
          <p:sp>
            <p:nvSpPr>
              <p:cNvPr id="81" name="Google Shape;81;p13"/>
              <p:cNvSpPr txBox="1"/>
              <p:nvPr/>
            </p:nvSpPr>
            <p:spPr>
              <a:xfrm>
                <a:off x="715425" y="4594979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Strategic planning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531533" y="4594979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531533" y="4784783"/>
              <a:ext cx="1808392" cy="138600"/>
              <a:chOff x="531533" y="4784783"/>
              <a:chExt cx="1808392" cy="1386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715425" y="4784784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Entrepreneurship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531533" y="4784783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531533" y="4974588"/>
              <a:ext cx="1808392" cy="138600"/>
              <a:chOff x="531533" y="4974588"/>
              <a:chExt cx="1808392" cy="1386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715425" y="4974588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Market research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531533" y="4974588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531533" y="5164392"/>
              <a:ext cx="1808392" cy="138601"/>
              <a:chOff x="531533" y="5164392"/>
              <a:chExt cx="1808392" cy="138601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715425" y="5164392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Data analysis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531533" y="5164392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531533" y="5354196"/>
              <a:ext cx="1808392" cy="138601"/>
              <a:chOff x="531533" y="5354196"/>
              <a:chExt cx="1808392" cy="138601"/>
            </a:xfrm>
          </p:grpSpPr>
          <p:sp>
            <p:nvSpPr>
              <p:cNvPr id="93" name="Google Shape;93;p13"/>
              <p:cNvSpPr txBox="1"/>
              <p:nvPr/>
            </p:nvSpPr>
            <p:spPr>
              <a:xfrm>
                <a:off x="715425" y="5354197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Leadership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531533" y="5354196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>
              <a:off x="531533" y="5544000"/>
              <a:ext cx="1808392" cy="138601"/>
              <a:chOff x="531533" y="5544000"/>
              <a:chExt cx="1808392" cy="138601"/>
            </a:xfrm>
          </p:grpSpPr>
          <p:sp>
            <p:nvSpPr>
              <p:cNvPr id="96" name="Google Shape;96;p13"/>
              <p:cNvSpPr txBox="1"/>
              <p:nvPr/>
            </p:nvSpPr>
            <p:spPr>
              <a:xfrm>
                <a:off x="715425" y="5544001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Presentation skills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531533" y="5544000"/>
                <a:ext cx="133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-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98" name="Google Shape;98;p13"/>
          <p:cNvGrpSpPr/>
          <p:nvPr/>
        </p:nvGrpSpPr>
        <p:grpSpPr>
          <a:xfrm>
            <a:off x="529509" y="6064477"/>
            <a:ext cx="1811033" cy="954136"/>
            <a:chOff x="529509" y="3779444"/>
            <a:chExt cx="1811033" cy="954136"/>
          </a:xfrm>
        </p:grpSpPr>
        <p:grpSp>
          <p:nvGrpSpPr>
            <p:cNvPr id="99" name="Google Shape;99;p13"/>
            <p:cNvGrpSpPr/>
            <p:nvPr/>
          </p:nvGrpSpPr>
          <p:grpSpPr>
            <a:xfrm>
              <a:off x="529509" y="3779444"/>
              <a:ext cx="1811033" cy="341534"/>
              <a:chOff x="529509" y="1873666"/>
              <a:chExt cx="1811033" cy="341534"/>
            </a:xfrm>
          </p:grpSpPr>
          <p:cxnSp>
            <p:nvCxnSpPr>
              <p:cNvPr id="100" name="Google Shape;100;p13"/>
              <p:cNvCxnSpPr/>
              <p:nvPr/>
            </p:nvCxnSpPr>
            <p:spPr>
              <a:xfrm>
                <a:off x="542042" y="2215200"/>
                <a:ext cx="1798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1" name="Google Shape;101;p13"/>
              <p:cNvSpPr txBox="1"/>
              <p:nvPr/>
            </p:nvSpPr>
            <p:spPr>
              <a:xfrm>
                <a:off x="529509" y="1873666"/>
                <a:ext cx="1510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LANGUAGES: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533392" y="4405175"/>
              <a:ext cx="1624500" cy="328404"/>
              <a:chOff x="533392" y="4405175"/>
              <a:chExt cx="1624500" cy="328404"/>
            </a:xfrm>
          </p:grpSpPr>
          <p:sp>
            <p:nvSpPr>
              <p:cNvPr id="103" name="Google Shape;103;p13"/>
              <p:cNvSpPr txBox="1"/>
              <p:nvPr/>
            </p:nvSpPr>
            <p:spPr>
              <a:xfrm>
                <a:off x="533392" y="4405175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Fluent in English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533392" y="4594979"/>
                <a:ext cx="1624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Fluent in Spanish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105" name="Google Shape;105;p13"/>
          <p:cNvGrpSpPr/>
          <p:nvPr/>
        </p:nvGrpSpPr>
        <p:grpSpPr>
          <a:xfrm>
            <a:off x="529509" y="7400502"/>
            <a:ext cx="1818892" cy="954148"/>
            <a:chOff x="529509" y="3779444"/>
            <a:chExt cx="1818892" cy="954148"/>
          </a:xfrm>
        </p:grpSpPr>
        <p:grpSp>
          <p:nvGrpSpPr>
            <p:cNvPr id="106" name="Google Shape;106;p13"/>
            <p:cNvGrpSpPr/>
            <p:nvPr/>
          </p:nvGrpSpPr>
          <p:grpSpPr>
            <a:xfrm>
              <a:off x="529509" y="3779444"/>
              <a:ext cx="1811033" cy="341534"/>
              <a:chOff x="529509" y="1873666"/>
              <a:chExt cx="1811033" cy="341534"/>
            </a:xfrm>
          </p:grpSpPr>
          <p:cxnSp>
            <p:nvCxnSpPr>
              <p:cNvPr id="107" name="Google Shape;107;p13"/>
              <p:cNvCxnSpPr/>
              <p:nvPr/>
            </p:nvCxnSpPr>
            <p:spPr>
              <a:xfrm>
                <a:off x="542042" y="2215200"/>
                <a:ext cx="1798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8" name="Google Shape;108;p13"/>
              <p:cNvSpPr txBox="1"/>
              <p:nvPr/>
            </p:nvSpPr>
            <p:spPr>
              <a:xfrm>
                <a:off x="529509" y="1873666"/>
                <a:ext cx="1510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CERTIFICATIONS: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09" name="Google Shape;109;p13"/>
            <p:cNvGrpSpPr/>
            <p:nvPr/>
          </p:nvGrpSpPr>
          <p:grpSpPr>
            <a:xfrm>
              <a:off x="533401" y="4405167"/>
              <a:ext cx="1815000" cy="328425"/>
              <a:chOff x="533401" y="4405167"/>
              <a:chExt cx="1815000" cy="328425"/>
            </a:xfrm>
          </p:grpSpPr>
          <p:sp>
            <p:nvSpPr>
              <p:cNvPr id="110" name="Google Shape;110;p13"/>
              <p:cNvSpPr txBox="1"/>
              <p:nvPr/>
            </p:nvSpPr>
            <p:spPr>
              <a:xfrm>
                <a:off x="533401" y="4405167"/>
                <a:ext cx="18111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Chartered Financial Analyst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533401" y="4594992"/>
                <a:ext cx="1815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(CFA) Level I Candidate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112" name="Google Shape;112;p13"/>
          <p:cNvGrpSpPr/>
          <p:nvPr/>
        </p:nvGrpSpPr>
        <p:grpSpPr>
          <a:xfrm>
            <a:off x="529509" y="8736527"/>
            <a:ext cx="1814992" cy="764323"/>
            <a:chOff x="529509" y="3779444"/>
            <a:chExt cx="1814992" cy="764323"/>
          </a:xfrm>
        </p:grpSpPr>
        <p:grpSp>
          <p:nvGrpSpPr>
            <p:cNvPr id="113" name="Google Shape;113;p13"/>
            <p:cNvGrpSpPr/>
            <p:nvPr/>
          </p:nvGrpSpPr>
          <p:grpSpPr>
            <a:xfrm>
              <a:off x="529509" y="3779444"/>
              <a:ext cx="1811033" cy="341534"/>
              <a:chOff x="529509" y="1873666"/>
              <a:chExt cx="1811033" cy="341534"/>
            </a:xfrm>
          </p:grpSpPr>
          <p:cxnSp>
            <p:nvCxnSpPr>
              <p:cNvPr id="114" name="Google Shape;114;p13"/>
              <p:cNvCxnSpPr/>
              <p:nvPr/>
            </p:nvCxnSpPr>
            <p:spPr>
              <a:xfrm>
                <a:off x="542042" y="2215200"/>
                <a:ext cx="1798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5" name="Google Shape;115;p13"/>
              <p:cNvSpPr txBox="1"/>
              <p:nvPr/>
            </p:nvSpPr>
            <p:spPr>
              <a:xfrm>
                <a:off x="529509" y="1873666"/>
                <a:ext cx="1510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REFERENCES: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sp>
          <p:nvSpPr>
            <p:cNvPr id="116" name="Google Shape;116;p13"/>
            <p:cNvSpPr txBox="1"/>
            <p:nvPr/>
          </p:nvSpPr>
          <p:spPr>
            <a:xfrm>
              <a:off x="533401" y="4405167"/>
              <a:ext cx="18111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Available upon request.</a:t>
              </a:r>
              <a:endParaRPr sz="900">
                <a:solidFill>
                  <a:srgbClr val="2E2E2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3102011" y="3779450"/>
            <a:ext cx="3818287" cy="1143925"/>
            <a:chOff x="529530" y="3779450"/>
            <a:chExt cx="3818287" cy="1143925"/>
          </a:xfrm>
        </p:grpSpPr>
        <p:grpSp>
          <p:nvGrpSpPr>
            <p:cNvPr id="118" name="Google Shape;118;p13"/>
            <p:cNvGrpSpPr/>
            <p:nvPr/>
          </p:nvGrpSpPr>
          <p:grpSpPr>
            <a:xfrm>
              <a:off x="529530" y="3779450"/>
              <a:ext cx="3816512" cy="341527"/>
              <a:chOff x="529530" y="1873673"/>
              <a:chExt cx="3816512" cy="341527"/>
            </a:xfrm>
          </p:grpSpPr>
          <p:cxnSp>
            <p:nvCxnSpPr>
              <p:cNvPr id="119" name="Google Shape;119;p13"/>
              <p:cNvCxnSpPr/>
              <p:nvPr/>
            </p:nvCxnSpPr>
            <p:spPr>
              <a:xfrm>
                <a:off x="542042" y="2215200"/>
                <a:ext cx="380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0" name="Google Shape;120;p13"/>
              <p:cNvSpPr txBox="1"/>
              <p:nvPr/>
            </p:nvSpPr>
            <p:spPr>
              <a:xfrm>
                <a:off x="529530" y="1873673"/>
                <a:ext cx="30504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EDUCATION: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530317" y="4405175"/>
              <a:ext cx="3817500" cy="518200"/>
              <a:chOff x="530317" y="4405175"/>
              <a:chExt cx="3817500" cy="5182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530320" y="4405175"/>
                <a:ext cx="3816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Harvard Business School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, Boston, MA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530317" y="4594975"/>
                <a:ext cx="3816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Master of Business Administration (MBA),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530317" y="4784775"/>
                <a:ext cx="3817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Bachelor of Science in Economics, Yale University, New Haven, CT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  <p:grpSp>
        <p:nvGrpSpPr>
          <p:cNvPr id="125" name="Google Shape;125;p13"/>
          <p:cNvGrpSpPr/>
          <p:nvPr/>
        </p:nvGrpSpPr>
        <p:grpSpPr>
          <a:xfrm>
            <a:off x="3102011" y="5302383"/>
            <a:ext cx="3821950" cy="5148951"/>
            <a:chOff x="3102011" y="5302383"/>
            <a:chExt cx="3821950" cy="5148951"/>
          </a:xfrm>
        </p:grpSpPr>
        <p:grpSp>
          <p:nvGrpSpPr>
            <p:cNvPr id="126" name="Google Shape;126;p13"/>
            <p:cNvGrpSpPr/>
            <p:nvPr/>
          </p:nvGrpSpPr>
          <p:grpSpPr>
            <a:xfrm>
              <a:off x="3102011" y="5302383"/>
              <a:ext cx="3816512" cy="341527"/>
              <a:chOff x="529530" y="1873673"/>
              <a:chExt cx="3816512" cy="341527"/>
            </a:xfrm>
          </p:grpSpPr>
          <p:cxnSp>
            <p:nvCxnSpPr>
              <p:cNvPr id="127" name="Google Shape;127;p13"/>
              <p:cNvCxnSpPr/>
              <p:nvPr/>
            </p:nvCxnSpPr>
            <p:spPr>
              <a:xfrm>
                <a:off x="542042" y="2215200"/>
                <a:ext cx="380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E2E2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8" name="Google Shape;128;p13"/>
              <p:cNvSpPr txBox="1"/>
              <p:nvPr/>
            </p:nvSpPr>
            <p:spPr>
              <a:xfrm>
                <a:off x="529530" y="1873673"/>
                <a:ext cx="30504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RELEVANT EXPERIENCE:</a:t>
                </a:r>
                <a:endParaRPr sz="13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3102798" y="5928108"/>
              <a:ext cx="3821163" cy="2241992"/>
              <a:chOff x="3102798" y="5928108"/>
              <a:chExt cx="3821163" cy="2241992"/>
            </a:xfrm>
          </p:grpSpPr>
          <p:grpSp>
            <p:nvGrpSpPr>
              <p:cNvPr id="130" name="Google Shape;130;p13"/>
              <p:cNvGrpSpPr/>
              <p:nvPr/>
            </p:nvGrpSpPr>
            <p:grpSpPr>
              <a:xfrm>
                <a:off x="3102798" y="5928108"/>
                <a:ext cx="3817500" cy="518200"/>
                <a:chOff x="530317" y="4405175"/>
                <a:chExt cx="3817500" cy="518200"/>
              </a:xfrm>
            </p:grpSpPr>
            <p:sp>
              <p:nvSpPr>
                <p:cNvPr id="131" name="Google Shape;131;p13"/>
                <p:cNvSpPr txBox="1"/>
                <p:nvPr/>
              </p:nvSpPr>
              <p:spPr>
                <a:xfrm>
                  <a:off x="530320" y="4405175"/>
                  <a:ext cx="3816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E2E2E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Financial Analyst Intern</a:t>
                  </a:r>
                  <a:endParaRPr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32" name="Google Shape;132;p13"/>
                <p:cNvSpPr txBox="1"/>
                <p:nvPr/>
              </p:nvSpPr>
              <p:spPr>
                <a:xfrm>
                  <a:off x="530317" y="4594975"/>
                  <a:ext cx="3816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E2E2E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Morgan Stanley, New York, NY</a:t>
                  </a:r>
                  <a:endParaRPr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530317" y="4784775"/>
                  <a:ext cx="3817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E2E2E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Summer 2023</a:t>
                  </a:r>
                  <a:endParaRPr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sp>
            <p:nvSpPr>
              <p:cNvPr id="134" name="Google Shape;134;p13"/>
              <p:cNvSpPr txBox="1"/>
              <p:nvPr/>
            </p:nvSpPr>
            <p:spPr>
              <a:xfrm>
                <a:off x="3105561" y="6690200"/>
                <a:ext cx="3818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Supported senior analysts in conducting financial modeling  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and a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n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alysis for potential investment opportunities.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3105561" y="7075000"/>
                <a:ext cx="3818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Contributed to the creation of client presentations and pitch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materials.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3105561" y="7459800"/>
                <a:ext cx="3818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Conducted comprehensive market research to inform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investment strategies.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3105561" y="7844600"/>
                <a:ext cx="3818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Managed all aspects of product development, marketing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initiatives, and user acquisition strategies.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3102798" y="8406942"/>
              <a:ext cx="3821163" cy="2044392"/>
              <a:chOff x="3102798" y="5928108"/>
              <a:chExt cx="3821163" cy="2044392"/>
            </a:xfrm>
          </p:grpSpPr>
          <p:grpSp>
            <p:nvGrpSpPr>
              <p:cNvPr id="139" name="Google Shape;139;p13"/>
              <p:cNvGrpSpPr/>
              <p:nvPr/>
            </p:nvGrpSpPr>
            <p:grpSpPr>
              <a:xfrm>
                <a:off x="3102798" y="5928108"/>
                <a:ext cx="3817500" cy="518200"/>
                <a:chOff x="530317" y="4405175"/>
                <a:chExt cx="3817500" cy="518200"/>
              </a:xfrm>
            </p:grpSpPr>
            <p:sp>
              <p:nvSpPr>
                <p:cNvPr id="140" name="Google Shape;140;p13"/>
                <p:cNvSpPr txBox="1"/>
                <p:nvPr/>
              </p:nvSpPr>
              <p:spPr>
                <a:xfrm>
                  <a:off x="530320" y="4405175"/>
                  <a:ext cx="3816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900">
                      <a:solidFill>
                        <a:srgbClr val="2E2E2E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Entrepreneurial Venture</a:t>
                  </a:r>
                  <a:endParaRPr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41" name="Google Shape;141;p13"/>
                <p:cNvSpPr txBox="1"/>
                <p:nvPr/>
              </p:nvSpPr>
              <p:spPr>
                <a:xfrm>
                  <a:off x="530317" y="4594975"/>
                  <a:ext cx="3816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E2E2E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Co-founder, Innovate Tech Solutions, San Francisco, CA</a:t>
                  </a:r>
                  <a:endParaRPr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42" name="Google Shape;142;p13"/>
                <p:cNvSpPr txBox="1"/>
                <p:nvPr/>
              </p:nvSpPr>
              <p:spPr>
                <a:xfrm>
                  <a:off x="530317" y="4784775"/>
                  <a:ext cx="3817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2E2E2E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2019-2022</a:t>
                  </a:r>
                  <a:endParaRPr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sp>
            <p:nvSpPr>
              <p:cNvPr id="143" name="Google Shape;143;p13"/>
              <p:cNvSpPr txBox="1"/>
              <p:nvPr/>
            </p:nvSpPr>
            <p:spPr>
              <a:xfrm>
                <a:off x="3105561" y="6690200"/>
                <a:ext cx="3818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Spearheaded the development and launch of a mobile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application aimed at optimizing task management.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3105561" y="7075000"/>
                <a:ext cx="3818400" cy="32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Managed all aspects of product development, marketing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initiatives, and user acquisition strategies.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3105561" y="7459800"/>
                <a:ext cx="3818400" cy="51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900">
                    <a:solidFill>
                      <a:srgbClr val="2E2E2E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</a:t>
                </a: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Supported senior analysts in conducting financial modeling   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E2E2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     and analysis for potential investment opportunities.</a:t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rgbClr val="2E2E2E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