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Dosis"/>
      <p:regular r:id="rId7"/>
      <p:bold r:id="rId8"/>
    </p:embeddedFont>
    <p:embeddedFont>
      <p:font typeface="Montserrat SemiBold"/>
      <p:regular r:id="rId9"/>
      <p:bold r:id="rId10"/>
      <p:italic r:id="rId11"/>
      <p:boldItalic r:id="rId12"/>
    </p:embeddedFont>
    <p:embeddedFont>
      <p:font typeface="Ms Madi"/>
      <p:regular r:id="rId13"/>
    </p:embeddedFont>
    <p:embeddedFont>
      <p:font typeface="Sofia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338">
          <p15:clr>
            <a:srgbClr val="A4A3A4"/>
          </p15:clr>
        </p15:guide>
        <p15:guide id="2" pos="397">
          <p15:clr>
            <a:srgbClr val="A4A3A4"/>
          </p15:clr>
        </p15:guide>
        <p15:guide id="3" orient="horz" pos="397">
          <p15:clr>
            <a:srgbClr val="9AA0A6"/>
          </p15:clr>
        </p15:guide>
        <p15:guide id="4" pos="4365">
          <p15:clr>
            <a:srgbClr val="9AA0A6"/>
          </p15:clr>
        </p15:guide>
        <p15:guide id="5" pos="77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338" orient="horz"/>
        <p:guide pos="397"/>
        <p:guide pos="397" orient="horz"/>
        <p:guide pos="4365"/>
        <p:guide pos="77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sMadi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4" Type="http://schemas.openxmlformats.org/officeDocument/2006/relationships/font" Target="fonts/Sofi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Dosis-regular.fntdata"/><Relationship Id="rId8" Type="http://schemas.openxmlformats.org/officeDocument/2006/relationships/font" Target="fonts/Dosi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3.png"/><Relationship Id="rId10" Type="http://schemas.openxmlformats.org/officeDocument/2006/relationships/image" Target="../media/image8.png"/><Relationship Id="rId13" Type="http://schemas.openxmlformats.org/officeDocument/2006/relationships/image" Target="../media/image5.png"/><Relationship Id="rId1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1.png"/><Relationship Id="rId9" Type="http://schemas.openxmlformats.org/officeDocument/2006/relationships/image" Target="../media/image10.png"/><Relationship Id="rId14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1.png"/><Relationship Id="rId7" Type="http://schemas.openxmlformats.org/officeDocument/2006/relationships/image" Target="../media/image7.png"/><Relationship Id="rId8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0" y="0"/>
            <a:ext cx="7560001" cy="10698352"/>
            <a:chOff x="0" y="0"/>
            <a:chExt cx="7560001" cy="10698352"/>
          </a:xfrm>
        </p:grpSpPr>
        <p:pic>
          <p:nvPicPr>
            <p:cNvPr id="56" name="Google Shape;56;p13"/>
            <p:cNvPicPr preferRelativeResize="0"/>
            <p:nvPr/>
          </p:nvPicPr>
          <p:blipFill rotWithShape="1">
            <a:blip r:embed="rId3">
              <a:alphaModFix/>
            </a:blip>
            <a:srcRect b="0" l="11668" r="0" t="11909"/>
            <a:stretch/>
          </p:blipFill>
          <p:spPr>
            <a:xfrm>
              <a:off x="0" y="0"/>
              <a:ext cx="2008475" cy="2107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4">
              <a:alphaModFix/>
            </a:blip>
            <a:srcRect b="0" l="0" r="0" t="19897"/>
            <a:stretch/>
          </p:blipFill>
          <p:spPr>
            <a:xfrm>
              <a:off x="2405975" y="0"/>
              <a:ext cx="1290525" cy="13638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" name="Google Shape;58;p13"/>
            <p:cNvPicPr preferRelativeResize="0"/>
            <p:nvPr/>
          </p:nvPicPr>
          <p:blipFill rotWithShape="1">
            <a:blip r:embed="rId5">
              <a:alphaModFix/>
            </a:blip>
            <a:srcRect b="0" l="0" r="0" t="43873"/>
            <a:stretch/>
          </p:blipFill>
          <p:spPr>
            <a:xfrm>
              <a:off x="4775275" y="0"/>
              <a:ext cx="2527476" cy="13116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3"/>
            <p:cNvPicPr preferRelativeResize="0"/>
            <p:nvPr/>
          </p:nvPicPr>
          <p:blipFill rotWithShape="1">
            <a:blip r:embed="rId6">
              <a:alphaModFix/>
            </a:blip>
            <a:srcRect b="0" l="0" r="33757" t="0"/>
            <a:stretch/>
          </p:blipFill>
          <p:spPr>
            <a:xfrm>
              <a:off x="6883625" y="1490525"/>
              <a:ext cx="676375" cy="1800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" name="Google Shape;60;p13"/>
            <p:cNvPicPr preferRelativeResize="0"/>
            <p:nvPr/>
          </p:nvPicPr>
          <p:blipFill rotWithShape="1">
            <a:blip r:embed="rId7">
              <a:alphaModFix/>
            </a:blip>
            <a:srcRect b="0" l="18440" r="0" t="0"/>
            <a:stretch/>
          </p:blipFill>
          <p:spPr>
            <a:xfrm>
              <a:off x="0" y="2569575"/>
              <a:ext cx="712025" cy="1946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Google Shape;61;p13"/>
            <p:cNvPicPr preferRelativeResize="0"/>
            <p:nvPr/>
          </p:nvPicPr>
          <p:blipFill rotWithShape="1">
            <a:blip r:embed="rId8">
              <a:alphaModFix/>
            </a:blip>
            <a:srcRect b="0" l="28906" r="0" t="0"/>
            <a:stretch/>
          </p:blipFill>
          <p:spPr>
            <a:xfrm>
              <a:off x="0" y="5001025"/>
              <a:ext cx="1471575" cy="30088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" name="Google Shape;62;p13"/>
            <p:cNvPicPr preferRelativeResize="0"/>
            <p:nvPr/>
          </p:nvPicPr>
          <p:blipFill rotWithShape="1">
            <a:blip r:embed="rId9">
              <a:alphaModFix/>
            </a:blip>
            <a:srcRect b="24029" l="35174" r="0" t="0"/>
            <a:stretch/>
          </p:blipFill>
          <p:spPr>
            <a:xfrm>
              <a:off x="0" y="8736275"/>
              <a:ext cx="1638425" cy="19620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3" name="Google Shape;63;p13"/>
            <p:cNvPicPr preferRelativeResize="0"/>
            <p:nvPr/>
          </p:nvPicPr>
          <p:blipFill rotWithShape="1">
            <a:blip r:embed="rId10">
              <a:alphaModFix/>
            </a:blip>
            <a:srcRect b="43406" l="0" r="0" t="0"/>
            <a:stretch/>
          </p:blipFill>
          <p:spPr>
            <a:xfrm>
              <a:off x="2457700" y="9464496"/>
              <a:ext cx="2477601" cy="1227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4" name="Google Shape;64;p13"/>
            <p:cNvPicPr preferRelativeResize="0"/>
            <p:nvPr/>
          </p:nvPicPr>
          <p:blipFill rotWithShape="1">
            <a:blip r:embed="rId11">
              <a:alphaModFix/>
            </a:blip>
            <a:srcRect b="50414" l="0" r="0" t="0"/>
            <a:stretch/>
          </p:blipFill>
          <p:spPr>
            <a:xfrm>
              <a:off x="5524850" y="9765652"/>
              <a:ext cx="1682525" cy="932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5" name="Google Shape;65;p13"/>
            <p:cNvPicPr preferRelativeResize="0"/>
            <p:nvPr/>
          </p:nvPicPr>
          <p:blipFill rotWithShape="1">
            <a:blip r:embed="rId12">
              <a:alphaModFix/>
            </a:blip>
            <a:srcRect b="0" l="0" r="53392" t="0"/>
            <a:stretch/>
          </p:blipFill>
          <p:spPr>
            <a:xfrm>
              <a:off x="6197825" y="6397950"/>
              <a:ext cx="1362175" cy="29646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6" name="Google Shape;66;p13"/>
            <p:cNvPicPr preferRelativeResize="0"/>
            <p:nvPr/>
          </p:nvPicPr>
          <p:blipFill rotWithShape="1">
            <a:blip r:embed="rId13">
              <a:alphaModFix/>
            </a:blip>
            <a:srcRect b="0" l="0" r="50372" t="0"/>
            <a:stretch/>
          </p:blipFill>
          <p:spPr>
            <a:xfrm>
              <a:off x="6305699" y="3856375"/>
              <a:ext cx="1254300" cy="229382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7" name="Google Shape;67;p13"/>
          <p:cNvSpPr/>
          <p:nvPr/>
        </p:nvSpPr>
        <p:spPr>
          <a:xfrm>
            <a:off x="633000" y="639600"/>
            <a:ext cx="6294000" cy="9412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8" name="Google Shape;68;p13"/>
          <p:cNvGrpSpPr/>
          <p:nvPr/>
        </p:nvGrpSpPr>
        <p:grpSpPr>
          <a:xfrm>
            <a:off x="1525525" y="1233950"/>
            <a:ext cx="4516049" cy="1072350"/>
            <a:chOff x="1525525" y="1233950"/>
            <a:chExt cx="4516049" cy="1072350"/>
          </a:xfrm>
        </p:grpSpPr>
        <p:pic>
          <p:nvPicPr>
            <p:cNvPr id="69" name="Google Shape;69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1525525" y="1233950"/>
              <a:ext cx="660575" cy="10723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0" name="Google Shape;70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 flipH="1">
              <a:off x="5380999" y="1233950"/>
              <a:ext cx="660575" cy="10723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1" name="Google Shape;71;p13"/>
          <p:cNvSpPr txBox="1"/>
          <p:nvPr/>
        </p:nvSpPr>
        <p:spPr>
          <a:xfrm>
            <a:off x="2166050" y="1106325"/>
            <a:ext cx="32196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300">
                <a:solidFill>
                  <a:srgbClr val="65A8C7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GROCERY</a:t>
            </a:r>
            <a:endParaRPr sz="4300">
              <a:solidFill>
                <a:srgbClr val="65A8C7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159425" y="1719002"/>
            <a:ext cx="32196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300">
                <a:solidFill>
                  <a:srgbClr val="65A8C7"/>
                </a:solidFill>
                <a:latin typeface="Ms Madi"/>
                <a:ea typeface="Ms Madi"/>
                <a:cs typeface="Ms Madi"/>
                <a:sym typeface="Ms Madi"/>
              </a:rPr>
              <a:t>Shopping List</a:t>
            </a:r>
            <a:endParaRPr sz="4300">
              <a:solidFill>
                <a:srgbClr val="65A8C7"/>
              </a:solidFill>
              <a:latin typeface="Ms Madi"/>
              <a:ea typeface="Ms Madi"/>
              <a:cs typeface="Ms Madi"/>
              <a:sym typeface="Ms Madi"/>
            </a:endParaRPr>
          </a:p>
        </p:txBody>
      </p:sp>
      <p:grpSp>
        <p:nvGrpSpPr>
          <p:cNvPr id="73" name="Google Shape;73;p13"/>
          <p:cNvGrpSpPr/>
          <p:nvPr/>
        </p:nvGrpSpPr>
        <p:grpSpPr>
          <a:xfrm>
            <a:off x="1232175" y="2709450"/>
            <a:ext cx="1576500" cy="828874"/>
            <a:chOff x="1232175" y="2709450"/>
            <a:chExt cx="1576500" cy="828874"/>
          </a:xfrm>
        </p:grpSpPr>
        <p:sp>
          <p:nvSpPr>
            <p:cNvPr id="74" name="Google Shape;74;p13"/>
            <p:cNvSpPr txBox="1"/>
            <p:nvPr/>
          </p:nvSpPr>
          <p:spPr>
            <a:xfrm>
              <a:off x="1232175" y="2709450"/>
              <a:ext cx="1576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65A8C7"/>
                  </a:solidFill>
                  <a:latin typeface="Sofia"/>
                  <a:ea typeface="Sofia"/>
                  <a:cs typeface="Sofia"/>
                  <a:sym typeface="Sofia"/>
                </a:rPr>
                <a:t>Fruits:</a:t>
              </a:r>
              <a:endParaRPr sz="1600">
                <a:solidFill>
                  <a:srgbClr val="65A8C7"/>
                </a:solidFill>
                <a:latin typeface="Sofia"/>
                <a:ea typeface="Sofia"/>
                <a:cs typeface="Sofia"/>
                <a:sym typeface="Sofia"/>
              </a:endParaRPr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1232175" y="2984224"/>
              <a:ext cx="1576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Apples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Avocados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Bananas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76" name="Google Shape;76;p13"/>
          <p:cNvGrpSpPr/>
          <p:nvPr/>
        </p:nvGrpSpPr>
        <p:grpSpPr>
          <a:xfrm>
            <a:off x="1232175" y="3772574"/>
            <a:ext cx="1576500" cy="1080678"/>
            <a:chOff x="1232175" y="3772574"/>
            <a:chExt cx="1576500" cy="1080678"/>
          </a:xfrm>
        </p:grpSpPr>
        <p:sp>
          <p:nvSpPr>
            <p:cNvPr id="77" name="Google Shape;77;p13"/>
            <p:cNvSpPr txBox="1"/>
            <p:nvPr/>
          </p:nvSpPr>
          <p:spPr>
            <a:xfrm>
              <a:off x="1232175" y="3772574"/>
              <a:ext cx="15765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65A8C7"/>
                  </a:solidFill>
                  <a:latin typeface="Sofia"/>
                  <a:ea typeface="Sofia"/>
                  <a:cs typeface="Sofia"/>
                  <a:sym typeface="Sofia"/>
                </a:rPr>
                <a:t>Meat alternatives:</a:t>
              </a:r>
              <a:endParaRPr sz="1600">
                <a:solidFill>
                  <a:srgbClr val="65A8C7"/>
                </a:solidFill>
                <a:latin typeface="Sofia"/>
                <a:ea typeface="Sofia"/>
                <a:cs typeface="Sofia"/>
                <a:sym typeface="Sofia"/>
              </a:endParaRPr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1232175" y="4299151"/>
              <a:ext cx="1576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Paneer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Quorn meat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Soy burgers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79" name="Google Shape;79;p13"/>
          <p:cNvGrpSpPr/>
          <p:nvPr/>
        </p:nvGrpSpPr>
        <p:grpSpPr>
          <a:xfrm>
            <a:off x="1232175" y="5094153"/>
            <a:ext cx="1576500" cy="1013674"/>
            <a:chOff x="1232175" y="2212503"/>
            <a:chExt cx="1576500" cy="1013674"/>
          </a:xfrm>
        </p:grpSpPr>
        <p:sp>
          <p:nvSpPr>
            <p:cNvPr id="80" name="Google Shape;80;p13"/>
            <p:cNvSpPr txBox="1"/>
            <p:nvPr/>
          </p:nvSpPr>
          <p:spPr>
            <a:xfrm>
              <a:off x="1232175" y="2212503"/>
              <a:ext cx="1576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65A8C7"/>
                  </a:solidFill>
                  <a:latin typeface="Sofia"/>
                  <a:ea typeface="Sofia"/>
                  <a:cs typeface="Sofia"/>
                  <a:sym typeface="Sofia"/>
                </a:rPr>
                <a:t>Meat &amp; fish:</a:t>
              </a:r>
              <a:endParaRPr sz="1600">
                <a:solidFill>
                  <a:srgbClr val="65A8C7"/>
                </a:solidFill>
                <a:latin typeface="Sofia"/>
                <a:ea typeface="Sofia"/>
                <a:cs typeface="Sofia"/>
                <a:sym typeface="Sofia"/>
              </a:endParaRPr>
            </a:p>
          </p:txBody>
        </p:sp>
        <p:sp>
          <p:nvSpPr>
            <p:cNvPr id="81" name="Google Shape;81;p13"/>
            <p:cNvSpPr txBox="1"/>
            <p:nvPr/>
          </p:nvSpPr>
          <p:spPr>
            <a:xfrm>
              <a:off x="1232175" y="2487277"/>
              <a:ext cx="15765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Bacon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Burgers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Chicken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Cod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82" name="Google Shape;82;p13"/>
          <p:cNvGrpSpPr/>
          <p:nvPr/>
        </p:nvGrpSpPr>
        <p:grpSpPr>
          <a:xfrm>
            <a:off x="1232175" y="6339505"/>
            <a:ext cx="1576500" cy="828874"/>
            <a:chOff x="1232175" y="1874580"/>
            <a:chExt cx="1576500" cy="828874"/>
          </a:xfrm>
        </p:grpSpPr>
        <p:sp>
          <p:nvSpPr>
            <p:cNvPr id="83" name="Google Shape;83;p13"/>
            <p:cNvSpPr txBox="1"/>
            <p:nvPr/>
          </p:nvSpPr>
          <p:spPr>
            <a:xfrm>
              <a:off x="1232175" y="1874580"/>
              <a:ext cx="1576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65A8C7"/>
                  </a:solidFill>
                  <a:latin typeface="Sofia"/>
                  <a:ea typeface="Sofia"/>
                  <a:cs typeface="Sofia"/>
                  <a:sym typeface="Sofia"/>
                </a:rPr>
                <a:t>Vegetables:</a:t>
              </a:r>
              <a:endParaRPr sz="1600">
                <a:solidFill>
                  <a:srgbClr val="65A8C7"/>
                </a:solidFill>
                <a:latin typeface="Sofia"/>
                <a:ea typeface="Sofia"/>
                <a:cs typeface="Sofia"/>
                <a:sym typeface="Sofia"/>
              </a:endParaRPr>
            </a:p>
          </p:txBody>
        </p:sp>
        <p:sp>
          <p:nvSpPr>
            <p:cNvPr id="84" name="Google Shape;84;p13"/>
            <p:cNvSpPr txBox="1"/>
            <p:nvPr/>
          </p:nvSpPr>
          <p:spPr>
            <a:xfrm>
              <a:off x="1232175" y="2149354"/>
              <a:ext cx="1576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Asparagus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Beets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Broccoli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85" name="Google Shape;85;p13"/>
          <p:cNvGrpSpPr/>
          <p:nvPr/>
        </p:nvGrpSpPr>
        <p:grpSpPr>
          <a:xfrm>
            <a:off x="1232175" y="7402654"/>
            <a:ext cx="1576500" cy="828874"/>
            <a:chOff x="1232175" y="1506829"/>
            <a:chExt cx="1576500" cy="828874"/>
          </a:xfrm>
        </p:grpSpPr>
        <p:sp>
          <p:nvSpPr>
            <p:cNvPr id="86" name="Google Shape;86;p13"/>
            <p:cNvSpPr txBox="1"/>
            <p:nvPr/>
          </p:nvSpPr>
          <p:spPr>
            <a:xfrm>
              <a:off x="1232175" y="1506829"/>
              <a:ext cx="1576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65A8C7"/>
                  </a:solidFill>
                  <a:latin typeface="Sofia"/>
                  <a:ea typeface="Sofia"/>
                  <a:cs typeface="Sofia"/>
                  <a:sym typeface="Sofia"/>
                </a:rPr>
                <a:t>Cans and jars:</a:t>
              </a:r>
              <a:endParaRPr sz="1600">
                <a:solidFill>
                  <a:srgbClr val="65A8C7"/>
                </a:solidFill>
                <a:latin typeface="Sofia"/>
                <a:ea typeface="Sofia"/>
                <a:cs typeface="Sofia"/>
                <a:sym typeface="Sofia"/>
              </a:endParaRPr>
            </a:p>
          </p:txBody>
        </p:sp>
        <p:sp>
          <p:nvSpPr>
            <p:cNvPr id="87" name="Google Shape;87;p13"/>
            <p:cNvSpPr txBox="1"/>
            <p:nvPr/>
          </p:nvSpPr>
          <p:spPr>
            <a:xfrm>
              <a:off x="1232175" y="1781603"/>
              <a:ext cx="1576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Apple sauce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Baked beans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Black beans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88" name="Google Shape;88;p13"/>
          <p:cNvGrpSpPr/>
          <p:nvPr/>
        </p:nvGrpSpPr>
        <p:grpSpPr>
          <a:xfrm>
            <a:off x="1232175" y="8472698"/>
            <a:ext cx="1576500" cy="1265478"/>
            <a:chOff x="1232175" y="3862023"/>
            <a:chExt cx="1576500" cy="1265478"/>
          </a:xfrm>
        </p:grpSpPr>
        <p:sp>
          <p:nvSpPr>
            <p:cNvPr id="89" name="Google Shape;89;p13"/>
            <p:cNvSpPr txBox="1"/>
            <p:nvPr/>
          </p:nvSpPr>
          <p:spPr>
            <a:xfrm>
              <a:off x="1232175" y="3862023"/>
              <a:ext cx="15765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65A8C7"/>
                  </a:solidFill>
                  <a:latin typeface="Sofia"/>
                  <a:ea typeface="Sofia"/>
                  <a:cs typeface="Sofia"/>
                  <a:sym typeface="Sofia"/>
                </a:rPr>
                <a:t>Bread and</a:t>
              </a:r>
              <a:endParaRPr sz="1600">
                <a:solidFill>
                  <a:srgbClr val="65A8C7"/>
                </a:solidFill>
                <a:latin typeface="Sofia"/>
                <a:ea typeface="Sofia"/>
                <a:cs typeface="Sofia"/>
                <a:sym typeface="Sofia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65A8C7"/>
                  </a:solidFill>
                  <a:latin typeface="Sofia"/>
                  <a:ea typeface="Sofia"/>
                  <a:cs typeface="Sofia"/>
                  <a:sym typeface="Sofia"/>
                </a:rPr>
                <a:t>baked goods:</a:t>
              </a:r>
              <a:endParaRPr sz="1600">
                <a:solidFill>
                  <a:srgbClr val="65A8C7"/>
                </a:solidFill>
                <a:latin typeface="Sofia"/>
                <a:ea typeface="Sofia"/>
                <a:cs typeface="Sofia"/>
                <a:sym typeface="Sofia"/>
              </a:endParaRPr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1232175" y="4388600"/>
              <a:ext cx="15765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Bread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Bagels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Cake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Croissants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91" name="Google Shape;91;p13"/>
          <p:cNvGrpSpPr/>
          <p:nvPr/>
        </p:nvGrpSpPr>
        <p:grpSpPr>
          <a:xfrm>
            <a:off x="3080423" y="2709450"/>
            <a:ext cx="1576500" cy="1382974"/>
            <a:chOff x="1232175" y="2709450"/>
            <a:chExt cx="1576500" cy="1382974"/>
          </a:xfrm>
        </p:grpSpPr>
        <p:sp>
          <p:nvSpPr>
            <p:cNvPr id="92" name="Google Shape;92;p13"/>
            <p:cNvSpPr txBox="1"/>
            <p:nvPr/>
          </p:nvSpPr>
          <p:spPr>
            <a:xfrm>
              <a:off x="1232175" y="2709450"/>
              <a:ext cx="1576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65A8C7"/>
                  </a:solidFill>
                  <a:latin typeface="Sofia"/>
                  <a:ea typeface="Sofia"/>
                  <a:cs typeface="Sofia"/>
                  <a:sym typeface="Sofia"/>
                </a:rPr>
                <a:t>Drinks:</a:t>
              </a:r>
              <a:endParaRPr sz="1600">
                <a:solidFill>
                  <a:srgbClr val="65A8C7"/>
                </a:solidFill>
                <a:latin typeface="Sofia"/>
                <a:ea typeface="Sofia"/>
                <a:cs typeface="Sofia"/>
                <a:sym typeface="Sofia"/>
              </a:endParaRPr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1232175" y="2984224"/>
              <a:ext cx="1576500" cy="110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Beer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Club soda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Coconut water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Coffee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Energy drinks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Juice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94" name="Google Shape;94;p13"/>
          <p:cNvGrpSpPr/>
          <p:nvPr/>
        </p:nvGrpSpPr>
        <p:grpSpPr>
          <a:xfrm>
            <a:off x="3080423" y="4342426"/>
            <a:ext cx="1576500" cy="1017004"/>
            <a:chOff x="1232175" y="3772574"/>
            <a:chExt cx="1576500" cy="1017004"/>
          </a:xfrm>
        </p:grpSpPr>
        <p:sp>
          <p:nvSpPr>
            <p:cNvPr id="95" name="Google Shape;95;p13"/>
            <p:cNvSpPr txBox="1"/>
            <p:nvPr/>
          </p:nvSpPr>
          <p:spPr>
            <a:xfrm>
              <a:off x="1232175" y="3772574"/>
              <a:ext cx="1576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65A8C7"/>
                  </a:solidFill>
                  <a:latin typeface="Sofia"/>
                  <a:ea typeface="Sofia"/>
                  <a:cs typeface="Sofia"/>
                  <a:sym typeface="Sofia"/>
                </a:rPr>
                <a:t>Dairy:</a:t>
              </a:r>
              <a:r>
                <a:rPr lang="ru" sz="1600">
                  <a:solidFill>
                    <a:srgbClr val="65A8C7"/>
                  </a:solidFill>
                  <a:latin typeface="Sofia"/>
                  <a:ea typeface="Sofia"/>
                  <a:cs typeface="Sofia"/>
                  <a:sym typeface="Sofia"/>
                </a:rPr>
                <a:t>:</a:t>
              </a:r>
              <a:endParaRPr sz="1600">
                <a:solidFill>
                  <a:srgbClr val="65A8C7"/>
                </a:solidFill>
                <a:latin typeface="Sofia"/>
                <a:ea typeface="Sofia"/>
                <a:cs typeface="Sofia"/>
                <a:sym typeface="Sofia"/>
              </a:endParaRPr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1232175" y="4050678"/>
              <a:ext cx="15765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Butter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Cheddar cheese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Cream cheese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Eggs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97" name="Google Shape;97;p13"/>
          <p:cNvGrpSpPr/>
          <p:nvPr/>
        </p:nvGrpSpPr>
        <p:grpSpPr>
          <a:xfrm>
            <a:off x="3080423" y="5644132"/>
            <a:ext cx="1576500" cy="1013674"/>
            <a:chOff x="1232175" y="2192629"/>
            <a:chExt cx="1576500" cy="1013674"/>
          </a:xfrm>
        </p:grpSpPr>
        <p:sp>
          <p:nvSpPr>
            <p:cNvPr id="98" name="Google Shape;98;p13"/>
            <p:cNvSpPr txBox="1"/>
            <p:nvPr/>
          </p:nvSpPr>
          <p:spPr>
            <a:xfrm>
              <a:off x="1232175" y="2192629"/>
              <a:ext cx="1576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65A8C7"/>
                  </a:solidFill>
                  <a:latin typeface="Sofia"/>
                  <a:ea typeface="Sofia"/>
                  <a:cs typeface="Sofia"/>
                  <a:sym typeface="Sofia"/>
                </a:rPr>
                <a:t>Snacks:</a:t>
              </a:r>
              <a:endParaRPr sz="1600">
                <a:solidFill>
                  <a:srgbClr val="65A8C7"/>
                </a:solidFill>
                <a:latin typeface="Sofia"/>
                <a:ea typeface="Sofia"/>
                <a:cs typeface="Sofia"/>
                <a:sym typeface="Sofia"/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1232175" y="2467403"/>
              <a:ext cx="15765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Almonds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Candy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Cashews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Cookies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100" name="Google Shape;100;p13"/>
          <p:cNvGrpSpPr/>
          <p:nvPr/>
        </p:nvGrpSpPr>
        <p:grpSpPr>
          <a:xfrm>
            <a:off x="3080423" y="6935856"/>
            <a:ext cx="1576500" cy="1262148"/>
            <a:chOff x="1232175" y="1874580"/>
            <a:chExt cx="1576500" cy="1262148"/>
          </a:xfrm>
        </p:grpSpPr>
        <p:sp>
          <p:nvSpPr>
            <p:cNvPr id="101" name="Google Shape;101;p13"/>
            <p:cNvSpPr txBox="1"/>
            <p:nvPr/>
          </p:nvSpPr>
          <p:spPr>
            <a:xfrm>
              <a:off x="1232175" y="1874580"/>
              <a:ext cx="15765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65A8C7"/>
                  </a:solidFill>
                  <a:latin typeface="Sofia"/>
                  <a:ea typeface="Sofia"/>
                  <a:cs typeface="Sofia"/>
                  <a:sym typeface="Sofia"/>
                </a:rPr>
                <a:t>Herbs and </a:t>
              </a:r>
              <a:endParaRPr sz="1600">
                <a:solidFill>
                  <a:srgbClr val="65A8C7"/>
                </a:solidFill>
                <a:latin typeface="Sofia"/>
                <a:ea typeface="Sofia"/>
                <a:cs typeface="Sofia"/>
                <a:sym typeface="Sofia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65A8C7"/>
                  </a:solidFill>
                  <a:latin typeface="Sofia"/>
                  <a:ea typeface="Sofia"/>
                  <a:cs typeface="Sofia"/>
                  <a:sym typeface="Sofia"/>
                </a:rPr>
                <a:t>spices:</a:t>
              </a:r>
              <a:endParaRPr sz="1600">
                <a:solidFill>
                  <a:srgbClr val="65A8C7"/>
                </a:solidFill>
                <a:latin typeface="Sofia"/>
                <a:ea typeface="Sofia"/>
                <a:cs typeface="Sofia"/>
                <a:sym typeface="Sofia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1232175" y="2397828"/>
              <a:ext cx="15765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Basil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Bay leaves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BBQ seasoning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Black pepper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103" name="Google Shape;103;p13"/>
          <p:cNvGrpSpPr/>
          <p:nvPr/>
        </p:nvGrpSpPr>
        <p:grpSpPr>
          <a:xfrm>
            <a:off x="3080423" y="8476056"/>
            <a:ext cx="1576500" cy="1262148"/>
            <a:chOff x="1232175" y="1874580"/>
            <a:chExt cx="1576500" cy="1262148"/>
          </a:xfrm>
        </p:grpSpPr>
        <p:sp>
          <p:nvSpPr>
            <p:cNvPr id="104" name="Google Shape;104;p13"/>
            <p:cNvSpPr txBox="1"/>
            <p:nvPr/>
          </p:nvSpPr>
          <p:spPr>
            <a:xfrm>
              <a:off x="1232175" y="1874580"/>
              <a:ext cx="15765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65A8C7"/>
                  </a:solidFill>
                  <a:latin typeface="Sofia"/>
                  <a:ea typeface="Sofia"/>
                  <a:cs typeface="Sofia"/>
                  <a:sym typeface="Sofia"/>
                </a:rPr>
                <a:t>Sauces and condiments:</a:t>
              </a:r>
              <a:endParaRPr sz="1600">
                <a:solidFill>
                  <a:srgbClr val="65A8C7"/>
                </a:solidFill>
                <a:latin typeface="Sofia"/>
                <a:ea typeface="Sofia"/>
                <a:cs typeface="Sofia"/>
                <a:sym typeface="Sofia"/>
              </a:endParaRPr>
            </a:p>
          </p:txBody>
        </p:sp>
        <p:sp>
          <p:nvSpPr>
            <p:cNvPr id="105" name="Google Shape;105;p13"/>
            <p:cNvSpPr txBox="1"/>
            <p:nvPr/>
          </p:nvSpPr>
          <p:spPr>
            <a:xfrm>
              <a:off x="1232175" y="2397828"/>
              <a:ext cx="15765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BBQ sauce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Chutney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Coconut oil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Honey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106" name="Google Shape;106;p13"/>
          <p:cNvGrpSpPr/>
          <p:nvPr/>
        </p:nvGrpSpPr>
        <p:grpSpPr>
          <a:xfrm>
            <a:off x="4928673" y="2709450"/>
            <a:ext cx="1576500" cy="1070723"/>
            <a:chOff x="1232175" y="2709450"/>
            <a:chExt cx="1576500" cy="1070723"/>
          </a:xfrm>
        </p:grpSpPr>
        <p:sp>
          <p:nvSpPr>
            <p:cNvPr id="107" name="Google Shape;107;p13"/>
            <p:cNvSpPr txBox="1"/>
            <p:nvPr/>
          </p:nvSpPr>
          <p:spPr>
            <a:xfrm>
              <a:off x="1232175" y="2709450"/>
              <a:ext cx="15765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600">
                  <a:solidFill>
                    <a:srgbClr val="65A8C7"/>
                  </a:solidFill>
                  <a:latin typeface="Sofia"/>
                  <a:ea typeface="Sofia"/>
                  <a:cs typeface="Sofia"/>
                  <a:sym typeface="Sofia"/>
                </a:rPr>
                <a:t>Pasta, rice, </a:t>
              </a:r>
              <a:endParaRPr sz="1600">
                <a:solidFill>
                  <a:srgbClr val="65A8C7"/>
                </a:solidFill>
                <a:latin typeface="Sofia"/>
                <a:ea typeface="Sofia"/>
                <a:cs typeface="Sofia"/>
                <a:sym typeface="Sofia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65A8C7"/>
                  </a:solidFill>
                  <a:latin typeface="Sofia"/>
                  <a:ea typeface="Sofia"/>
                  <a:cs typeface="Sofia"/>
                  <a:sym typeface="Sofia"/>
                </a:rPr>
                <a:t>and cereals:</a:t>
              </a:r>
              <a:endParaRPr sz="1600">
                <a:solidFill>
                  <a:srgbClr val="65A8C7"/>
                </a:solidFill>
                <a:latin typeface="Sofia"/>
                <a:ea typeface="Sofia"/>
                <a:cs typeface="Sofia"/>
                <a:sym typeface="Sofia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1232175" y="3226073"/>
              <a:ext cx="1576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Breakfast cereals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Couscous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Granola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109" name="Google Shape;109;p13"/>
          <p:cNvGrpSpPr/>
          <p:nvPr/>
        </p:nvGrpSpPr>
        <p:grpSpPr>
          <a:xfrm>
            <a:off x="4928673" y="4024377"/>
            <a:ext cx="1576500" cy="1017004"/>
            <a:chOff x="1232175" y="3149725"/>
            <a:chExt cx="1576500" cy="1017004"/>
          </a:xfrm>
        </p:grpSpPr>
        <p:sp>
          <p:nvSpPr>
            <p:cNvPr id="110" name="Google Shape;110;p13"/>
            <p:cNvSpPr txBox="1"/>
            <p:nvPr/>
          </p:nvSpPr>
          <p:spPr>
            <a:xfrm>
              <a:off x="1232175" y="3149725"/>
              <a:ext cx="1576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65A8C7"/>
                  </a:solidFill>
                  <a:latin typeface="Sofia"/>
                  <a:ea typeface="Sofia"/>
                  <a:cs typeface="Sofia"/>
                  <a:sym typeface="Sofia"/>
                </a:rPr>
                <a:t>Pet care:</a:t>
              </a:r>
              <a:endParaRPr sz="1600">
                <a:solidFill>
                  <a:srgbClr val="65A8C7"/>
                </a:solidFill>
                <a:latin typeface="Sofia"/>
                <a:ea typeface="Sofia"/>
                <a:cs typeface="Sofia"/>
                <a:sym typeface="Sofia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1232175" y="3427829"/>
              <a:ext cx="15765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Cat food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Cat litter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Chew toys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Dog food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112" name="Google Shape;112;p13"/>
          <p:cNvGrpSpPr/>
          <p:nvPr/>
        </p:nvGrpSpPr>
        <p:grpSpPr>
          <a:xfrm>
            <a:off x="4928673" y="5276381"/>
            <a:ext cx="1576500" cy="828874"/>
            <a:chOff x="1232175" y="1520078"/>
            <a:chExt cx="1576500" cy="828874"/>
          </a:xfrm>
        </p:grpSpPr>
        <p:sp>
          <p:nvSpPr>
            <p:cNvPr id="113" name="Google Shape;113;p13"/>
            <p:cNvSpPr txBox="1"/>
            <p:nvPr/>
          </p:nvSpPr>
          <p:spPr>
            <a:xfrm>
              <a:off x="1232175" y="1520078"/>
              <a:ext cx="1576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65A8C7"/>
                  </a:solidFill>
                  <a:latin typeface="Sofia"/>
                  <a:ea typeface="Sofia"/>
                  <a:cs typeface="Sofia"/>
                  <a:sym typeface="Sofia"/>
                </a:rPr>
                <a:t>Frozen foods:</a:t>
              </a:r>
              <a:endParaRPr sz="1600">
                <a:solidFill>
                  <a:srgbClr val="65A8C7"/>
                </a:solidFill>
                <a:latin typeface="Sofia"/>
                <a:ea typeface="Sofia"/>
                <a:cs typeface="Sofia"/>
                <a:sym typeface="Sofia"/>
              </a:endParaRPr>
            </a:p>
          </p:txBody>
        </p:sp>
        <p:sp>
          <p:nvSpPr>
            <p:cNvPr id="114" name="Google Shape;114;p13"/>
            <p:cNvSpPr txBox="1"/>
            <p:nvPr/>
          </p:nvSpPr>
          <p:spPr>
            <a:xfrm>
              <a:off x="1232175" y="1794852"/>
              <a:ext cx="1576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Burgers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Chicken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Chopped fruit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115" name="Google Shape;115;p13"/>
          <p:cNvGrpSpPr/>
          <p:nvPr/>
        </p:nvGrpSpPr>
        <p:grpSpPr>
          <a:xfrm>
            <a:off x="4928673" y="6340256"/>
            <a:ext cx="1576500" cy="828874"/>
            <a:chOff x="1232175" y="1520078"/>
            <a:chExt cx="1576500" cy="828874"/>
          </a:xfrm>
        </p:grpSpPr>
        <p:sp>
          <p:nvSpPr>
            <p:cNvPr id="116" name="Google Shape;116;p13"/>
            <p:cNvSpPr txBox="1"/>
            <p:nvPr/>
          </p:nvSpPr>
          <p:spPr>
            <a:xfrm>
              <a:off x="1232175" y="1520078"/>
              <a:ext cx="1576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65A8C7"/>
                  </a:solidFill>
                  <a:latin typeface="Sofia"/>
                  <a:ea typeface="Sofia"/>
                  <a:cs typeface="Sofia"/>
                  <a:sym typeface="Sofia"/>
                </a:rPr>
                <a:t>Baby products:</a:t>
              </a:r>
              <a:endParaRPr sz="1600">
                <a:solidFill>
                  <a:srgbClr val="65A8C7"/>
                </a:solidFill>
                <a:latin typeface="Sofia"/>
                <a:ea typeface="Sofia"/>
                <a:cs typeface="Sofia"/>
                <a:sym typeface="Sofia"/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1232175" y="1794852"/>
              <a:ext cx="1576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Baby food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Baby wipes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Diapers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118" name="Google Shape;118;p13"/>
          <p:cNvGrpSpPr/>
          <p:nvPr/>
        </p:nvGrpSpPr>
        <p:grpSpPr>
          <a:xfrm>
            <a:off x="4928673" y="7404131"/>
            <a:ext cx="1576500" cy="1265478"/>
            <a:chOff x="1232175" y="1520078"/>
            <a:chExt cx="1576500" cy="1265478"/>
          </a:xfrm>
        </p:grpSpPr>
        <p:sp>
          <p:nvSpPr>
            <p:cNvPr id="119" name="Google Shape;119;p13"/>
            <p:cNvSpPr txBox="1"/>
            <p:nvPr/>
          </p:nvSpPr>
          <p:spPr>
            <a:xfrm>
              <a:off x="1232175" y="1520078"/>
              <a:ext cx="15765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65A8C7"/>
                  </a:solidFill>
                  <a:latin typeface="Sofia"/>
                  <a:ea typeface="Sofia"/>
                  <a:cs typeface="Sofia"/>
                  <a:sym typeface="Sofia"/>
                </a:rPr>
                <a:t>Household and cleaning:</a:t>
              </a:r>
              <a:endParaRPr sz="1600">
                <a:solidFill>
                  <a:srgbClr val="65A8C7"/>
                </a:solidFill>
                <a:latin typeface="Sofia"/>
                <a:ea typeface="Sofia"/>
                <a:cs typeface="Sofia"/>
                <a:sym typeface="Sofia"/>
              </a:endParaRPr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1232175" y="2046656"/>
              <a:ext cx="15765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Air freshener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Aluminum foil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Batteries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Bleach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121" name="Google Shape;121;p13"/>
          <p:cNvGrpSpPr/>
          <p:nvPr/>
        </p:nvGrpSpPr>
        <p:grpSpPr>
          <a:xfrm>
            <a:off x="4928673" y="8904606"/>
            <a:ext cx="1576500" cy="828874"/>
            <a:chOff x="1232175" y="1520078"/>
            <a:chExt cx="1576500" cy="828874"/>
          </a:xfrm>
        </p:grpSpPr>
        <p:sp>
          <p:nvSpPr>
            <p:cNvPr id="122" name="Google Shape;122;p13"/>
            <p:cNvSpPr txBox="1"/>
            <p:nvPr/>
          </p:nvSpPr>
          <p:spPr>
            <a:xfrm>
              <a:off x="1232175" y="1520078"/>
              <a:ext cx="1576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65A8C7"/>
                  </a:solidFill>
                  <a:latin typeface="Sofia"/>
                  <a:ea typeface="Sofia"/>
                  <a:cs typeface="Sofia"/>
                  <a:sym typeface="Sofia"/>
                </a:rPr>
                <a:t>Personal care:</a:t>
              </a:r>
              <a:endParaRPr sz="1600">
                <a:solidFill>
                  <a:srgbClr val="65A8C7"/>
                </a:solidFill>
                <a:latin typeface="Sofia"/>
                <a:ea typeface="Sofia"/>
                <a:cs typeface="Sofia"/>
                <a:sym typeface="Sofia"/>
              </a:endParaRPr>
            </a:p>
          </p:txBody>
        </p:sp>
        <p:sp>
          <p:nvSpPr>
            <p:cNvPr id="123" name="Google Shape;123;p13"/>
            <p:cNvSpPr txBox="1"/>
            <p:nvPr/>
          </p:nvSpPr>
          <p:spPr>
            <a:xfrm>
              <a:off x="1232175" y="1794852"/>
              <a:ext cx="1576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Body lotion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Bug </a:t>
              </a: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repellent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65A8C7"/>
                  </a:solidFill>
                  <a:latin typeface="Dosis"/>
                  <a:ea typeface="Dosis"/>
                  <a:cs typeface="Dosis"/>
                  <a:sym typeface="Dosis"/>
                </a:rPr>
                <a:t>Conditioner</a:t>
              </a:r>
              <a:endParaRPr sz="1200">
                <a:solidFill>
                  <a:srgbClr val="65A8C7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