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Open Sans SemiBold"/>
      <p:regular r:id="rId8"/>
      <p:bold r:id="rId9"/>
      <p:italic r:id="rId10"/>
      <p:boldItalic r:id="rId11"/>
    </p:embeddedFont>
    <p:embeddedFont>
      <p:font typeface="Oswald SemiBold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67">
          <p15:clr>
            <a:srgbClr val="9AA0A6"/>
          </p15:clr>
        </p15:guide>
        <p15:guide id="2" pos="340">
          <p15:clr>
            <a:srgbClr val="9AA0A6"/>
          </p15:clr>
        </p15:guide>
        <p15:guide id="3" pos="44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67" orient="horz"/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SemiBold-boldItalic.fntdata"/><Relationship Id="rId10" Type="http://schemas.openxmlformats.org/officeDocument/2006/relationships/font" Target="fonts/OpenSansSemiBold-italic.fntdata"/><Relationship Id="rId13" Type="http://schemas.openxmlformats.org/officeDocument/2006/relationships/font" Target="fonts/OswaldSemiBold-bold.fntdata"/><Relationship Id="rId12" Type="http://schemas.openxmlformats.org/officeDocument/2006/relationships/font" Target="fonts/Oswald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SemiBold-bold.fntdata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OpenSans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BFDD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70000" y="306000"/>
            <a:ext cx="7020000" cy="10080000"/>
          </a:xfrm>
          <a:prstGeom prst="rect">
            <a:avLst/>
          </a:prstGeom>
          <a:noFill/>
          <a:ln cap="flat" cmpd="sng" w="9525">
            <a:solidFill>
              <a:srgbClr val="3E48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35225" y="478575"/>
            <a:ext cx="15717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3E483B"/>
                </a:solidFill>
                <a:latin typeface="Bebas Neue"/>
                <a:ea typeface="Bebas Neue"/>
                <a:cs typeface="Bebas Neue"/>
                <a:sym typeface="Bebas Neue"/>
              </a:rPr>
              <a:t>Jace </a:t>
            </a:r>
            <a:endParaRPr sz="4000">
              <a:solidFill>
                <a:srgbClr val="3E483B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3E483B"/>
                </a:solidFill>
                <a:latin typeface="Bebas Neue"/>
                <a:ea typeface="Bebas Neue"/>
                <a:cs typeface="Bebas Neue"/>
                <a:sym typeface="Bebas Neue"/>
              </a:rPr>
              <a:t>Labadie</a:t>
            </a:r>
            <a:endParaRPr sz="4000">
              <a:solidFill>
                <a:srgbClr val="3E483B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35225" y="1493044"/>
            <a:ext cx="1876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COMMUNICATIONS</a:t>
            </a:r>
            <a:endParaRPr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HEAD</a:t>
            </a:r>
            <a:endParaRPr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790500" y="480956"/>
            <a:ext cx="2286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E483B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PERSONAL BACKGROUND</a:t>
            </a:r>
            <a:endParaRPr sz="1600">
              <a:solidFill>
                <a:srgbClr val="3E483B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90500" y="797269"/>
            <a:ext cx="44151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I am a communications specialist with 15 years of experience in the industries of publishing and advertising, looking for a position in digital marketing.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5750" y="1662731"/>
            <a:ext cx="349200" cy="34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3950" y="1662744"/>
            <a:ext cx="349200" cy="34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7950" y="1662744"/>
            <a:ext cx="349200" cy="34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3234950" y="1606481"/>
            <a:ext cx="114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mail:</a:t>
            </a:r>
            <a:endParaRPr b="1" sz="9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mail@domain.ltd</a:t>
            </a:r>
            <a:endParaRPr sz="9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727150" y="1606481"/>
            <a:ext cx="114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web site:</a:t>
            </a:r>
            <a:endParaRPr b="1" sz="9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domain.ltd</a:t>
            </a:r>
            <a:endParaRPr sz="9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143150" y="1606481"/>
            <a:ext cx="114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phone:</a:t>
            </a:r>
            <a:endParaRPr b="1" sz="9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(123) 456-7890</a:t>
            </a:r>
            <a:endParaRPr sz="9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2700350" y="604850"/>
            <a:ext cx="0" cy="1550100"/>
          </a:xfrm>
          <a:prstGeom prst="straightConnector1">
            <a:avLst/>
          </a:prstGeom>
          <a:noFill/>
          <a:ln cap="flat" cmpd="sng" w="1905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540000" y="2152663"/>
            <a:ext cx="6480600" cy="0"/>
          </a:xfrm>
          <a:prstGeom prst="straightConnector1">
            <a:avLst/>
          </a:prstGeom>
          <a:noFill/>
          <a:ln cap="flat" cmpd="sng" w="1905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435225" y="2250869"/>
            <a:ext cx="1156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E483B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EDUCATION</a:t>
            </a:r>
            <a:endParaRPr sz="1600">
              <a:solidFill>
                <a:srgbClr val="3E483B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cxnSp>
        <p:nvCxnSpPr>
          <p:cNvPr id="69" name="Google Shape;69;p13"/>
          <p:cNvCxnSpPr/>
          <p:nvPr/>
        </p:nvCxnSpPr>
        <p:spPr>
          <a:xfrm>
            <a:off x="1622375" y="2499750"/>
            <a:ext cx="5397600" cy="0"/>
          </a:xfrm>
          <a:prstGeom prst="straightConnector1">
            <a:avLst/>
          </a:prstGeom>
          <a:noFill/>
          <a:ln cap="flat" cmpd="sng" w="3810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1622375" y="2447375"/>
            <a:ext cx="5397600" cy="0"/>
          </a:xfrm>
          <a:prstGeom prst="straightConnector1">
            <a:avLst/>
          </a:prstGeom>
          <a:noFill/>
          <a:ln cap="flat" cmpd="sng" w="1905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5076823" y="761106"/>
            <a:ext cx="19431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5076823" y="708731"/>
            <a:ext cx="1943100" cy="0"/>
          </a:xfrm>
          <a:prstGeom prst="straightConnector1">
            <a:avLst/>
          </a:prstGeom>
          <a:noFill/>
          <a:ln cap="flat" cmpd="sng" w="1905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 txBox="1"/>
          <p:nvPr/>
        </p:nvSpPr>
        <p:spPr>
          <a:xfrm>
            <a:off x="435225" y="2595588"/>
            <a:ext cx="2743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PEWTERLAND UNIVERSITY</a:t>
            </a:r>
            <a:endParaRPr b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35225" y="2773538"/>
            <a:ext cx="2743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School of Communications</a:t>
            </a:r>
            <a:endParaRPr i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Jun 2001-2005</a:t>
            </a:r>
            <a:endParaRPr i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35225" y="3194388"/>
            <a:ext cx="27432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AB in Communications, with a minor in digital media.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Magna Cum Laude (GWA: 3.8).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Vice Chancellor Scholar.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Pewterland Leadership Awardee.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35225" y="5036056"/>
            <a:ext cx="2743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Engine Startup Company | 2019-present</a:t>
            </a:r>
            <a:endParaRPr i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35225" y="5304506"/>
            <a:ext cx="2993700" cy="13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Hires and trains the communications team.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Plans the company's strategic communications.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Rolls out the brand blueprint and initial marketing campaigns.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678475" y="2595588"/>
            <a:ext cx="2743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SOUTH PEWTERLAND HIGH</a:t>
            </a:r>
            <a:endParaRPr b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678475" y="2773538"/>
            <a:ext cx="2743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Dept of Communications</a:t>
            </a:r>
            <a:endParaRPr i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Jun 1997-Apr 2001</a:t>
            </a:r>
            <a:endParaRPr i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678475" y="3194388"/>
            <a:ext cx="32400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Graduated with Honors (Ranking: 98th Percentile).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Gold Medalist for English Proficiency.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Pewterland Awardee for Creative Writing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SPH Leadership Awardee.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1" name="Google Shape;81;p13"/>
          <p:cNvCxnSpPr/>
          <p:nvPr/>
        </p:nvCxnSpPr>
        <p:spPr>
          <a:xfrm>
            <a:off x="540000" y="4417713"/>
            <a:ext cx="6480000" cy="0"/>
          </a:xfrm>
          <a:prstGeom prst="straightConnector1">
            <a:avLst/>
          </a:prstGeom>
          <a:noFill/>
          <a:ln cap="flat" cmpd="sng" w="1905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2" name="Google Shape;82;p13"/>
          <p:cNvSpPr txBox="1"/>
          <p:nvPr/>
        </p:nvSpPr>
        <p:spPr>
          <a:xfrm>
            <a:off x="435225" y="4522256"/>
            <a:ext cx="1703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E483B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WORK EXPERIENCE</a:t>
            </a:r>
            <a:endParaRPr sz="1600">
              <a:solidFill>
                <a:srgbClr val="3E483B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grpSp>
        <p:nvGrpSpPr>
          <p:cNvPr id="83" name="Google Shape;83;p13"/>
          <p:cNvGrpSpPr/>
          <p:nvPr/>
        </p:nvGrpSpPr>
        <p:grpSpPr>
          <a:xfrm>
            <a:off x="2226400" y="4735425"/>
            <a:ext cx="4792840" cy="52375"/>
            <a:chOff x="2252675" y="4554450"/>
            <a:chExt cx="4776600" cy="52375"/>
          </a:xfrm>
        </p:grpSpPr>
        <p:cxnSp>
          <p:nvCxnSpPr>
            <p:cNvPr id="84" name="Google Shape;84;p13"/>
            <p:cNvCxnSpPr/>
            <p:nvPr/>
          </p:nvCxnSpPr>
          <p:spPr>
            <a:xfrm>
              <a:off x="2252675" y="4606825"/>
              <a:ext cx="4776600" cy="0"/>
            </a:xfrm>
            <a:prstGeom prst="straightConnector1">
              <a:avLst/>
            </a:prstGeom>
            <a:noFill/>
            <a:ln cap="flat" cmpd="sng" w="38100">
              <a:solidFill>
                <a:srgbClr val="3E48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2252675" y="4554450"/>
              <a:ext cx="4776600" cy="0"/>
            </a:xfrm>
            <a:prstGeom prst="straightConnector1">
              <a:avLst/>
            </a:prstGeom>
            <a:noFill/>
            <a:ln cap="flat" cmpd="sng" w="19050">
              <a:solidFill>
                <a:srgbClr val="3E48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6" name="Google Shape;86;p13"/>
          <p:cNvSpPr txBox="1"/>
          <p:nvPr/>
        </p:nvSpPr>
        <p:spPr>
          <a:xfrm>
            <a:off x="435225" y="4858100"/>
            <a:ext cx="2050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COMMUNICATIONS LEAD</a:t>
            </a:r>
            <a:endParaRPr b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3678475" y="4858100"/>
            <a:ext cx="3335115" cy="1773906"/>
            <a:chOff x="3684738" y="4865244"/>
            <a:chExt cx="3335115" cy="1773906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3684753" y="5043200"/>
              <a:ext cx="33351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Wordwizen Publishing House | 2015-2019</a:t>
              </a:r>
              <a:endParaRPr i="1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3684738" y="4865244"/>
              <a:ext cx="19431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HEAD OF PUBLICATIONS</a:t>
              </a:r>
              <a:endParaRPr b="1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3684752" y="5311650"/>
              <a:ext cx="3240000" cy="132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-159849" lvl="0" marL="179999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E483B"/>
                </a:buClr>
                <a:buSzPts val="1100"/>
                <a:buFont typeface="Open Sans"/>
                <a:buChar char="●"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Reviewed and edited manuscripts for publication.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-159849" lvl="0" marL="179999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E483B"/>
                </a:buClr>
                <a:buSzPts val="1100"/>
                <a:buFont typeface="Open Sans"/>
                <a:buChar char="●"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Streamlined the publication process for efficiency.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-159849" lvl="0" marL="179999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E483B"/>
                </a:buClr>
                <a:buSzPts val="1100"/>
                <a:buFont typeface="Open Sans"/>
                <a:buChar char="●"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Ensured quality control.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-159849" lvl="0" marL="179999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E483B"/>
                </a:buClr>
                <a:buSzPts val="1100"/>
                <a:buFont typeface="Open Sans"/>
                <a:buChar char="●"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Hired and trained personnel.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cxnSp>
        <p:nvCxnSpPr>
          <p:cNvPr id="91" name="Google Shape;91;p13"/>
          <p:cNvCxnSpPr/>
          <p:nvPr/>
        </p:nvCxnSpPr>
        <p:spPr>
          <a:xfrm>
            <a:off x="540000" y="6725144"/>
            <a:ext cx="64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>
            <a:off x="435225" y="6845156"/>
            <a:ext cx="1703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E483B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CORE SKILLS:</a:t>
            </a:r>
            <a:endParaRPr sz="1600">
              <a:solidFill>
                <a:srgbClr val="3E483B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5225" y="7166644"/>
            <a:ext cx="27432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People Leadership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In-Store Marketing Techniques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Administration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Sales Experience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5984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83B"/>
              </a:buClr>
              <a:buSzPts val="1100"/>
              <a:buFont typeface="Open Sans"/>
              <a:buChar char="●"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High Communication Skills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678475" y="6845156"/>
            <a:ext cx="1703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E483B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ACHIEVEMENTS:</a:t>
            </a:r>
            <a:endParaRPr sz="1600">
              <a:solidFill>
                <a:srgbClr val="3E483B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3678475" y="7166644"/>
            <a:ext cx="3240000" cy="1095713"/>
            <a:chOff x="3679988" y="7197600"/>
            <a:chExt cx="3240000" cy="1095713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3679988" y="7197600"/>
              <a:ext cx="32400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-159849" lvl="0" marL="179999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E483B"/>
                </a:buClr>
                <a:buSzPts val="1100"/>
                <a:buFont typeface="Open Sans"/>
                <a:buChar char="●"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11/2019 | Human Resources Associate, Human Resource Management Institute.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3679988" y="7744613"/>
              <a:ext cx="32400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-159849" lvl="0" marL="179999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E483B"/>
                </a:buClr>
                <a:buSzPts val="1100"/>
                <a:buFont typeface="Open Sans"/>
                <a:buChar char="●"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06/2018 | Certified Marketing Management Professional, Digital Marketing Institute.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1790846" y="7042838"/>
            <a:ext cx="1624999" cy="52375"/>
            <a:chOff x="2252675" y="4554450"/>
            <a:chExt cx="4776600" cy="52375"/>
          </a:xfrm>
        </p:grpSpPr>
        <p:cxnSp>
          <p:nvCxnSpPr>
            <p:cNvPr id="99" name="Google Shape;99;p13"/>
            <p:cNvCxnSpPr/>
            <p:nvPr/>
          </p:nvCxnSpPr>
          <p:spPr>
            <a:xfrm>
              <a:off x="2252675" y="4606825"/>
              <a:ext cx="4776600" cy="0"/>
            </a:xfrm>
            <a:prstGeom prst="straightConnector1">
              <a:avLst/>
            </a:prstGeom>
            <a:noFill/>
            <a:ln cap="flat" cmpd="sng" w="38100">
              <a:solidFill>
                <a:srgbClr val="3E48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2252675" y="4554450"/>
              <a:ext cx="4776600" cy="0"/>
            </a:xfrm>
            <a:prstGeom prst="straightConnector1">
              <a:avLst/>
            </a:prstGeom>
            <a:noFill/>
            <a:ln cap="flat" cmpd="sng" w="19050">
              <a:solidFill>
                <a:srgbClr val="3E48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01" name="Google Shape;101;p13"/>
          <p:cNvCxnSpPr/>
          <p:nvPr/>
        </p:nvCxnSpPr>
        <p:spPr>
          <a:xfrm>
            <a:off x="3595700" y="6715125"/>
            <a:ext cx="0" cy="1681200"/>
          </a:xfrm>
          <a:prstGeom prst="straightConnector1">
            <a:avLst/>
          </a:prstGeom>
          <a:noFill/>
          <a:ln cap="flat" cmpd="sng" w="1905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2" name="Google Shape;102;p13"/>
          <p:cNvGrpSpPr/>
          <p:nvPr/>
        </p:nvGrpSpPr>
        <p:grpSpPr>
          <a:xfrm>
            <a:off x="5219652" y="7037763"/>
            <a:ext cx="1799823" cy="52375"/>
            <a:chOff x="2252675" y="4554450"/>
            <a:chExt cx="4776600" cy="52375"/>
          </a:xfrm>
        </p:grpSpPr>
        <p:cxnSp>
          <p:nvCxnSpPr>
            <p:cNvPr id="103" name="Google Shape;103;p13"/>
            <p:cNvCxnSpPr/>
            <p:nvPr/>
          </p:nvCxnSpPr>
          <p:spPr>
            <a:xfrm>
              <a:off x="2252675" y="4606825"/>
              <a:ext cx="4776600" cy="0"/>
            </a:xfrm>
            <a:prstGeom prst="straightConnector1">
              <a:avLst/>
            </a:prstGeom>
            <a:noFill/>
            <a:ln cap="flat" cmpd="sng" w="38100">
              <a:solidFill>
                <a:srgbClr val="3E48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2252675" y="4554450"/>
              <a:ext cx="4776600" cy="0"/>
            </a:xfrm>
            <a:prstGeom prst="straightConnector1">
              <a:avLst/>
            </a:prstGeom>
            <a:noFill/>
            <a:ln cap="flat" cmpd="sng" w="19050">
              <a:solidFill>
                <a:srgbClr val="3E48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05" name="Google Shape;105;p13"/>
          <p:cNvCxnSpPr/>
          <p:nvPr/>
        </p:nvCxnSpPr>
        <p:spPr>
          <a:xfrm>
            <a:off x="540000" y="8394669"/>
            <a:ext cx="6480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" name="Google Shape;106;p13"/>
          <p:cNvSpPr txBox="1"/>
          <p:nvPr/>
        </p:nvSpPr>
        <p:spPr>
          <a:xfrm>
            <a:off x="435225" y="8502506"/>
            <a:ext cx="1703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E483B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VOLUNTEERING</a:t>
            </a:r>
            <a:endParaRPr sz="1600">
              <a:solidFill>
                <a:srgbClr val="3E483B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grpSp>
        <p:nvGrpSpPr>
          <p:cNvPr id="107" name="Google Shape;107;p13"/>
          <p:cNvGrpSpPr/>
          <p:nvPr/>
        </p:nvGrpSpPr>
        <p:grpSpPr>
          <a:xfrm>
            <a:off x="1914518" y="8712300"/>
            <a:ext cx="5105230" cy="52375"/>
            <a:chOff x="2252675" y="4554450"/>
            <a:chExt cx="4776600" cy="52375"/>
          </a:xfrm>
        </p:grpSpPr>
        <p:cxnSp>
          <p:nvCxnSpPr>
            <p:cNvPr id="108" name="Google Shape;108;p13"/>
            <p:cNvCxnSpPr/>
            <p:nvPr/>
          </p:nvCxnSpPr>
          <p:spPr>
            <a:xfrm>
              <a:off x="2252675" y="4606825"/>
              <a:ext cx="4776600" cy="0"/>
            </a:xfrm>
            <a:prstGeom prst="straightConnector1">
              <a:avLst/>
            </a:prstGeom>
            <a:noFill/>
            <a:ln cap="flat" cmpd="sng" w="38100">
              <a:solidFill>
                <a:srgbClr val="3E48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2252675" y="4554450"/>
              <a:ext cx="4776600" cy="0"/>
            </a:xfrm>
            <a:prstGeom prst="straightConnector1">
              <a:avLst/>
            </a:prstGeom>
            <a:noFill/>
            <a:ln cap="flat" cmpd="sng" w="19050">
              <a:solidFill>
                <a:srgbClr val="3E48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0" name="Google Shape;110;p13"/>
          <p:cNvSpPr txBox="1"/>
          <p:nvPr/>
        </p:nvSpPr>
        <p:spPr>
          <a:xfrm>
            <a:off x="435225" y="8818319"/>
            <a:ext cx="2743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483B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Berkeley, CA, United States</a:t>
            </a:r>
            <a:endParaRPr sz="1100">
              <a:solidFill>
                <a:srgbClr val="3E483B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435225" y="9001325"/>
            <a:ext cx="1703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09/2014 - 05/2015,</a:t>
            </a:r>
            <a:endParaRPr i="1"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435225" y="9277556"/>
            <a:ext cx="27432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Class Representative, University of California, Berkeley.</a:t>
            </a:r>
            <a:endParaRPr sz="11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13" name="Google Shape;113;p13"/>
          <p:cNvGrpSpPr/>
          <p:nvPr/>
        </p:nvGrpSpPr>
        <p:grpSpPr>
          <a:xfrm>
            <a:off x="3678475" y="8818319"/>
            <a:ext cx="2743200" cy="1007938"/>
            <a:chOff x="3678475" y="8944525"/>
            <a:chExt cx="2743200" cy="1007938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3678475" y="8944525"/>
              <a:ext cx="2743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E483B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Berkeley, CA, United States</a:t>
              </a:r>
              <a:endParaRPr sz="1100">
                <a:solidFill>
                  <a:srgbClr val="3E483B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3678475" y="9127538"/>
              <a:ext cx="2743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09/2015 - 05/2018,</a:t>
              </a:r>
              <a:endParaRPr i="1"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678475" y="9403763"/>
              <a:ext cx="27432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Class Representative, University of California, Berkeley.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