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7772400" cx="100584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  <p:embeddedFont>
      <p:font typeface="Lexend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exend-bold.fntdata"/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19" Type="http://schemas.openxmlformats.org/officeDocument/2006/relationships/font" Target="fonts/Lexend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b6894208f_1_0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b6894208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1050"/>
            <a:ext cx="3357000" cy="7774500"/>
          </a:xfrm>
          <a:prstGeom prst="rect">
            <a:avLst/>
          </a:prstGeom>
          <a:solidFill>
            <a:srgbClr val="F5F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395398" y="2672600"/>
            <a:ext cx="1858800" cy="29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900">
                <a:solidFill>
                  <a:srgbClr val="E9EDD2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b="1" sz="18900">
              <a:solidFill>
                <a:srgbClr val="E9EDD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60000" y="272000"/>
            <a:ext cx="261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2E7F5E"/>
                </a:solidFill>
                <a:latin typeface="Lexend"/>
                <a:ea typeface="Lexend"/>
                <a:cs typeface="Lexend"/>
                <a:sym typeface="Lexend"/>
              </a:rPr>
              <a:t>WELCOME</a:t>
            </a:r>
            <a:endParaRPr b="1" sz="3100">
              <a:solidFill>
                <a:srgbClr val="2E7F5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2E7F5E"/>
                </a:solidFill>
                <a:latin typeface="Lexend"/>
                <a:ea typeface="Lexend"/>
                <a:cs typeface="Lexend"/>
                <a:sym typeface="Lexend"/>
              </a:rPr>
              <a:t>MESSAGE:</a:t>
            </a:r>
            <a:endParaRPr b="1" sz="3100">
              <a:solidFill>
                <a:srgbClr val="2E7F5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60000" y="1389100"/>
            <a:ext cx="2610000" cy="19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5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Welcome to [Your Brand Name]! </a:t>
            </a:r>
            <a:endParaRPr sz="105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5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We're thrilled to have</a:t>
            </a:r>
            <a:r>
              <a:rPr lang="uk" sz="105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" sz="105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you</a:t>
            </a:r>
            <a:r>
              <a:rPr lang="uk" sz="105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" sz="105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here.</a:t>
            </a:r>
            <a:endParaRPr sz="105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5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Whether you're looking for</a:t>
            </a:r>
            <a:r>
              <a:rPr lang="uk" sz="105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uk" sz="105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[products/</a:t>
            </a:r>
            <a:endParaRPr sz="105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5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services], inspiration, or just a friendly </a:t>
            </a:r>
            <a:endParaRPr sz="105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5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space, you're in the right place. </a:t>
            </a:r>
            <a:endParaRPr sz="105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5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Take your time to explore, and let us know if there's anything we can do for you!</a:t>
            </a:r>
            <a:endParaRPr sz="105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60000" y="4356725"/>
            <a:ext cx="2610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2E7F5E"/>
                </a:solidFill>
                <a:latin typeface="Lexend"/>
                <a:ea typeface="Lexend"/>
                <a:cs typeface="Lexend"/>
                <a:sym typeface="Lexend"/>
              </a:rPr>
              <a:t>MISSION</a:t>
            </a:r>
            <a:endParaRPr b="1" sz="3100">
              <a:solidFill>
                <a:srgbClr val="2E7F5E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2E7F5E"/>
                </a:solidFill>
                <a:latin typeface="Lexend"/>
                <a:ea typeface="Lexend"/>
                <a:cs typeface="Lexend"/>
                <a:sym typeface="Lexend"/>
              </a:rPr>
              <a:t>STATEMENT:</a:t>
            </a:r>
            <a:endParaRPr b="1" sz="3100">
              <a:solidFill>
                <a:srgbClr val="2E7F5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60000" y="5473825"/>
            <a:ext cx="2610000" cy="19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5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At [Your Brand Name], our mission is to [core purpose or goal]. </a:t>
            </a:r>
            <a:endParaRPr sz="105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5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 are dedicated to [values or principles] and strive to [impact or benefit for customers/community]. </a:t>
            </a:r>
            <a:endParaRPr sz="105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050">
                <a:solidFill>
                  <a:srgbClr val="21212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Through our commitment to [key focus], we aim to create a lasting difference in [industry or community].</a:t>
            </a:r>
            <a:endParaRPr sz="1050">
              <a:solidFill>
                <a:srgbClr val="21212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6701400" y="-1050"/>
            <a:ext cx="3357000" cy="8265028"/>
            <a:chOff x="6701400" y="-1050"/>
            <a:chExt cx="3357000" cy="8265028"/>
          </a:xfrm>
        </p:grpSpPr>
        <p:sp>
          <p:nvSpPr>
            <p:cNvPr id="61" name="Google Shape;61;p13"/>
            <p:cNvSpPr/>
            <p:nvPr/>
          </p:nvSpPr>
          <p:spPr>
            <a:xfrm>
              <a:off x="6701400" y="-1050"/>
              <a:ext cx="3357000" cy="7774500"/>
            </a:xfrm>
            <a:prstGeom prst="rect">
              <a:avLst/>
            </a:prstGeom>
            <a:solidFill>
              <a:srgbClr val="F5F6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8015207" y="5354878"/>
              <a:ext cx="1858800" cy="290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8900">
                  <a:solidFill>
                    <a:srgbClr val="E9EDD2"/>
                  </a:solidFill>
                  <a:latin typeface="Lexend"/>
                  <a:ea typeface="Lexend"/>
                  <a:cs typeface="Lexend"/>
                  <a:sym typeface="Lexend"/>
                </a:rPr>
                <a:t>1</a:t>
              </a:r>
              <a:endParaRPr b="1" sz="18900">
                <a:solidFill>
                  <a:srgbClr val="E9EDD2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pic>
          <p:nvPicPr>
            <p:cNvPr id="63" name="Google Shape;63;p13" title="Rectangle 20.png"/>
            <p:cNvPicPr preferRelativeResize="0"/>
            <p:nvPr/>
          </p:nvPicPr>
          <p:blipFill rotWithShape="1">
            <a:blip r:embed="rId3">
              <a:alphaModFix/>
            </a:blip>
            <a:srcRect b="327" l="317" r="327" t="317"/>
            <a:stretch/>
          </p:blipFill>
          <p:spPr>
            <a:xfrm>
              <a:off x="6701400" y="1125"/>
              <a:ext cx="3356998" cy="46864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3"/>
            <p:cNvSpPr txBox="1"/>
            <p:nvPr/>
          </p:nvSpPr>
          <p:spPr>
            <a:xfrm>
              <a:off x="7088400" y="4938475"/>
              <a:ext cx="2610000" cy="152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100">
                  <a:solidFill>
                    <a:srgbClr val="2E7F5E"/>
                  </a:solidFill>
                  <a:latin typeface="Lexend"/>
                  <a:ea typeface="Lexend"/>
                  <a:cs typeface="Lexend"/>
                  <a:sym typeface="Lexend"/>
                </a:rPr>
                <a:t>YOUR </a:t>
              </a:r>
              <a:endParaRPr b="1" sz="3100">
                <a:solidFill>
                  <a:srgbClr val="2E7F5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indent="0" lvl="0" marL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100">
                  <a:solidFill>
                    <a:srgbClr val="2E7F5E"/>
                  </a:solidFill>
                  <a:latin typeface="Lexend"/>
                  <a:ea typeface="Lexend"/>
                  <a:cs typeface="Lexend"/>
                  <a:sym typeface="Lexend"/>
                </a:rPr>
                <a:t>TITLE </a:t>
              </a:r>
              <a:endParaRPr b="1" sz="3100">
                <a:solidFill>
                  <a:srgbClr val="2E7F5E"/>
                </a:solidFill>
                <a:latin typeface="Lexend"/>
                <a:ea typeface="Lexend"/>
                <a:cs typeface="Lexend"/>
                <a:sym typeface="Lexend"/>
              </a:endParaRPr>
            </a:p>
            <a:p>
              <a:pPr indent="0" lvl="0" marL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3100">
                  <a:solidFill>
                    <a:srgbClr val="2E7F5E"/>
                  </a:solidFill>
                  <a:latin typeface="Lexend"/>
                  <a:ea typeface="Lexend"/>
                  <a:cs typeface="Lexend"/>
                  <a:sym typeface="Lexend"/>
                </a:rPr>
                <a:t>HERE</a:t>
              </a:r>
              <a:endParaRPr b="1" sz="3100">
                <a:solidFill>
                  <a:srgbClr val="2E7F5E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7070428" y="6547041"/>
              <a:ext cx="2610000" cy="78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50">
                  <a:solidFill>
                    <a:srgbClr val="21212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[Your Slogan Here] – Inspiring, Engaging, </a:t>
              </a:r>
              <a:endParaRPr sz="1550">
                <a:solidFill>
                  <a:srgbClr val="21212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550">
                  <a:solidFill>
                    <a:srgbClr val="212121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and Unforgettable!</a:t>
              </a:r>
              <a:endParaRPr sz="1550">
                <a:solidFill>
                  <a:srgbClr val="212121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</p:txBody>
        </p:sp>
      </p:grpSp>
      <p:sp>
        <p:nvSpPr>
          <p:cNvPr id="66" name="Google Shape;66;p13"/>
          <p:cNvSpPr/>
          <p:nvPr/>
        </p:nvSpPr>
        <p:spPr>
          <a:xfrm>
            <a:off x="3357000" y="-1050"/>
            <a:ext cx="3344400" cy="7774500"/>
          </a:xfrm>
          <a:prstGeom prst="rect">
            <a:avLst/>
          </a:prstGeom>
          <a:solidFill>
            <a:srgbClr val="2E7F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3870000" y="272000"/>
            <a:ext cx="26100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CONTACTS:</a:t>
            </a:r>
            <a:endParaRPr b="1" sz="3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3870000" y="1089916"/>
            <a:ext cx="2610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CONTACT DETAILS</a:t>
            </a:r>
            <a:endParaRPr sz="1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>
            <a:off x="3866050" y="1404826"/>
            <a:ext cx="1931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3"/>
          <p:cNvSpPr txBox="1"/>
          <p:nvPr/>
        </p:nvSpPr>
        <p:spPr>
          <a:xfrm>
            <a:off x="4681279" y="5341914"/>
            <a:ext cx="1858800" cy="29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900">
                <a:solidFill>
                  <a:srgbClr val="358865"/>
                </a:solidFill>
                <a:latin typeface="Lexend"/>
                <a:ea typeface="Lexend"/>
                <a:cs typeface="Lexend"/>
                <a:sym typeface="Lexend"/>
              </a:rPr>
              <a:t>2</a:t>
            </a:r>
            <a:endParaRPr b="1" sz="18900">
              <a:solidFill>
                <a:srgbClr val="358865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3870000" y="1546600"/>
            <a:ext cx="2318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+1-123-456-7890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3870000" y="1907575"/>
            <a:ext cx="2318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yourbusiness@mail.ltd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3870000" y="2286550"/>
            <a:ext cx="2318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www.yourbusiness.ltd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3870000" y="2621452"/>
            <a:ext cx="2318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123 Mansfield ave St. 30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Los Angeles, CA 90001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870000" y="3807821"/>
            <a:ext cx="261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APPOINTMENT INFORMATION</a:t>
            </a:r>
            <a:endParaRPr sz="1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76" name="Google Shape;76;p13"/>
          <p:cNvCxnSpPr/>
          <p:nvPr/>
        </p:nvCxnSpPr>
        <p:spPr>
          <a:xfrm>
            <a:off x="3866050" y="4307976"/>
            <a:ext cx="1931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3"/>
          <p:cNvSpPr txBox="1"/>
          <p:nvPr/>
        </p:nvSpPr>
        <p:spPr>
          <a:xfrm>
            <a:off x="3870000" y="4449750"/>
            <a:ext cx="2318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to schedule appointments and hours of operations.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3870000" y="5827778"/>
            <a:ext cx="2610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CONTACT DETAILS</a:t>
            </a:r>
            <a:endParaRPr sz="1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79" name="Google Shape;79;p13"/>
          <p:cNvCxnSpPr/>
          <p:nvPr/>
        </p:nvCxnSpPr>
        <p:spPr>
          <a:xfrm>
            <a:off x="3866050" y="6134476"/>
            <a:ext cx="19311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Google Shape;80;p13"/>
          <p:cNvSpPr txBox="1"/>
          <p:nvPr/>
        </p:nvSpPr>
        <p:spPr>
          <a:xfrm>
            <a:off x="3870000" y="6258278"/>
            <a:ext cx="2318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Links to social media profiles for updates and community engagement.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-25" y="-1050"/>
            <a:ext cx="10058400" cy="7774500"/>
          </a:xfrm>
          <a:prstGeom prst="rect">
            <a:avLst/>
          </a:prstGeom>
          <a:solidFill>
            <a:srgbClr val="F5F6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4" title="Rectangle-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4075" y="0"/>
            <a:ext cx="3358664" cy="77724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>
            <a:off x="1395398" y="4806200"/>
            <a:ext cx="1858800" cy="29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900">
                <a:solidFill>
                  <a:srgbClr val="E9EDD2"/>
                </a:solidFill>
                <a:latin typeface="Lexend"/>
                <a:ea typeface="Lexend"/>
                <a:cs typeface="Lexend"/>
                <a:sym typeface="Lexend"/>
              </a:rPr>
              <a:t>3</a:t>
            </a:r>
            <a:endParaRPr b="1" sz="18900">
              <a:solidFill>
                <a:srgbClr val="E9EDD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3724200" y="6223715"/>
            <a:ext cx="26100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3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“INSPIRING QUOTE ABOUT YOUR BUSINESS”</a:t>
            </a:r>
            <a:endParaRPr b="1" sz="23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8015207" y="4744700"/>
            <a:ext cx="18588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9300">
                <a:solidFill>
                  <a:srgbClr val="E9EDD2"/>
                </a:solidFill>
                <a:latin typeface="Lexend"/>
                <a:ea typeface="Lexend"/>
                <a:cs typeface="Lexend"/>
                <a:sym typeface="Lexend"/>
              </a:rPr>
              <a:t>1</a:t>
            </a:r>
            <a:endParaRPr b="1" sz="19300">
              <a:solidFill>
                <a:srgbClr val="E9EDD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7088400" y="284321"/>
            <a:ext cx="26100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2E7F5E"/>
                </a:solidFill>
                <a:latin typeface="Lexend"/>
                <a:ea typeface="Lexend"/>
                <a:cs typeface="Lexend"/>
                <a:sym typeface="Lexend"/>
              </a:rPr>
              <a:t>WHY CHOOSE US</a:t>
            </a:r>
            <a:endParaRPr b="1" sz="3100">
              <a:solidFill>
                <a:srgbClr val="2E7F5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7070428" y="1445505"/>
            <a:ext cx="26100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21212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[Unique Selling Point]</a:t>
            </a:r>
            <a:r>
              <a:rPr lang="uk" sz="1450">
                <a:solidFill>
                  <a:srgbClr val="21212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– </a:t>
            </a:r>
            <a:endParaRPr sz="1450">
              <a:solidFill>
                <a:srgbClr val="21212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We offer [key benefit] that sets us apart from the competition.</a:t>
            </a:r>
            <a:endParaRPr sz="12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7070428" y="2307898"/>
            <a:ext cx="2610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21212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[Quality/Expertise] – </a:t>
            </a:r>
            <a:endParaRPr>
              <a:solidFill>
                <a:srgbClr val="21212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Our team of experts ensures </a:t>
            </a:r>
            <a:endParaRPr sz="12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[high standards, top-tier service, or specialized knowledge].</a:t>
            </a:r>
            <a:endParaRPr sz="12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7070428" y="3374937"/>
            <a:ext cx="26100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21212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[Innovation/Efficiency] – </a:t>
            </a:r>
            <a:endParaRPr sz="12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Our approach is designed to be [cutting-edge, efficient, or cost-effective], making your experience seamless.</a:t>
            </a:r>
            <a:endParaRPr sz="12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7070425" y="4676250"/>
            <a:ext cx="2610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21212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[Reliability/Trust] </a:t>
            </a:r>
            <a:r>
              <a:rPr lang="uk" sz="12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– With [years of experience, a proven track record, or strong customer feedback], you can count on us.</a:t>
            </a:r>
            <a:endParaRPr sz="12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5" name="Google Shape;95;p14"/>
          <p:cNvGrpSpPr/>
          <p:nvPr/>
        </p:nvGrpSpPr>
        <p:grpSpPr>
          <a:xfrm>
            <a:off x="7074324" y="7213750"/>
            <a:ext cx="2188918" cy="193800"/>
            <a:chOff x="7074324" y="7213750"/>
            <a:chExt cx="2188918" cy="193800"/>
          </a:xfrm>
        </p:grpSpPr>
        <p:sp>
          <p:nvSpPr>
            <p:cNvPr id="96" name="Google Shape;96;p14"/>
            <p:cNvSpPr txBox="1"/>
            <p:nvPr/>
          </p:nvSpPr>
          <p:spPr>
            <a:xfrm>
              <a:off x="7074324" y="7213750"/>
              <a:ext cx="940800" cy="1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12121"/>
                  </a:solidFill>
                  <a:latin typeface="Lexend"/>
                  <a:ea typeface="Lexend"/>
                  <a:cs typeface="Lexend"/>
                  <a:sym typeface="Lexend"/>
                </a:rPr>
                <a:t>Y</a:t>
              </a:r>
              <a:r>
                <a:rPr lang="uk">
                  <a:solidFill>
                    <a:srgbClr val="212121"/>
                  </a:solidFill>
                  <a:latin typeface="Lexend"/>
                  <a:ea typeface="Lexend"/>
                  <a:cs typeface="Lexend"/>
                  <a:sym typeface="Lexend"/>
                </a:rPr>
                <a:t>our Logo</a:t>
              </a:r>
              <a:endParaRPr>
                <a:solidFill>
                  <a:srgbClr val="212121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97" name="Google Shape;97;p14"/>
            <p:cNvSpPr txBox="1"/>
            <p:nvPr/>
          </p:nvSpPr>
          <p:spPr>
            <a:xfrm>
              <a:off x="8322443" y="7213750"/>
              <a:ext cx="940800" cy="1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12121"/>
                  </a:solidFill>
                  <a:latin typeface="Lexend"/>
                  <a:ea typeface="Lexend"/>
                  <a:cs typeface="Lexend"/>
                  <a:sym typeface="Lexend"/>
                </a:rPr>
                <a:t>2025</a:t>
              </a:r>
              <a:endParaRPr>
                <a:solidFill>
                  <a:srgbClr val="212121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grpSp>
          <p:nvGrpSpPr>
            <p:cNvPr id="98" name="Google Shape;98;p14"/>
            <p:cNvGrpSpPr/>
            <p:nvPr/>
          </p:nvGrpSpPr>
          <p:grpSpPr>
            <a:xfrm>
              <a:off x="8054938" y="7232950"/>
              <a:ext cx="149413" cy="128275"/>
              <a:chOff x="8054938" y="7232950"/>
              <a:chExt cx="149413" cy="128275"/>
            </a:xfrm>
          </p:grpSpPr>
          <p:cxnSp>
            <p:nvCxnSpPr>
              <p:cNvPr id="99" name="Google Shape;99;p14"/>
              <p:cNvCxnSpPr/>
              <p:nvPr/>
            </p:nvCxnSpPr>
            <p:spPr>
              <a:xfrm>
                <a:off x="8054938" y="7297025"/>
                <a:ext cx="1317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0" name="Google Shape;100;p14"/>
              <p:cNvCxnSpPr/>
              <p:nvPr/>
            </p:nvCxnSpPr>
            <p:spPr>
              <a:xfrm>
                <a:off x="8140150" y="7232950"/>
                <a:ext cx="64200" cy="64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1" name="Google Shape;101;p14"/>
              <p:cNvCxnSpPr/>
              <p:nvPr/>
            </p:nvCxnSpPr>
            <p:spPr>
              <a:xfrm flipH="1">
                <a:off x="8140150" y="7297025"/>
                <a:ext cx="64200" cy="64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02" name="Google Shape;102;p14"/>
          <p:cNvSpPr txBox="1"/>
          <p:nvPr/>
        </p:nvSpPr>
        <p:spPr>
          <a:xfrm>
            <a:off x="382488" y="284321"/>
            <a:ext cx="2610000" cy="1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rgbClr val="2E7F5E"/>
                </a:solidFill>
                <a:latin typeface="Lexend"/>
                <a:ea typeface="Lexend"/>
                <a:cs typeface="Lexend"/>
                <a:sym typeface="Lexend"/>
              </a:rPr>
              <a:t>BUSINESS SERVICES</a:t>
            </a:r>
            <a:endParaRPr b="1" sz="3100">
              <a:solidFill>
                <a:srgbClr val="2E7F5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103" name="Google Shape;103;p14"/>
          <p:cNvGrpSpPr/>
          <p:nvPr/>
        </p:nvGrpSpPr>
        <p:grpSpPr>
          <a:xfrm>
            <a:off x="382512" y="7213750"/>
            <a:ext cx="2188918" cy="193800"/>
            <a:chOff x="7074324" y="7213750"/>
            <a:chExt cx="2188918" cy="193800"/>
          </a:xfrm>
        </p:grpSpPr>
        <p:sp>
          <p:nvSpPr>
            <p:cNvPr id="104" name="Google Shape;104;p14"/>
            <p:cNvSpPr txBox="1"/>
            <p:nvPr/>
          </p:nvSpPr>
          <p:spPr>
            <a:xfrm>
              <a:off x="7074324" y="7213750"/>
              <a:ext cx="940800" cy="1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12121"/>
                  </a:solidFill>
                  <a:latin typeface="Lexend"/>
                  <a:ea typeface="Lexend"/>
                  <a:cs typeface="Lexend"/>
                  <a:sym typeface="Lexend"/>
                </a:rPr>
                <a:t>Your Logo</a:t>
              </a:r>
              <a:endParaRPr>
                <a:solidFill>
                  <a:srgbClr val="212121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8322443" y="7213750"/>
              <a:ext cx="940800" cy="1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rgbClr val="212121"/>
                  </a:solidFill>
                  <a:latin typeface="Lexend"/>
                  <a:ea typeface="Lexend"/>
                  <a:cs typeface="Lexend"/>
                  <a:sym typeface="Lexend"/>
                </a:rPr>
                <a:t>2025</a:t>
              </a:r>
              <a:endParaRPr>
                <a:solidFill>
                  <a:srgbClr val="212121"/>
                </a:solidFill>
                <a:latin typeface="Lexend"/>
                <a:ea typeface="Lexend"/>
                <a:cs typeface="Lexend"/>
                <a:sym typeface="Lexend"/>
              </a:endParaRPr>
            </a:p>
          </p:txBody>
        </p:sp>
        <p:grpSp>
          <p:nvGrpSpPr>
            <p:cNvPr id="106" name="Google Shape;106;p14"/>
            <p:cNvGrpSpPr/>
            <p:nvPr/>
          </p:nvGrpSpPr>
          <p:grpSpPr>
            <a:xfrm>
              <a:off x="8054938" y="7232950"/>
              <a:ext cx="149413" cy="128275"/>
              <a:chOff x="8054938" y="7232950"/>
              <a:chExt cx="149413" cy="128275"/>
            </a:xfrm>
          </p:grpSpPr>
          <p:cxnSp>
            <p:nvCxnSpPr>
              <p:cNvPr id="107" name="Google Shape;107;p14"/>
              <p:cNvCxnSpPr/>
              <p:nvPr/>
            </p:nvCxnSpPr>
            <p:spPr>
              <a:xfrm>
                <a:off x="8054938" y="7297025"/>
                <a:ext cx="131700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8" name="Google Shape;108;p14"/>
              <p:cNvCxnSpPr/>
              <p:nvPr/>
            </p:nvCxnSpPr>
            <p:spPr>
              <a:xfrm>
                <a:off x="8140150" y="7232950"/>
                <a:ext cx="64200" cy="64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09" name="Google Shape;109;p14"/>
              <p:cNvCxnSpPr/>
              <p:nvPr/>
            </p:nvCxnSpPr>
            <p:spPr>
              <a:xfrm flipH="1">
                <a:off x="8140150" y="7297025"/>
                <a:ext cx="64200" cy="642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10" name="Google Shape;110;p14"/>
          <p:cNvSpPr txBox="1"/>
          <p:nvPr/>
        </p:nvSpPr>
        <p:spPr>
          <a:xfrm>
            <a:off x="497938" y="1878608"/>
            <a:ext cx="24837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Provide a concise overview of the service, highlighting its purpose and key benefits. What problem does it solve? Who is it for?</a:t>
            </a:r>
            <a:endParaRPr sz="11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382500" y="1628600"/>
            <a:ext cx="2745425" cy="1232954"/>
          </a:xfrm>
          <a:custGeom>
            <a:rect b="b" l="l" r="r" t="t"/>
            <a:pathLst>
              <a:path extrusionOk="0" h="58420" w="109817">
                <a:moveTo>
                  <a:pt x="14194" y="0"/>
                </a:moveTo>
                <a:lnTo>
                  <a:pt x="0" y="0"/>
                </a:lnTo>
                <a:lnTo>
                  <a:pt x="0" y="58420"/>
                </a:lnTo>
                <a:lnTo>
                  <a:pt x="109817" y="58420"/>
                </a:lnTo>
                <a:lnTo>
                  <a:pt x="109817" y="0"/>
                </a:lnTo>
                <a:lnTo>
                  <a:pt x="95623" y="0"/>
                </a:lnTo>
              </a:path>
            </a:pathLst>
          </a:custGeom>
          <a:noFill/>
          <a:ln cap="flat" cmpd="sng" w="9525">
            <a:solidFill>
              <a:srgbClr val="C0B9B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Google Shape;112;p14"/>
          <p:cNvSpPr txBox="1"/>
          <p:nvPr/>
        </p:nvSpPr>
        <p:spPr>
          <a:xfrm>
            <a:off x="639125" y="1529216"/>
            <a:ext cx="2232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2E7F5E"/>
                </a:solidFill>
                <a:latin typeface="Lexend"/>
                <a:ea typeface="Lexend"/>
                <a:cs typeface="Lexend"/>
                <a:sym typeface="Lexend"/>
              </a:rPr>
              <a:t>SERVICE 1</a:t>
            </a:r>
            <a:endParaRPr b="1" sz="1600">
              <a:solidFill>
                <a:srgbClr val="2E7F5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497938" y="3561193"/>
            <a:ext cx="24837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Provide a concise overview of the service, highlighting its purpose and key benefits. What problem does it solve? Who is it for?</a:t>
            </a:r>
            <a:endParaRPr sz="11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382500" y="3311185"/>
            <a:ext cx="2745425" cy="1232954"/>
          </a:xfrm>
          <a:custGeom>
            <a:rect b="b" l="l" r="r" t="t"/>
            <a:pathLst>
              <a:path extrusionOk="0" h="58420" w="109817">
                <a:moveTo>
                  <a:pt x="14194" y="0"/>
                </a:moveTo>
                <a:lnTo>
                  <a:pt x="0" y="0"/>
                </a:lnTo>
                <a:lnTo>
                  <a:pt x="0" y="58420"/>
                </a:lnTo>
                <a:lnTo>
                  <a:pt x="109817" y="58420"/>
                </a:lnTo>
                <a:lnTo>
                  <a:pt x="109817" y="0"/>
                </a:lnTo>
                <a:lnTo>
                  <a:pt x="95623" y="0"/>
                </a:lnTo>
              </a:path>
            </a:pathLst>
          </a:custGeom>
          <a:noFill/>
          <a:ln cap="flat" cmpd="sng" w="9525">
            <a:solidFill>
              <a:srgbClr val="C0B9B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Google Shape;115;p14"/>
          <p:cNvSpPr txBox="1"/>
          <p:nvPr/>
        </p:nvSpPr>
        <p:spPr>
          <a:xfrm>
            <a:off x="639125" y="3211800"/>
            <a:ext cx="2232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2E7F5E"/>
                </a:solidFill>
                <a:latin typeface="Lexend"/>
                <a:ea typeface="Lexend"/>
                <a:cs typeface="Lexend"/>
                <a:sym typeface="Lexend"/>
              </a:rPr>
              <a:t>SERVICE 2</a:t>
            </a:r>
            <a:endParaRPr b="1" sz="1600">
              <a:solidFill>
                <a:srgbClr val="2E7F5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497938" y="5252612"/>
            <a:ext cx="2483700" cy="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Provide a concise overview of the service, highlighting its purpose and key benefits. What problem does it solve? Who is it for?</a:t>
            </a:r>
            <a:endParaRPr sz="11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382500" y="5002604"/>
            <a:ext cx="2745425" cy="1232954"/>
          </a:xfrm>
          <a:custGeom>
            <a:rect b="b" l="l" r="r" t="t"/>
            <a:pathLst>
              <a:path extrusionOk="0" h="58420" w="109817">
                <a:moveTo>
                  <a:pt x="14194" y="0"/>
                </a:moveTo>
                <a:lnTo>
                  <a:pt x="0" y="0"/>
                </a:lnTo>
                <a:lnTo>
                  <a:pt x="0" y="58420"/>
                </a:lnTo>
                <a:lnTo>
                  <a:pt x="109817" y="58420"/>
                </a:lnTo>
                <a:lnTo>
                  <a:pt x="109817" y="0"/>
                </a:lnTo>
                <a:lnTo>
                  <a:pt x="95623" y="0"/>
                </a:lnTo>
              </a:path>
            </a:pathLst>
          </a:custGeom>
          <a:noFill/>
          <a:ln cap="flat" cmpd="sng" w="9525">
            <a:solidFill>
              <a:srgbClr val="C0B9B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8" name="Google Shape;118;p14"/>
          <p:cNvSpPr txBox="1"/>
          <p:nvPr/>
        </p:nvSpPr>
        <p:spPr>
          <a:xfrm>
            <a:off x="639125" y="4903220"/>
            <a:ext cx="2232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2E7F5E"/>
                </a:solidFill>
                <a:latin typeface="Lexend"/>
                <a:ea typeface="Lexend"/>
                <a:cs typeface="Lexend"/>
                <a:sym typeface="Lexend"/>
              </a:rPr>
              <a:t>SERVICE 3</a:t>
            </a:r>
            <a:endParaRPr b="1" sz="1600">
              <a:solidFill>
                <a:srgbClr val="2E7F5E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