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Great Vibes"/>
      <p:regular r:id="rId11"/>
    </p:embeddedFont>
    <p:embeddedFont>
      <p:font typeface="Spectral SemiBol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268">
          <p15:clr>
            <a:srgbClr val="A4A3A4"/>
          </p15:clr>
        </p15:guide>
        <p15:guide id="3" pos="340">
          <p15:clr>
            <a:srgbClr val="9AA0A6"/>
          </p15:clr>
        </p15:guide>
        <p15:guide id="4" pos="4422">
          <p15:clr>
            <a:srgbClr val="9AA0A6"/>
          </p15:clr>
        </p15:guide>
        <p15:guide id="5" orient="horz" pos="283">
          <p15:clr>
            <a:srgbClr val="9AA0A6"/>
          </p15:clr>
        </p15:guide>
        <p15:guide id="6" orient="horz" pos="6463">
          <p15:clr>
            <a:srgbClr val="9AA0A6"/>
          </p15:clr>
        </p15:guide>
        <p15:guide id="7" pos="2041">
          <p15:clr>
            <a:srgbClr val="9AA0A6"/>
          </p15:clr>
        </p15:guide>
        <p15:guide id="8" pos="567">
          <p15:clr>
            <a:srgbClr val="9AA0A6"/>
          </p15:clr>
        </p15:guide>
        <p15:guide id="9" orient="horz" pos="101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268"/>
        <p:guide pos="340"/>
        <p:guide pos="4422"/>
        <p:guide pos="283" orient="horz"/>
        <p:guide pos="6463" orient="horz"/>
        <p:guide pos="2041"/>
        <p:guide pos="567"/>
        <p:guide pos="101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reatVibes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SpectralSemiBold-bold.fntdata"/><Relationship Id="rId12" Type="http://schemas.openxmlformats.org/officeDocument/2006/relationships/font" Target="fonts/Spectral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15" Type="http://schemas.openxmlformats.org/officeDocument/2006/relationships/font" Target="fonts/SpectralSemiBold-boldItalic.fntdata"/><Relationship Id="rId14" Type="http://schemas.openxmlformats.org/officeDocument/2006/relationships/font" Target="fonts/Spectral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5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5" Type="http://schemas.openxmlformats.org/officeDocument/2006/relationships/image" Target="../media/image11.png"/><Relationship Id="rId14" Type="http://schemas.openxmlformats.org/officeDocument/2006/relationships/image" Target="../media/image13.png"/><Relationship Id="rId17" Type="http://schemas.openxmlformats.org/officeDocument/2006/relationships/image" Target="../media/image14.png"/><Relationship Id="rId16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18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75" y="9570266"/>
            <a:ext cx="7615701" cy="114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888" y="-8519"/>
            <a:ext cx="7615700" cy="233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-27827" y="-12700"/>
            <a:ext cx="7615638" cy="228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16721" l="11661" r="11669" t="6608"/>
          <a:stretch/>
        </p:blipFill>
        <p:spPr>
          <a:xfrm>
            <a:off x="587625" y="478575"/>
            <a:ext cx="1779000" cy="17790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2858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8" name="Google Shape;58;p13"/>
          <p:cNvSpPr txBox="1"/>
          <p:nvPr/>
        </p:nvSpPr>
        <p:spPr>
          <a:xfrm>
            <a:off x="2781300" y="81915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3086100" y="526200"/>
            <a:ext cx="4257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Robbie Mitchell</a:t>
            </a:r>
            <a:endParaRPr sz="5100">
              <a:solidFill>
                <a:schemeClr val="lt1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573300" y="1323975"/>
            <a:ext cx="3283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GRAPHIC DESIGNER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552450" y="2809875"/>
            <a:ext cx="266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/>
        </p:nvSpPr>
        <p:spPr>
          <a:xfrm>
            <a:off x="739688" y="2414850"/>
            <a:ext cx="224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Spectral SemiBold"/>
                <a:ea typeface="Spectral SemiBold"/>
                <a:cs typeface="Spectral SemiBold"/>
                <a:sym typeface="Spectral SemiBold"/>
              </a:rPr>
              <a:t>PROFILE</a:t>
            </a:r>
            <a:endParaRPr sz="18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846150" y="2414850"/>
            <a:ext cx="224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Spectral SemiBold"/>
                <a:ea typeface="Spectral SemiBold"/>
                <a:cs typeface="Spectral SemiBold"/>
                <a:sym typeface="Spectral SemiBold"/>
              </a:rPr>
              <a:t>EDUCATION</a:t>
            </a:r>
            <a:endParaRPr sz="18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495225" y="2800350"/>
            <a:ext cx="118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Arts &amp;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Economics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 flipH="1" rot="10800000">
            <a:off x="3601875" y="2800275"/>
            <a:ext cx="34371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>
            <a:off x="487275" y="2800350"/>
            <a:ext cx="31146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Lorem ipsum dolor sit amet, consectetuer adipiscing elit, sed diam nonummy nibh euismod tincidunt ut laoreet dolore magna aliquam.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" name="Google Shape;67;p13"/>
          <p:cNvCxnSpPr/>
          <p:nvPr/>
        </p:nvCxnSpPr>
        <p:spPr>
          <a:xfrm>
            <a:off x="4724400" y="2995613"/>
            <a:ext cx="0" cy="185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/>
          <p:nvPr/>
        </p:nvSpPr>
        <p:spPr>
          <a:xfrm>
            <a:off x="4684025" y="3672000"/>
            <a:ext cx="80700" cy="807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4684025" y="2957613"/>
            <a:ext cx="80700" cy="807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4684025" y="4342188"/>
            <a:ext cx="80700" cy="807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3495225" y="3494250"/>
            <a:ext cx="118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Business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Economics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772300" y="2800350"/>
            <a:ext cx="22479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University of Arts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Lorem ipsum dolor sit amet, consectetuer adipiscing elit</a:t>
            </a:r>
            <a:r>
              <a:rPr lang="ru" sz="900">
                <a:latin typeface="Roboto"/>
                <a:ea typeface="Roboto"/>
                <a:cs typeface="Roboto"/>
                <a:sym typeface="Roboto"/>
              </a:rPr>
              <a:t>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739688" y="4040875"/>
            <a:ext cx="224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Spectral SemiBold"/>
                <a:ea typeface="Spectral SemiBold"/>
                <a:cs typeface="Spectral SemiBold"/>
                <a:sym typeface="Spectral SemiBold"/>
              </a:rPr>
              <a:t>SKILLS</a:t>
            </a:r>
            <a:endParaRPr sz="18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74" name="Google Shape;74;p13"/>
          <p:cNvCxnSpPr/>
          <p:nvPr/>
        </p:nvCxnSpPr>
        <p:spPr>
          <a:xfrm>
            <a:off x="552450" y="4426375"/>
            <a:ext cx="266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3"/>
          <p:cNvSpPr txBox="1"/>
          <p:nvPr/>
        </p:nvSpPr>
        <p:spPr>
          <a:xfrm>
            <a:off x="476250" y="4426375"/>
            <a:ext cx="19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Adobe Photoshop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2447850" y="4426375"/>
            <a:ext cx="5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85%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542925" y="4717675"/>
            <a:ext cx="24099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542925" y="4717675"/>
            <a:ext cx="19287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D4C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476250" y="4848063"/>
            <a:ext cx="19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Adobe Illustrator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447850" y="4848063"/>
            <a:ext cx="5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80%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542925" y="5139363"/>
            <a:ext cx="24099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542925" y="5139375"/>
            <a:ext cx="17193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D4C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476250" y="5264988"/>
            <a:ext cx="19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Adobe After Effects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447850" y="5264988"/>
            <a:ext cx="5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85%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542925" y="5556288"/>
            <a:ext cx="24099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542925" y="5556300"/>
            <a:ext cx="19287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D4C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76250" y="5681900"/>
            <a:ext cx="19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Figma Online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447850" y="5681900"/>
            <a:ext cx="5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75</a:t>
            </a:r>
            <a:r>
              <a:rPr lang="ru" sz="1200">
                <a:latin typeface="Roboto"/>
                <a:ea typeface="Roboto"/>
                <a:cs typeface="Roboto"/>
                <a:sym typeface="Roboto"/>
              </a:rPr>
              <a:t>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542925" y="5973200"/>
            <a:ext cx="24099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542925" y="5973200"/>
            <a:ext cx="16191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D4C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476250" y="6103588"/>
            <a:ext cx="19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MS Office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447850" y="6103588"/>
            <a:ext cx="5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ru" sz="1200"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542925" y="6394888"/>
            <a:ext cx="24099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542925" y="6394900"/>
            <a:ext cx="21192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D4C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476250" y="6526963"/>
            <a:ext cx="19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Corel Draw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447850" y="6526963"/>
            <a:ext cx="55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ru" sz="1200">
                <a:latin typeface="Roboto"/>
                <a:ea typeface="Roboto"/>
                <a:cs typeface="Roboto"/>
                <a:sym typeface="Roboto"/>
              </a:rPr>
              <a:t>0%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542925" y="6818263"/>
            <a:ext cx="24099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542925" y="6818275"/>
            <a:ext cx="2119200" cy="128700"/>
          </a:xfrm>
          <a:prstGeom prst="round2SameRect">
            <a:avLst>
              <a:gd fmla="val 50000" name="adj1"/>
              <a:gd fmla="val 50000" name="adj2"/>
            </a:avLst>
          </a:prstGeom>
          <a:solidFill>
            <a:srgbClr val="CD4C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739688" y="7089250"/>
            <a:ext cx="224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Spectral SemiBold"/>
                <a:ea typeface="Spectral SemiBold"/>
                <a:cs typeface="Spectral SemiBold"/>
                <a:sym typeface="Spectral SemiBold"/>
              </a:rPr>
              <a:t>LANGUAGES</a:t>
            </a:r>
            <a:endParaRPr sz="18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100" name="Google Shape;100;p13"/>
          <p:cNvCxnSpPr/>
          <p:nvPr/>
        </p:nvCxnSpPr>
        <p:spPr>
          <a:xfrm>
            <a:off x="534900" y="7474750"/>
            <a:ext cx="266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3"/>
          <p:cNvSpPr txBox="1"/>
          <p:nvPr/>
        </p:nvSpPr>
        <p:spPr>
          <a:xfrm>
            <a:off x="381150" y="7485450"/>
            <a:ext cx="304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6099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English (Native)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6099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Spanish (Intermediate)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186099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French (Intermediate)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739688" y="8287575"/>
            <a:ext cx="224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Spectral SemiBold"/>
                <a:ea typeface="Spectral SemiBold"/>
                <a:cs typeface="Spectral SemiBold"/>
                <a:sym typeface="Spectral SemiBold"/>
              </a:rPr>
              <a:t>AWARDS</a:t>
            </a:r>
            <a:endParaRPr sz="18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103" name="Google Shape;103;p13"/>
          <p:cNvCxnSpPr/>
          <p:nvPr/>
        </p:nvCxnSpPr>
        <p:spPr>
          <a:xfrm>
            <a:off x="534900" y="8673075"/>
            <a:ext cx="266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444525" y="8683775"/>
            <a:ext cx="30477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Best Presentation Award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07/2020 Department Engineering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Best Presentation Award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07/2020 Department Engineering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4772300" y="3494250"/>
            <a:ext cx="22479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University of Arts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Lorem ipsum dolor sit amet, consectetuer adipiscing elit</a:t>
            </a:r>
            <a:r>
              <a:rPr lang="ru" sz="900">
                <a:latin typeface="Roboto"/>
                <a:ea typeface="Roboto"/>
                <a:cs typeface="Roboto"/>
                <a:sym typeface="Roboto"/>
              </a:rPr>
              <a:t>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3495225" y="4189050"/>
            <a:ext cx="118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Arts &amp;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Economics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772300" y="4189050"/>
            <a:ext cx="22479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University of Arts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Lorem ipsum dolor sit amet, consectetuer adipiscing elit</a:t>
            </a:r>
            <a:r>
              <a:rPr lang="ru" sz="900">
                <a:latin typeface="Roboto"/>
                <a:ea typeface="Roboto"/>
                <a:cs typeface="Roboto"/>
                <a:sym typeface="Roboto"/>
              </a:rPr>
              <a:t>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3846150" y="4958050"/>
            <a:ext cx="319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Spectral SemiBold"/>
                <a:ea typeface="Spectral SemiBold"/>
                <a:cs typeface="Spectral SemiBold"/>
                <a:sym typeface="Spectral SemiBold"/>
              </a:rPr>
              <a:t>WORK EXPERIENCE</a:t>
            </a:r>
            <a:endParaRPr sz="18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3495225" y="5343550"/>
            <a:ext cx="12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Social media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agent KLM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" name="Google Shape;110;p13"/>
          <p:cNvCxnSpPr/>
          <p:nvPr/>
        </p:nvCxnSpPr>
        <p:spPr>
          <a:xfrm flipH="1" rot="10800000">
            <a:off x="3601875" y="5343475"/>
            <a:ext cx="34371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4724400" y="5538813"/>
            <a:ext cx="0" cy="266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3"/>
          <p:cNvSpPr/>
          <p:nvPr/>
        </p:nvSpPr>
        <p:spPr>
          <a:xfrm>
            <a:off x="4684025" y="5519863"/>
            <a:ext cx="80700" cy="807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772275" y="5343550"/>
            <a:ext cx="22479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Cygnific, Netherlands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Social media to ensure that online reputation of KLM stays in line with the desired brand position.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3605225" y="5929325"/>
            <a:ext cx="1005000" cy="185100"/>
          </a:xfrm>
          <a:prstGeom prst="homePlate">
            <a:avLst>
              <a:gd fmla="val 50000" name="adj"/>
            </a:avLst>
          </a:prstGeom>
          <a:solidFill>
            <a:srgbClr val="0F27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3602863" y="5862050"/>
            <a:ext cx="92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2010 - 2015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3495225" y="6398850"/>
            <a:ext cx="12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Social media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agent KLM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4772275" y="6398850"/>
            <a:ext cx="22479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Cygnific, Netherlands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Provide engaging customer service on social media to ensure that online reputation.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3605225" y="6984625"/>
            <a:ext cx="1005000" cy="185100"/>
          </a:xfrm>
          <a:prstGeom prst="homePlate">
            <a:avLst>
              <a:gd fmla="val 50000" name="adj"/>
            </a:avLst>
          </a:prstGeom>
          <a:solidFill>
            <a:srgbClr val="0F27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3602863" y="6917350"/>
            <a:ext cx="92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2010 - 2018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4684025" y="6581013"/>
            <a:ext cx="80700" cy="807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5225" y="7315125"/>
            <a:ext cx="12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Social media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agent KLM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4772275" y="7315125"/>
            <a:ext cx="22479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Cygnific, Netherlands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Roboto"/>
                <a:ea typeface="Roboto"/>
                <a:cs typeface="Roboto"/>
                <a:sym typeface="Roboto"/>
              </a:rPr>
              <a:t>Provide engaging customer service on social media to ensure.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3605225" y="7900900"/>
            <a:ext cx="1005000" cy="185100"/>
          </a:xfrm>
          <a:prstGeom prst="homePlate">
            <a:avLst>
              <a:gd fmla="val 50000" name="adj"/>
            </a:avLst>
          </a:prstGeom>
          <a:solidFill>
            <a:srgbClr val="0F273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3602863" y="7833625"/>
            <a:ext cx="92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2010 - 2020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4684025" y="7505663"/>
            <a:ext cx="80700" cy="807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3846150" y="8281900"/>
            <a:ext cx="323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Spectral SemiBold"/>
                <a:ea typeface="Spectral SemiBold"/>
                <a:cs typeface="Spectral SemiBold"/>
                <a:sym typeface="Spectral SemiBold"/>
              </a:rPr>
              <a:t>HOBBIES AND INTERESTS</a:t>
            </a:r>
            <a:endParaRPr sz="18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127" name="Google Shape;127;p13"/>
          <p:cNvCxnSpPr/>
          <p:nvPr/>
        </p:nvCxnSpPr>
        <p:spPr>
          <a:xfrm flipH="1" rot="10800000">
            <a:off x="3601875" y="8667313"/>
            <a:ext cx="3437100" cy="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3"/>
          <p:cNvSpPr txBox="1"/>
          <p:nvPr/>
        </p:nvSpPr>
        <p:spPr>
          <a:xfrm>
            <a:off x="4895775" y="9724100"/>
            <a:ext cx="221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CONTACTS</a:t>
            </a:r>
            <a:endParaRPr sz="1800">
              <a:solidFill>
                <a:schemeClr val="lt1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2795475" y="10070825"/>
            <a:ext cx="4319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mail@domain.ltd</a:t>
            </a:r>
            <a:r>
              <a:rPr lang="ru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|  +1044 78 28529201  </a:t>
            </a:r>
            <a:r>
              <a:rPr lang="ru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ru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domain.ltd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0" name="Google Shape;130;p13"/>
          <p:cNvGrpSpPr/>
          <p:nvPr/>
        </p:nvGrpSpPr>
        <p:grpSpPr>
          <a:xfrm>
            <a:off x="5796225" y="8790600"/>
            <a:ext cx="633300" cy="707700"/>
            <a:chOff x="5891475" y="8790600"/>
            <a:chExt cx="633300" cy="707700"/>
          </a:xfrm>
        </p:grpSpPr>
        <p:pic>
          <p:nvPicPr>
            <p:cNvPr id="131" name="Google Shape;13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977275" y="8790600"/>
              <a:ext cx="461700" cy="46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3"/>
            <p:cNvSpPr txBox="1"/>
            <p:nvPr/>
          </p:nvSpPr>
          <p:spPr>
            <a:xfrm>
              <a:off x="5891475" y="9175200"/>
              <a:ext cx="633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Roboto"/>
                  <a:ea typeface="Roboto"/>
                  <a:cs typeface="Roboto"/>
                  <a:sym typeface="Roboto"/>
                </a:rPr>
                <a:t>BOOKS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3" name="Google Shape;133;p13"/>
          <p:cNvGrpSpPr/>
          <p:nvPr/>
        </p:nvGrpSpPr>
        <p:grpSpPr>
          <a:xfrm>
            <a:off x="6505725" y="8790600"/>
            <a:ext cx="633300" cy="707700"/>
            <a:chOff x="6524775" y="8790600"/>
            <a:chExt cx="633300" cy="707700"/>
          </a:xfrm>
        </p:grpSpPr>
        <p:pic>
          <p:nvPicPr>
            <p:cNvPr id="134" name="Google Shape;13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610575" y="8790600"/>
              <a:ext cx="461700" cy="46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3"/>
            <p:cNvSpPr txBox="1"/>
            <p:nvPr/>
          </p:nvSpPr>
          <p:spPr>
            <a:xfrm>
              <a:off x="6524775" y="9175200"/>
              <a:ext cx="633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Roboto"/>
                  <a:ea typeface="Roboto"/>
                  <a:cs typeface="Roboto"/>
                  <a:sym typeface="Roboto"/>
                </a:rPr>
                <a:t>MUSIC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4965400" y="8790600"/>
            <a:ext cx="823800" cy="707700"/>
            <a:chOff x="5070175" y="8790600"/>
            <a:chExt cx="823800" cy="707700"/>
          </a:xfrm>
        </p:grpSpPr>
        <p:pic>
          <p:nvPicPr>
            <p:cNvPr id="137" name="Google Shape;137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251225" y="8790600"/>
              <a:ext cx="461700" cy="46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13"/>
            <p:cNvSpPr txBox="1"/>
            <p:nvPr/>
          </p:nvSpPr>
          <p:spPr>
            <a:xfrm>
              <a:off x="5070175" y="9175200"/>
              <a:ext cx="823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Roboto"/>
                  <a:ea typeface="Roboto"/>
                  <a:cs typeface="Roboto"/>
                  <a:sym typeface="Roboto"/>
                </a:rPr>
                <a:t>TRAVELS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4263400" y="8790600"/>
            <a:ext cx="764400" cy="707700"/>
            <a:chOff x="4282450" y="8790600"/>
            <a:chExt cx="764400" cy="707700"/>
          </a:xfrm>
        </p:grpSpPr>
        <p:pic>
          <p:nvPicPr>
            <p:cNvPr id="140" name="Google Shape;140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433800" y="8790600"/>
              <a:ext cx="461700" cy="46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3"/>
            <p:cNvSpPr txBox="1"/>
            <p:nvPr/>
          </p:nvSpPr>
          <p:spPr>
            <a:xfrm>
              <a:off x="4282450" y="9175200"/>
              <a:ext cx="764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Roboto"/>
                  <a:ea typeface="Roboto"/>
                  <a:cs typeface="Roboto"/>
                  <a:sym typeface="Roboto"/>
                </a:rPr>
                <a:t>BILLIARDS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3449100" y="8790600"/>
            <a:ext cx="926400" cy="707700"/>
            <a:chOff x="3468150" y="8790600"/>
            <a:chExt cx="926400" cy="707700"/>
          </a:xfrm>
        </p:grpSpPr>
        <p:pic>
          <p:nvPicPr>
            <p:cNvPr id="143" name="Google Shape;143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700500" y="8790600"/>
              <a:ext cx="461700" cy="46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13"/>
            <p:cNvSpPr txBox="1"/>
            <p:nvPr/>
          </p:nvSpPr>
          <p:spPr>
            <a:xfrm>
              <a:off x="3468150" y="9175200"/>
              <a:ext cx="926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Roboto"/>
                  <a:ea typeface="Roboto"/>
                  <a:cs typeface="Roboto"/>
                  <a:sym typeface="Roboto"/>
                </a:rPr>
                <a:t>PING</a:t>
              </a:r>
              <a:r>
                <a:rPr lang="ru" sz="900"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ru" sz="900">
                  <a:latin typeface="Roboto"/>
                  <a:ea typeface="Roboto"/>
                  <a:cs typeface="Roboto"/>
                  <a:sym typeface="Roboto"/>
                </a:rPr>
                <a:t>PONG</a:t>
              </a:r>
              <a:endParaRPr sz="9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5" name="Google Shape;14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00475" y="2530025"/>
            <a:ext cx="192025" cy="1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8174" y="7206281"/>
            <a:ext cx="219450" cy="19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600475" y="5056925"/>
            <a:ext cx="219450" cy="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4900" y="4162101"/>
            <a:ext cx="192025" cy="1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00474" y="8396125"/>
            <a:ext cx="192025" cy="1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34900" y="2540851"/>
            <a:ext cx="192025" cy="19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4900" y="8408700"/>
            <a:ext cx="192025" cy="1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