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DM Sans Medium"/>
      <p:regular r:id="rId7"/>
      <p:bold r:id="rId8"/>
      <p:italic r:id="rId9"/>
      <p:boldItalic r:id="rId10"/>
    </p:embeddedFont>
    <p:embeddedFont>
      <p:font typeface="Lato"/>
      <p:regular r:id="rId11"/>
      <p:bold r:id="rId12"/>
      <p:italic r:id="rId13"/>
      <p:boldItalic r:id="rId14"/>
    </p:embeddedFont>
    <p:embeddedFont>
      <p:font typeface="DM Sans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397">
          <p15:clr>
            <a:srgbClr val="9AA0A6"/>
          </p15:clr>
        </p15:guide>
        <p15:guide id="2" orient="horz" pos="1560">
          <p15:clr>
            <a:srgbClr val="9AA0A6"/>
          </p15:clr>
        </p15:guide>
        <p15:guide id="3" orient="horz" pos="1020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97"/>
        <p:guide pos="1560" orient="horz"/>
        <p:guide pos="1020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Lato-regular.fntdata"/><Relationship Id="rId10" Type="http://schemas.openxmlformats.org/officeDocument/2006/relationships/font" Target="fonts/DMSansMedium-boldItalic.fntdata"/><Relationship Id="rId13" Type="http://schemas.openxmlformats.org/officeDocument/2006/relationships/font" Target="fonts/Lato-italic.fntdata"/><Relationship Id="rId12" Type="http://schemas.openxmlformats.org/officeDocument/2006/relationships/font" Target="fonts/Lato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DMSansMedium-italic.fntdata"/><Relationship Id="rId15" Type="http://schemas.openxmlformats.org/officeDocument/2006/relationships/font" Target="fonts/DMSans-regular.fntdata"/><Relationship Id="rId14" Type="http://schemas.openxmlformats.org/officeDocument/2006/relationships/font" Target="fonts/Lato-boldItalic.fntdata"/><Relationship Id="rId17" Type="http://schemas.openxmlformats.org/officeDocument/2006/relationships/font" Target="fonts/DMSans-italic.fntdata"/><Relationship Id="rId16" Type="http://schemas.openxmlformats.org/officeDocument/2006/relationships/font" Target="fonts/DMSans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DMSans-boldItalic.fntdata"/><Relationship Id="rId7" Type="http://schemas.openxmlformats.org/officeDocument/2006/relationships/font" Target="fonts/DMSansMedium-regular.fntdata"/><Relationship Id="rId8" Type="http://schemas.openxmlformats.org/officeDocument/2006/relationships/font" Target="fonts/DMSansMedium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2.png"/><Relationship Id="rId5" Type="http://schemas.openxmlformats.org/officeDocument/2006/relationships/image" Target="../media/image1.png"/><Relationship Id="rId6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0" y="0"/>
            <a:ext cx="7560000" cy="2141700"/>
            <a:chOff x="0" y="0"/>
            <a:chExt cx="7560000" cy="2141700"/>
          </a:xfrm>
        </p:grpSpPr>
        <p:sp>
          <p:nvSpPr>
            <p:cNvPr id="55" name="Google Shape;55;p13"/>
            <p:cNvSpPr/>
            <p:nvPr/>
          </p:nvSpPr>
          <p:spPr>
            <a:xfrm>
              <a:off x="4724400" y="0"/>
              <a:ext cx="2835600" cy="2141700"/>
            </a:xfrm>
            <a:prstGeom prst="rect">
              <a:avLst/>
            </a:prstGeom>
            <a:solidFill>
              <a:srgbClr val="292A3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56" name="Google Shape;56;p13"/>
            <p:cNvGrpSpPr/>
            <p:nvPr/>
          </p:nvGrpSpPr>
          <p:grpSpPr>
            <a:xfrm>
              <a:off x="0" y="485775"/>
              <a:ext cx="7014900" cy="1434300"/>
              <a:chOff x="0" y="485775"/>
              <a:chExt cx="7014900" cy="1434300"/>
            </a:xfrm>
          </p:grpSpPr>
          <p:sp>
            <p:nvSpPr>
              <p:cNvPr id="57" name="Google Shape;57;p13"/>
              <p:cNvSpPr/>
              <p:nvPr/>
            </p:nvSpPr>
            <p:spPr>
              <a:xfrm rot="5400000">
                <a:off x="2790300" y="-2304525"/>
                <a:ext cx="1434300" cy="70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rgbClr val="06999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8" name="Google Shape;58;p13"/>
              <p:cNvSpPr/>
              <p:nvPr/>
            </p:nvSpPr>
            <p:spPr>
              <a:xfrm>
                <a:off x="5631525" y="580075"/>
                <a:ext cx="1245600" cy="12456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pic>
            <p:nvPicPr>
              <p:cNvPr id="59" name="Google Shape;59;p13"/>
              <p:cNvPicPr preferRelativeResize="0"/>
              <p:nvPr/>
            </p:nvPicPr>
            <p:blipFill rotWithShape="1">
              <a:blip r:embed="rId3">
                <a:alphaModFix/>
              </a:blip>
              <a:srcRect b="30972" l="0" r="3762" t="0"/>
              <a:stretch/>
            </p:blipFill>
            <p:spPr>
              <a:xfrm>
                <a:off x="5684538" y="633088"/>
                <a:ext cx="1139700" cy="1139700"/>
              </a:xfrm>
              <a:prstGeom prst="ellipse">
                <a:avLst/>
              </a:prstGeom>
              <a:noFill/>
              <a:ln>
                <a:noFill/>
              </a:ln>
            </p:spPr>
          </p:pic>
          <p:sp>
            <p:nvSpPr>
              <p:cNvPr id="60" name="Google Shape;60;p13"/>
              <p:cNvSpPr txBox="1"/>
              <p:nvPr/>
            </p:nvSpPr>
            <p:spPr>
              <a:xfrm>
                <a:off x="540025" y="723900"/>
                <a:ext cx="5486400" cy="708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 sz="3400">
                    <a:latin typeface="DM Sans"/>
                    <a:ea typeface="DM Sans"/>
                    <a:cs typeface="DM Sans"/>
                    <a:sym typeface="DM Sans"/>
                  </a:rPr>
                  <a:t>PRESLEY WITTING</a:t>
                </a:r>
                <a:endParaRPr b="1" sz="3400">
                  <a:latin typeface="DM Sans"/>
                  <a:ea typeface="DM Sans"/>
                  <a:cs typeface="DM Sans"/>
                  <a:sym typeface="DM Sans"/>
                </a:endParaRPr>
              </a:p>
            </p:txBody>
          </p:sp>
          <p:sp>
            <p:nvSpPr>
              <p:cNvPr id="61" name="Google Shape;61;p13"/>
              <p:cNvSpPr txBox="1"/>
              <p:nvPr/>
            </p:nvSpPr>
            <p:spPr>
              <a:xfrm>
                <a:off x="552325" y="1242100"/>
                <a:ext cx="3981600" cy="492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2000">
                    <a:solidFill>
                      <a:schemeClr val="lt1"/>
                    </a:solidFill>
                    <a:latin typeface="Lato"/>
                    <a:ea typeface="Lato"/>
                    <a:cs typeface="Lato"/>
                    <a:sym typeface="Lato"/>
                  </a:rPr>
                  <a:t>GRAPHIC &amp; WEB DESIGNER</a:t>
                </a:r>
                <a:endParaRPr sz="2000">
                  <a:solidFill>
                    <a:schemeClr val="lt1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</p:grpSp>
      </p:grpSp>
      <p:sp>
        <p:nvSpPr>
          <p:cNvPr id="62" name="Google Shape;62;p13"/>
          <p:cNvSpPr/>
          <p:nvPr/>
        </p:nvSpPr>
        <p:spPr>
          <a:xfrm>
            <a:off x="4724400" y="2071200"/>
            <a:ext cx="2835600" cy="4356600"/>
          </a:xfrm>
          <a:prstGeom prst="rect">
            <a:avLst/>
          </a:prstGeom>
          <a:solidFill>
            <a:srgbClr val="292A3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13"/>
          <p:cNvSpPr/>
          <p:nvPr/>
        </p:nvSpPr>
        <p:spPr>
          <a:xfrm rot="5400000">
            <a:off x="5699713" y="2960475"/>
            <a:ext cx="272700" cy="2333700"/>
          </a:xfrm>
          <a:prstGeom prst="round2SameRect">
            <a:avLst>
              <a:gd fmla="val 50000" name="adj1"/>
              <a:gd fmla="val 49991" name="adj2"/>
            </a:avLst>
          </a:prstGeom>
          <a:solidFill>
            <a:srgbClr val="06999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13"/>
          <p:cNvSpPr/>
          <p:nvPr/>
        </p:nvSpPr>
        <p:spPr>
          <a:xfrm rot="-5400000">
            <a:off x="4622351" y="4211475"/>
            <a:ext cx="149100" cy="60000"/>
          </a:xfrm>
          <a:prstGeom prst="round2SameRect">
            <a:avLst>
              <a:gd fmla="val 50000" name="adj1"/>
              <a:gd fmla="val 0" name="adj2"/>
            </a:avLst>
          </a:prstGeom>
          <a:solidFill>
            <a:srgbClr val="66666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13"/>
          <p:cNvSpPr/>
          <p:nvPr/>
        </p:nvSpPr>
        <p:spPr>
          <a:xfrm rot="-5400000">
            <a:off x="4651450" y="4006400"/>
            <a:ext cx="271500" cy="240600"/>
          </a:xfrm>
          <a:prstGeom prst="round1Rect">
            <a:avLst>
              <a:gd fmla="val 16667" name="adj"/>
            </a:avLst>
          </a:prstGeom>
          <a:solidFill>
            <a:srgbClr val="06999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3"/>
          <p:cNvSpPr txBox="1"/>
          <p:nvPr/>
        </p:nvSpPr>
        <p:spPr>
          <a:xfrm>
            <a:off x="5019700" y="2166925"/>
            <a:ext cx="12456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lt1"/>
                </a:solidFill>
                <a:latin typeface="DM Sans Medium"/>
                <a:ea typeface="DM Sans Medium"/>
                <a:cs typeface="DM Sans Medium"/>
                <a:sym typeface="DM Sans Medium"/>
              </a:rPr>
              <a:t>PROFILE</a:t>
            </a:r>
            <a:endParaRPr sz="1600">
              <a:solidFill>
                <a:schemeClr val="lt1"/>
              </a:solidFill>
              <a:latin typeface="DM Sans Medium"/>
              <a:ea typeface="DM Sans Medium"/>
              <a:cs typeface="DM Sans Medium"/>
              <a:sym typeface="DM Sans Medium"/>
            </a:endParaRPr>
          </a:p>
        </p:txBody>
      </p:sp>
      <p:cxnSp>
        <p:nvCxnSpPr>
          <p:cNvPr id="67" name="Google Shape;67;p13"/>
          <p:cNvCxnSpPr/>
          <p:nvPr/>
        </p:nvCxnSpPr>
        <p:spPr>
          <a:xfrm>
            <a:off x="6134100" y="2371725"/>
            <a:ext cx="733500" cy="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8" name="Google Shape;68;p13"/>
          <p:cNvSpPr txBox="1"/>
          <p:nvPr/>
        </p:nvSpPr>
        <p:spPr>
          <a:xfrm>
            <a:off x="5019700" y="2579850"/>
            <a:ext cx="2181300" cy="143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2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I started creating websites at</a:t>
            </a:r>
            <a:endParaRPr sz="12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2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the age of 10. I have always</a:t>
            </a:r>
            <a:endParaRPr sz="12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2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been business oriented, which</a:t>
            </a:r>
            <a:endParaRPr sz="12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2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turned into making websites</a:t>
            </a:r>
            <a:endParaRPr sz="12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2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for businesses.</a:t>
            </a:r>
            <a:endParaRPr sz="12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69" name="Google Shape;69;p13"/>
          <p:cNvSpPr txBox="1"/>
          <p:nvPr/>
        </p:nvSpPr>
        <p:spPr>
          <a:xfrm>
            <a:off x="5019700" y="3911150"/>
            <a:ext cx="12456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lt1"/>
                </a:solidFill>
                <a:latin typeface="DM Sans Medium"/>
                <a:ea typeface="DM Sans Medium"/>
                <a:cs typeface="DM Sans Medium"/>
                <a:sym typeface="DM Sans Medium"/>
              </a:rPr>
              <a:t>SKILLS</a:t>
            </a:r>
            <a:endParaRPr sz="1600">
              <a:solidFill>
                <a:schemeClr val="lt1"/>
              </a:solidFill>
              <a:latin typeface="DM Sans Medium"/>
              <a:ea typeface="DM Sans Medium"/>
              <a:cs typeface="DM Sans Medium"/>
              <a:sym typeface="DM Sans Medium"/>
            </a:endParaRPr>
          </a:p>
        </p:txBody>
      </p:sp>
      <p:sp>
        <p:nvSpPr>
          <p:cNvPr id="70" name="Google Shape;70;p13"/>
          <p:cNvSpPr txBox="1"/>
          <p:nvPr/>
        </p:nvSpPr>
        <p:spPr>
          <a:xfrm>
            <a:off x="5019700" y="4416075"/>
            <a:ext cx="2181300" cy="203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2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Professional</a:t>
            </a:r>
            <a:endParaRPr sz="12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158750" lvl="0" marL="179999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Lato"/>
              <a:buChar char="●"/>
            </a:pPr>
            <a:r>
              <a:rPr lang="ru" sz="12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SEO</a:t>
            </a:r>
            <a:endParaRPr sz="12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158750" lvl="0" marL="179999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Lato"/>
              <a:buChar char="●"/>
            </a:pPr>
            <a:r>
              <a:rPr lang="ru" sz="12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HTML</a:t>
            </a:r>
            <a:endParaRPr sz="12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158750" lvl="0" marL="179999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Lato"/>
              <a:buChar char="●"/>
            </a:pPr>
            <a:r>
              <a:rPr lang="ru" sz="12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CSS</a:t>
            </a:r>
            <a:endParaRPr sz="12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158750" lvl="0" marL="179999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Lato"/>
              <a:buChar char="●"/>
            </a:pPr>
            <a:r>
              <a:rPr lang="ru" sz="12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JavaScript</a:t>
            </a:r>
            <a:endParaRPr sz="12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158750" lvl="0" marL="179999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Lato"/>
              <a:buChar char="●"/>
            </a:pPr>
            <a:r>
              <a:rPr lang="ru" sz="12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DigitalOcean</a:t>
            </a:r>
            <a:endParaRPr sz="12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71" name="Google Shape;71;p13"/>
          <p:cNvSpPr/>
          <p:nvPr/>
        </p:nvSpPr>
        <p:spPr>
          <a:xfrm>
            <a:off x="6265300" y="4818500"/>
            <a:ext cx="130200" cy="1239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06999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13"/>
          <p:cNvSpPr/>
          <p:nvPr/>
        </p:nvSpPr>
        <p:spPr>
          <a:xfrm>
            <a:off x="6435750" y="4818500"/>
            <a:ext cx="130200" cy="1239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06999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13"/>
          <p:cNvSpPr/>
          <p:nvPr/>
        </p:nvSpPr>
        <p:spPr>
          <a:xfrm>
            <a:off x="6606200" y="4818500"/>
            <a:ext cx="130200" cy="1239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06999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13"/>
          <p:cNvSpPr/>
          <p:nvPr/>
        </p:nvSpPr>
        <p:spPr>
          <a:xfrm>
            <a:off x="6776650" y="4818500"/>
            <a:ext cx="130200" cy="1239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06999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13"/>
          <p:cNvSpPr/>
          <p:nvPr/>
        </p:nvSpPr>
        <p:spPr>
          <a:xfrm>
            <a:off x="6265300" y="5068050"/>
            <a:ext cx="130200" cy="1239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06999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13"/>
          <p:cNvSpPr/>
          <p:nvPr/>
        </p:nvSpPr>
        <p:spPr>
          <a:xfrm>
            <a:off x="6435750" y="5068050"/>
            <a:ext cx="130200" cy="1239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06999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13"/>
          <p:cNvSpPr/>
          <p:nvPr/>
        </p:nvSpPr>
        <p:spPr>
          <a:xfrm>
            <a:off x="6606200" y="5068050"/>
            <a:ext cx="130200" cy="1239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06999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13"/>
          <p:cNvSpPr/>
          <p:nvPr/>
        </p:nvSpPr>
        <p:spPr>
          <a:xfrm>
            <a:off x="6776650" y="5068050"/>
            <a:ext cx="130200" cy="1239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06999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13"/>
          <p:cNvSpPr/>
          <p:nvPr/>
        </p:nvSpPr>
        <p:spPr>
          <a:xfrm>
            <a:off x="6947100" y="5068050"/>
            <a:ext cx="130200" cy="1239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06999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13"/>
          <p:cNvSpPr/>
          <p:nvPr/>
        </p:nvSpPr>
        <p:spPr>
          <a:xfrm>
            <a:off x="6265300" y="5631925"/>
            <a:ext cx="130200" cy="1239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06999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13"/>
          <p:cNvSpPr/>
          <p:nvPr/>
        </p:nvSpPr>
        <p:spPr>
          <a:xfrm>
            <a:off x="6435750" y="5631925"/>
            <a:ext cx="130200" cy="1239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06999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3"/>
          <p:cNvSpPr/>
          <p:nvPr/>
        </p:nvSpPr>
        <p:spPr>
          <a:xfrm>
            <a:off x="6606200" y="5631925"/>
            <a:ext cx="130200" cy="1239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06999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13"/>
          <p:cNvSpPr/>
          <p:nvPr/>
        </p:nvSpPr>
        <p:spPr>
          <a:xfrm>
            <a:off x="6776650" y="5631925"/>
            <a:ext cx="130200" cy="1239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06999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13"/>
          <p:cNvSpPr/>
          <p:nvPr/>
        </p:nvSpPr>
        <p:spPr>
          <a:xfrm>
            <a:off x="6947100" y="5631925"/>
            <a:ext cx="130200" cy="1239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06999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p13"/>
          <p:cNvSpPr/>
          <p:nvPr/>
        </p:nvSpPr>
        <p:spPr>
          <a:xfrm>
            <a:off x="6265300" y="5912900"/>
            <a:ext cx="130200" cy="1239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06999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3"/>
          <p:cNvSpPr/>
          <p:nvPr/>
        </p:nvSpPr>
        <p:spPr>
          <a:xfrm>
            <a:off x="6435750" y="5912900"/>
            <a:ext cx="130200" cy="1239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06999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3"/>
          <p:cNvSpPr/>
          <p:nvPr/>
        </p:nvSpPr>
        <p:spPr>
          <a:xfrm>
            <a:off x="6606200" y="5912900"/>
            <a:ext cx="130200" cy="1239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06999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13"/>
          <p:cNvSpPr/>
          <p:nvPr/>
        </p:nvSpPr>
        <p:spPr>
          <a:xfrm>
            <a:off x="6776650" y="5912900"/>
            <a:ext cx="130200" cy="1239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66666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13"/>
          <p:cNvSpPr/>
          <p:nvPr/>
        </p:nvSpPr>
        <p:spPr>
          <a:xfrm>
            <a:off x="6265300" y="5336650"/>
            <a:ext cx="130200" cy="1239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06999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13"/>
          <p:cNvSpPr/>
          <p:nvPr/>
        </p:nvSpPr>
        <p:spPr>
          <a:xfrm>
            <a:off x="6435750" y="5336650"/>
            <a:ext cx="130200" cy="1239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06999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3"/>
          <p:cNvSpPr/>
          <p:nvPr/>
        </p:nvSpPr>
        <p:spPr>
          <a:xfrm>
            <a:off x="6606200" y="5336650"/>
            <a:ext cx="130200" cy="1239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06999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13"/>
          <p:cNvSpPr/>
          <p:nvPr/>
        </p:nvSpPr>
        <p:spPr>
          <a:xfrm>
            <a:off x="6776650" y="5336650"/>
            <a:ext cx="130200" cy="1239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06999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13"/>
          <p:cNvSpPr/>
          <p:nvPr/>
        </p:nvSpPr>
        <p:spPr>
          <a:xfrm>
            <a:off x="6947100" y="4818500"/>
            <a:ext cx="130200" cy="1239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66666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13"/>
          <p:cNvSpPr/>
          <p:nvPr/>
        </p:nvSpPr>
        <p:spPr>
          <a:xfrm>
            <a:off x="6947100" y="5336650"/>
            <a:ext cx="130200" cy="1239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66666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13"/>
          <p:cNvSpPr/>
          <p:nvPr/>
        </p:nvSpPr>
        <p:spPr>
          <a:xfrm>
            <a:off x="6947100" y="5912900"/>
            <a:ext cx="130200" cy="1239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rgbClr val="66666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13"/>
          <p:cNvSpPr txBox="1"/>
          <p:nvPr/>
        </p:nvSpPr>
        <p:spPr>
          <a:xfrm>
            <a:off x="533400" y="2162175"/>
            <a:ext cx="27717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600">
                <a:solidFill>
                  <a:srgbClr val="0094A3"/>
                </a:solidFill>
                <a:latin typeface="DM Sans Medium"/>
                <a:ea typeface="DM Sans Medium"/>
                <a:cs typeface="DM Sans Medium"/>
                <a:sym typeface="DM Sans Medium"/>
              </a:rPr>
              <a:t>WORK EXPERIENCE</a:t>
            </a:r>
            <a:endParaRPr/>
          </a:p>
        </p:txBody>
      </p:sp>
      <p:cxnSp>
        <p:nvCxnSpPr>
          <p:cNvPr id="97" name="Google Shape;97;p13"/>
          <p:cNvCxnSpPr/>
          <p:nvPr/>
        </p:nvCxnSpPr>
        <p:spPr>
          <a:xfrm>
            <a:off x="2571750" y="2381250"/>
            <a:ext cx="1895400" cy="0"/>
          </a:xfrm>
          <a:prstGeom prst="straightConnector1">
            <a:avLst/>
          </a:prstGeom>
          <a:noFill/>
          <a:ln cap="flat" cmpd="sng" w="19050">
            <a:solidFill>
              <a:srgbClr val="069999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98" name="Google Shape;98;p13"/>
          <p:cNvSpPr txBox="1"/>
          <p:nvPr/>
        </p:nvSpPr>
        <p:spPr>
          <a:xfrm>
            <a:off x="533400" y="2552700"/>
            <a:ext cx="4076700" cy="188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latin typeface="Lato"/>
                <a:ea typeface="Lato"/>
                <a:cs typeface="Lato"/>
                <a:sym typeface="Lato"/>
              </a:rPr>
              <a:t>FINANCIAL ANALYST</a:t>
            </a:r>
            <a:r>
              <a:rPr lang="ru" sz="1200"/>
              <a:t>     </a:t>
            </a:r>
            <a:endParaRPr sz="12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666666"/>
                </a:solidFill>
                <a:latin typeface="Lato"/>
                <a:ea typeface="Lato"/>
                <a:cs typeface="Lato"/>
                <a:sym typeface="Lato"/>
              </a:rPr>
              <a:t>COMPANY NAME</a:t>
            </a:r>
            <a:r>
              <a:rPr lang="ru" sz="1200">
                <a:latin typeface="Lato"/>
                <a:ea typeface="Lato"/>
                <a:cs typeface="Lato"/>
                <a:sym typeface="Lato"/>
              </a:rPr>
              <a:t>  |  </a:t>
            </a:r>
            <a:r>
              <a:rPr lang="ru" sz="1200">
                <a:latin typeface="Lato"/>
                <a:ea typeface="Lato"/>
                <a:cs typeface="Lato"/>
                <a:sym typeface="Lato"/>
              </a:rPr>
              <a:t>2012-2015</a:t>
            </a:r>
            <a:endParaRPr sz="120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2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Lorem ipsum dolor sit amet, consectetuer adipiscing elit,</a:t>
            </a:r>
            <a:endParaRPr sz="120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2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sed diam nonummy nibh euismod tincidunt ut laoreet</a:t>
            </a:r>
            <a:endParaRPr sz="120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2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dolore magna aliquam.</a:t>
            </a:r>
            <a:endParaRPr sz="120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04800" lvl="0" marL="4572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200"/>
              <a:buFont typeface="Lato"/>
              <a:buChar char="●"/>
            </a:pPr>
            <a:r>
              <a:rPr lang="ru" sz="1200">
                <a:solidFill>
                  <a:srgbClr val="666666"/>
                </a:solidFill>
                <a:latin typeface="Lato"/>
                <a:ea typeface="Lato"/>
                <a:cs typeface="Lato"/>
                <a:sym typeface="Lato"/>
              </a:rPr>
              <a:t>Erat volutpat. Ut wisi enim ad minim veniam, quis</a:t>
            </a:r>
            <a:endParaRPr sz="1200">
              <a:solidFill>
                <a:srgbClr val="666666"/>
              </a:solidFill>
              <a:latin typeface="Lato"/>
              <a:ea typeface="Lato"/>
              <a:cs typeface="Lato"/>
              <a:sym typeface="Lato"/>
            </a:endParaRPr>
          </a:p>
          <a:p>
            <a:pPr indent="-304800" lvl="0" marL="4572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200"/>
              <a:buFont typeface="Lato"/>
              <a:buChar char="●"/>
            </a:pPr>
            <a:r>
              <a:rPr lang="ru" sz="1200">
                <a:solidFill>
                  <a:srgbClr val="666666"/>
                </a:solidFill>
                <a:latin typeface="Lato"/>
                <a:ea typeface="Lato"/>
                <a:cs typeface="Lato"/>
                <a:sym typeface="Lato"/>
              </a:rPr>
              <a:t>nostrud exerci tation ullamcorper suscipit lobortis</a:t>
            </a:r>
            <a:endParaRPr sz="1200">
              <a:solidFill>
                <a:srgbClr val="666666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99" name="Google Shape;99;p13"/>
          <p:cNvSpPr txBox="1"/>
          <p:nvPr/>
        </p:nvSpPr>
        <p:spPr>
          <a:xfrm>
            <a:off x="533400" y="4413825"/>
            <a:ext cx="4076700" cy="21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latin typeface="Lato"/>
                <a:ea typeface="Lato"/>
                <a:cs typeface="Lato"/>
                <a:sym typeface="Lato"/>
              </a:rPr>
              <a:t>FINANCIAL ANALYST</a:t>
            </a:r>
            <a:r>
              <a:rPr lang="ru" sz="1200"/>
              <a:t>     </a:t>
            </a:r>
            <a:endParaRPr sz="12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666666"/>
                </a:solidFill>
                <a:latin typeface="Lato"/>
                <a:ea typeface="Lato"/>
                <a:cs typeface="Lato"/>
                <a:sym typeface="Lato"/>
              </a:rPr>
              <a:t>COMPANY NAME</a:t>
            </a:r>
            <a:r>
              <a:rPr lang="ru" sz="1200">
                <a:latin typeface="Lato"/>
                <a:ea typeface="Lato"/>
                <a:cs typeface="Lato"/>
                <a:sym typeface="Lato"/>
              </a:rPr>
              <a:t>  |  2012-2015</a:t>
            </a:r>
            <a:endParaRPr sz="120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Lorem ipsum dolor sit amet, consectetuer adipiscing elit,</a:t>
            </a:r>
            <a:endParaRPr sz="120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sed diam nonummy nibh euismod tincidunt ut laoreet</a:t>
            </a:r>
            <a:endParaRPr sz="120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dolore magna aliquam.</a:t>
            </a:r>
            <a:endParaRPr sz="120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04800" lvl="0" marL="4572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200"/>
              <a:buFont typeface="Lato"/>
              <a:buChar char="●"/>
            </a:pPr>
            <a:r>
              <a:rPr lang="ru" sz="1200">
                <a:solidFill>
                  <a:srgbClr val="666666"/>
                </a:solidFill>
                <a:latin typeface="Lato"/>
                <a:ea typeface="Lato"/>
                <a:cs typeface="Lato"/>
                <a:sym typeface="Lato"/>
              </a:rPr>
              <a:t>Erat volutpat. Ut wisi enim ad minim veniam, quis</a:t>
            </a:r>
            <a:endParaRPr sz="1200">
              <a:solidFill>
                <a:srgbClr val="666666"/>
              </a:solidFill>
              <a:latin typeface="Lato"/>
              <a:ea typeface="Lato"/>
              <a:cs typeface="Lato"/>
              <a:sym typeface="Lato"/>
            </a:endParaRPr>
          </a:p>
          <a:p>
            <a:pPr indent="-304800" lvl="0" marL="4572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200"/>
              <a:buFont typeface="Lato"/>
              <a:buChar char="●"/>
            </a:pPr>
            <a:r>
              <a:rPr lang="ru" sz="1200">
                <a:solidFill>
                  <a:srgbClr val="666666"/>
                </a:solidFill>
                <a:latin typeface="Lato"/>
                <a:ea typeface="Lato"/>
                <a:cs typeface="Lato"/>
                <a:sym typeface="Lato"/>
              </a:rPr>
              <a:t>nostrud exerci tation ullamcorper suscipit lobortis</a:t>
            </a:r>
            <a:endParaRPr sz="1200">
              <a:solidFill>
                <a:srgbClr val="666666"/>
              </a:solidFill>
              <a:latin typeface="Lato"/>
              <a:ea typeface="Lato"/>
              <a:cs typeface="Lato"/>
              <a:sym typeface="Lato"/>
            </a:endParaRPr>
          </a:p>
          <a:p>
            <a:pPr indent="-304800" lvl="0" marL="4572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200"/>
              <a:buFont typeface="Lato"/>
              <a:buChar char="●"/>
            </a:pPr>
            <a:r>
              <a:rPr lang="ru" sz="1200">
                <a:solidFill>
                  <a:srgbClr val="666666"/>
                </a:solidFill>
                <a:latin typeface="Lato"/>
                <a:ea typeface="Lato"/>
                <a:cs typeface="Lato"/>
                <a:sym typeface="Lato"/>
              </a:rPr>
              <a:t>euismod tincidunt ut laoreet</a:t>
            </a:r>
            <a:endParaRPr sz="1200">
              <a:solidFill>
                <a:srgbClr val="666666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0" name="Google Shape;100;p13"/>
          <p:cNvSpPr txBox="1"/>
          <p:nvPr/>
        </p:nvSpPr>
        <p:spPr>
          <a:xfrm>
            <a:off x="533400" y="6537825"/>
            <a:ext cx="4076700" cy="21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latin typeface="Lato"/>
                <a:ea typeface="Lato"/>
                <a:cs typeface="Lato"/>
                <a:sym typeface="Lato"/>
              </a:rPr>
              <a:t>FINANCIAL ANALYST</a:t>
            </a:r>
            <a:r>
              <a:rPr lang="ru" sz="1200"/>
              <a:t>     </a:t>
            </a:r>
            <a:endParaRPr sz="12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666666"/>
                </a:solidFill>
                <a:latin typeface="Lato"/>
                <a:ea typeface="Lato"/>
                <a:cs typeface="Lato"/>
                <a:sym typeface="Lato"/>
              </a:rPr>
              <a:t>COMPANY NAME</a:t>
            </a:r>
            <a:r>
              <a:rPr lang="ru" sz="1200">
                <a:latin typeface="Lato"/>
                <a:ea typeface="Lato"/>
                <a:cs typeface="Lato"/>
                <a:sym typeface="Lato"/>
              </a:rPr>
              <a:t>  |  2012-2015</a:t>
            </a:r>
            <a:endParaRPr sz="120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Lorem ipsum dolor sit amet, consectetuer adipiscing elit,</a:t>
            </a:r>
            <a:endParaRPr sz="120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sed diam nonummy nibh euismod tincidunt ut laoreet</a:t>
            </a:r>
            <a:endParaRPr sz="120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dolore magna aliquam.</a:t>
            </a:r>
            <a:endParaRPr sz="120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04800" lvl="0" marL="4572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200"/>
              <a:buFont typeface="Lato"/>
              <a:buChar char="●"/>
            </a:pPr>
            <a:r>
              <a:rPr lang="ru" sz="1200">
                <a:solidFill>
                  <a:srgbClr val="666666"/>
                </a:solidFill>
                <a:latin typeface="Lato"/>
                <a:ea typeface="Lato"/>
                <a:cs typeface="Lato"/>
                <a:sym typeface="Lato"/>
              </a:rPr>
              <a:t>Erat volutpat. Ut wisi enim ad minim veniam, quis</a:t>
            </a:r>
            <a:endParaRPr sz="1200">
              <a:solidFill>
                <a:srgbClr val="666666"/>
              </a:solidFill>
              <a:latin typeface="Lato"/>
              <a:ea typeface="Lato"/>
              <a:cs typeface="Lato"/>
              <a:sym typeface="Lato"/>
            </a:endParaRPr>
          </a:p>
          <a:p>
            <a:pPr indent="-304800" lvl="0" marL="4572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200"/>
              <a:buFont typeface="Lato"/>
              <a:buChar char="●"/>
            </a:pPr>
            <a:r>
              <a:rPr lang="ru" sz="1200">
                <a:solidFill>
                  <a:srgbClr val="666666"/>
                </a:solidFill>
                <a:latin typeface="Lato"/>
                <a:ea typeface="Lato"/>
                <a:cs typeface="Lato"/>
                <a:sym typeface="Lato"/>
              </a:rPr>
              <a:t>nostrud exerci tation ullamcorper suscipit lobortis</a:t>
            </a:r>
            <a:endParaRPr sz="1200">
              <a:solidFill>
                <a:srgbClr val="666666"/>
              </a:solidFill>
              <a:latin typeface="Lato"/>
              <a:ea typeface="Lato"/>
              <a:cs typeface="Lato"/>
              <a:sym typeface="Lato"/>
            </a:endParaRPr>
          </a:p>
          <a:p>
            <a:pPr indent="-304800" lvl="0" marL="45720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200"/>
              <a:buFont typeface="Lato"/>
              <a:buChar char="●"/>
            </a:pPr>
            <a:r>
              <a:rPr lang="ru" sz="1200">
                <a:solidFill>
                  <a:srgbClr val="666666"/>
                </a:solidFill>
                <a:latin typeface="Lato"/>
                <a:ea typeface="Lato"/>
                <a:cs typeface="Lato"/>
                <a:sym typeface="Lato"/>
              </a:rPr>
              <a:t>euismod tincidunt ut laoreet</a:t>
            </a:r>
            <a:endParaRPr sz="1200">
              <a:solidFill>
                <a:srgbClr val="666666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1" name="Google Shape;101;p13"/>
          <p:cNvSpPr txBox="1"/>
          <p:nvPr/>
        </p:nvSpPr>
        <p:spPr>
          <a:xfrm>
            <a:off x="533400" y="8809938"/>
            <a:ext cx="27717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ru" sz="1600">
                <a:solidFill>
                  <a:srgbClr val="0094A3"/>
                </a:solidFill>
                <a:latin typeface="DM Sans Medium"/>
                <a:ea typeface="DM Sans Medium"/>
                <a:cs typeface="DM Sans Medium"/>
                <a:sym typeface="DM Sans Medium"/>
              </a:rPr>
              <a:t>REFERENCE</a:t>
            </a:r>
            <a:endParaRPr/>
          </a:p>
        </p:txBody>
      </p:sp>
      <p:cxnSp>
        <p:nvCxnSpPr>
          <p:cNvPr id="102" name="Google Shape;102;p13"/>
          <p:cNvCxnSpPr/>
          <p:nvPr/>
        </p:nvCxnSpPr>
        <p:spPr>
          <a:xfrm>
            <a:off x="1933575" y="9029025"/>
            <a:ext cx="2533500" cy="0"/>
          </a:xfrm>
          <a:prstGeom prst="straightConnector1">
            <a:avLst/>
          </a:prstGeom>
          <a:noFill/>
          <a:ln cap="flat" cmpd="sng" w="19050">
            <a:solidFill>
              <a:srgbClr val="069999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03" name="Google Shape;103;p13"/>
          <p:cNvSpPr txBox="1"/>
          <p:nvPr/>
        </p:nvSpPr>
        <p:spPr>
          <a:xfrm>
            <a:off x="533400" y="9241050"/>
            <a:ext cx="23337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2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FREDERIQUE TREUTEL</a:t>
            </a:r>
            <a:endParaRPr sz="120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2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Education Teacher</a:t>
            </a:r>
            <a:endParaRPr sz="120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900"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rPr>
              <a:t>Email: mail@domain.ltd</a:t>
            </a:r>
            <a:endParaRPr sz="900">
              <a:solidFill>
                <a:srgbClr val="434343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900"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rPr>
              <a:t>Phone: (720) 344-9353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4" name="Google Shape;104;p13"/>
          <p:cNvSpPr txBox="1"/>
          <p:nvPr/>
        </p:nvSpPr>
        <p:spPr>
          <a:xfrm>
            <a:off x="2613150" y="9241050"/>
            <a:ext cx="23337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FREDERIQUE TREUTEL</a:t>
            </a:r>
            <a:endParaRPr sz="120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Education Teacher</a:t>
            </a:r>
            <a:endParaRPr sz="120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rPr>
              <a:t>Email: </a:t>
            </a:r>
            <a:r>
              <a:rPr lang="ru" sz="900"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rPr>
              <a:t>mail@domain.ltd</a:t>
            </a:r>
            <a:endParaRPr sz="900">
              <a:solidFill>
                <a:srgbClr val="434343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900">
                <a:solidFill>
                  <a:srgbClr val="434343"/>
                </a:solidFill>
                <a:latin typeface="Lato"/>
                <a:ea typeface="Lato"/>
                <a:cs typeface="Lato"/>
                <a:sym typeface="Lato"/>
              </a:rPr>
              <a:t>Phone: (720) 344-9353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5" name="Google Shape;105;p13"/>
          <p:cNvSpPr/>
          <p:nvPr/>
        </p:nvSpPr>
        <p:spPr>
          <a:xfrm>
            <a:off x="4724400" y="6333325"/>
            <a:ext cx="2835600" cy="4356600"/>
          </a:xfrm>
          <a:prstGeom prst="rect">
            <a:avLst/>
          </a:prstGeom>
          <a:solidFill>
            <a:srgbClr val="292A3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3"/>
          <p:cNvSpPr/>
          <p:nvPr/>
        </p:nvSpPr>
        <p:spPr>
          <a:xfrm rot="5400000">
            <a:off x="5699713" y="5477050"/>
            <a:ext cx="272700" cy="2333700"/>
          </a:xfrm>
          <a:prstGeom prst="round2SameRect">
            <a:avLst>
              <a:gd fmla="val 50000" name="adj1"/>
              <a:gd fmla="val 49991" name="adj2"/>
            </a:avLst>
          </a:prstGeom>
          <a:solidFill>
            <a:srgbClr val="06999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3"/>
          <p:cNvSpPr/>
          <p:nvPr/>
        </p:nvSpPr>
        <p:spPr>
          <a:xfrm rot="-5400000">
            <a:off x="4622351" y="6728050"/>
            <a:ext cx="149100" cy="60000"/>
          </a:xfrm>
          <a:prstGeom prst="round2SameRect">
            <a:avLst>
              <a:gd fmla="val 50000" name="adj1"/>
              <a:gd fmla="val 0" name="adj2"/>
            </a:avLst>
          </a:prstGeom>
          <a:solidFill>
            <a:srgbClr val="66666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13"/>
          <p:cNvSpPr/>
          <p:nvPr/>
        </p:nvSpPr>
        <p:spPr>
          <a:xfrm rot="-5400000">
            <a:off x="4651450" y="6522975"/>
            <a:ext cx="271500" cy="240600"/>
          </a:xfrm>
          <a:prstGeom prst="round1Rect">
            <a:avLst>
              <a:gd fmla="val 16667" name="adj"/>
            </a:avLst>
          </a:prstGeom>
          <a:solidFill>
            <a:srgbClr val="06999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13"/>
          <p:cNvSpPr/>
          <p:nvPr/>
        </p:nvSpPr>
        <p:spPr>
          <a:xfrm rot="-5400000">
            <a:off x="4622351" y="6728050"/>
            <a:ext cx="149100" cy="60000"/>
          </a:xfrm>
          <a:prstGeom prst="round2SameRect">
            <a:avLst>
              <a:gd fmla="val 50000" name="adj1"/>
              <a:gd fmla="val 0" name="adj2"/>
            </a:avLst>
          </a:prstGeom>
          <a:solidFill>
            <a:srgbClr val="66666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13"/>
          <p:cNvSpPr/>
          <p:nvPr/>
        </p:nvSpPr>
        <p:spPr>
          <a:xfrm rot="-5400000">
            <a:off x="4651450" y="6522975"/>
            <a:ext cx="271500" cy="240600"/>
          </a:xfrm>
          <a:prstGeom prst="round1Rect">
            <a:avLst>
              <a:gd fmla="val 16667" name="adj"/>
            </a:avLst>
          </a:prstGeom>
          <a:solidFill>
            <a:srgbClr val="06999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13"/>
          <p:cNvSpPr txBox="1"/>
          <p:nvPr/>
        </p:nvSpPr>
        <p:spPr>
          <a:xfrm>
            <a:off x="5019700" y="6969300"/>
            <a:ext cx="2181300" cy="1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158750" lvl="0" marL="179999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Lato"/>
              <a:buChar char="●"/>
            </a:pPr>
            <a:r>
              <a:rPr lang="ru" sz="12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English (Native)</a:t>
            </a:r>
            <a:endParaRPr sz="12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158750" lvl="0" marL="179999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Lato"/>
              <a:buChar char="●"/>
            </a:pPr>
            <a:r>
              <a:rPr lang="ru" sz="12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Spanish (Intermediate)</a:t>
            </a:r>
            <a:endParaRPr sz="12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158750" lvl="0" marL="179999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Lato"/>
              <a:buChar char="●"/>
            </a:pPr>
            <a:r>
              <a:rPr lang="ru" sz="12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French (Intermediate)</a:t>
            </a:r>
            <a:endParaRPr sz="12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12" name="Google Shape;112;p13"/>
          <p:cNvSpPr/>
          <p:nvPr/>
        </p:nvSpPr>
        <p:spPr>
          <a:xfrm rot="5400000">
            <a:off x="5699713" y="7143925"/>
            <a:ext cx="272700" cy="2333700"/>
          </a:xfrm>
          <a:prstGeom prst="round2SameRect">
            <a:avLst>
              <a:gd fmla="val 50000" name="adj1"/>
              <a:gd fmla="val 49991" name="adj2"/>
            </a:avLst>
          </a:prstGeom>
          <a:solidFill>
            <a:srgbClr val="06999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13"/>
          <p:cNvSpPr/>
          <p:nvPr/>
        </p:nvSpPr>
        <p:spPr>
          <a:xfrm rot="-5400000">
            <a:off x="4622351" y="8394925"/>
            <a:ext cx="149100" cy="60000"/>
          </a:xfrm>
          <a:prstGeom prst="round2SameRect">
            <a:avLst>
              <a:gd fmla="val 50000" name="adj1"/>
              <a:gd fmla="val 0" name="adj2"/>
            </a:avLst>
          </a:prstGeom>
          <a:solidFill>
            <a:srgbClr val="66666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13"/>
          <p:cNvSpPr/>
          <p:nvPr/>
        </p:nvSpPr>
        <p:spPr>
          <a:xfrm rot="-5400000">
            <a:off x="4651450" y="8189850"/>
            <a:ext cx="271500" cy="240600"/>
          </a:xfrm>
          <a:prstGeom prst="round1Rect">
            <a:avLst>
              <a:gd fmla="val 16667" name="adj"/>
            </a:avLst>
          </a:prstGeom>
          <a:solidFill>
            <a:srgbClr val="06999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13"/>
          <p:cNvSpPr txBox="1"/>
          <p:nvPr/>
        </p:nvSpPr>
        <p:spPr>
          <a:xfrm>
            <a:off x="5019700" y="8094600"/>
            <a:ext cx="17166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lt1"/>
                </a:solidFill>
                <a:latin typeface="DM Sans Medium"/>
                <a:ea typeface="DM Sans Medium"/>
                <a:cs typeface="DM Sans Medium"/>
                <a:sym typeface="DM Sans Medium"/>
              </a:rPr>
              <a:t>CONTACTS</a:t>
            </a:r>
            <a:endParaRPr sz="1600">
              <a:solidFill>
                <a:schemeClr val="lt1"/>
              </a:solidFill>
              <a:latin typeface="DM Sans Medium"/>
              <a:ea typeface="DM Sans Medium"/>
              <a:cs typeface="DM Sans Medium"/>
              <a:sym typeface="DM Sans Medium"/>
            </a:endParaRPr>
          </a:p>
        </p:txBody>
      </p:sp>
      <p:pic>
        <p:nvPicPr>
          <p:cNvPr id="116" name="Google Shape;11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103475" y="9150500"/>
            <a:ext cx="325775" cy="325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099675" y="8643525"/>
            <a:ext cx="333375" cy="333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113000" y="9647221"/>
            <a:ext cx="306725" cy="3067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9" name="Google Shape;119;p13"/>
          <p:cNvCxnSpPr/>
          <p:nvPr/>
        </p:nvCxnSpPr>
        <p:spPr>
          <a:xfrm>
            <a:off x="5266363" y="8973472"/>
            <a:ext cx="0" cy="18060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0" name="Google Shape;120;p13"/>
          <p:cNvCxnSpPr>
            <a:stCxn id="116" idx="2"/>
            <a:endCxn id="118" idx="0"/>
          </p:cNvCxnSpPr>
          <p:nvPr/>
        </p:nvCxnSpPr>
        <p:spPr>
          <a:xfrm>
            <a:off x="5266363" y="9476275"/>
            <a:ext cx="0" cy="17100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21" name="Google Shape;121;p13"/>
          <p:cNvSpPr txBox="1"/>
          <p:nvPr/>
        </p:nvSpPr>
        <p:spPr>
          <a:xfrm>
            <a:off x="5491150" y="8614263"/>
            <a:ext cx="16908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2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Bilzen, 17218</a:t>
            </a:r>
            <a:endParaRPr sz="12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USA</a:t>
            </a:r>
            <a:endParaRPr sz="12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22" name="Google Shape;122;p13"/>
          <p:cNvSpPr txBox="1"/>
          <p:nvPr/>
        </p:nvSpPr>
        <p:spPr>
          <a:xfrm>
            <a:off x="5491150" y="9607975"/>
            <a:ext cx="16908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(986)-462-6578</a:t>
            </a:r>
            <a:endParaRPr sz="12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23" name="Google Shape;123;p13"/>
          <p:cNvSpPr txBox="1"/>
          <p:nvPr/>
        </p:nvSpPr>
        <p:spPr>
          <a:xfrm>
            <a:off x="5491150" y="9128738"/>
            <a:ext cx="16908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mail@domain.ltd</a:t>
            </a:r>
            <a:endParaRPr sz="12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24" name="Google Shape;124;p13"/>
          <p:cNvSpPr txBox="1"/>
          <p:nvPr/>
        </p:nvSpPr>
        <p:spPr>
          <a:xfrm>
            <a:off x="5019700" y="6427725"/>
            <a:ext cx="17166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chemeClr val="lt1"/>
                </a:solidFill>
                <a:latin typeface="DM Sans Medium"/>
                <a:ea typeface="DM Sans Medium"/>
                <a:cs typeface="DM Sans Medium"/>
                <a:sym typeface="DM Sans Medium"/>
              </a:rPr>
              <a:t>LANGUAGES</a:t>
            </a:r>
            <a:endParaRPr sz="1600">
              <a:solidFill>
                <a:schemeClr val="lt1"/>
              </a:solidFill>
              <a:latin typeface="DM Sans Medium"/>
              <a:ea typeface="DM Sans Medium"/>
              <a:cs typeface="DM Sans Medium"/>
              <a:sym typeface="DM Sans Medium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