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Rubik Light"/>
      <p:regular r:id="rId6"/>
      <p:bold r:id="rId7"/>
      <p:italic r:id="rId8"/>
      <p:boldItalic r:id="rId9"/>
    </p:embeddedFont>
    <p:embeddedFont>
      <p:font typeface="Mohav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have-bold.fntdata"/><Relationship Id="rId10" Type="http://schemas.openxmlformats.org/officeDocument/2006/relationships/font" Target="fonts/Mohave-regular.fntdata"/><Relationship Id="rId13" Type="http://schemas.openxmlformats.org/officeDocument/2006/relationships/font" Target="fonts/Mohave-boldItalic.fntdata"/><Relationship Id="rId12" Type="http://schemas.openxmlformats.org/officeDocument/2006/relationships/font" Target="fonts/Mohave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ubikLight-boldItalic.fntdata"/><Relationship Id="rId5" Type="http://schemas.openxmlformats.org/officeDocument/2006/relationships/slide" Target="slides/slide1.xml"/><Relationship Id="rId6" Type="http://schemas.openxmlformats.org/officeDocument/2006/relationships/font" Target="fonts/RubikLight-regular.fntdata"/><Relationship Id="rId7" Type="http://schemas.openxmlformats.org/officeDocument/2006/relationships/font" Target="fonts/RubikLight-bold.fntdata"/><Relationship Id="rId8" Type="http://schemas.openxmlformats.org/officeDocument/2006/relationships/font" Target="fonts/RubikLigh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-3175"/>
            <a:ext cx="7560000" cy="121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10573675"/>
            <a:ext cx="7560000" cy="121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779450" y="279650"/>
            <a:ext cx="60834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500">
                <a:latin typeface="Mohave"/>
                <a:ea typeface="Mohave"/>
                <a:cs typeface="Mohave"/>
                <a:sym typeface="Mohave"/>
              </a:rPr>
              <a:t>G R A N T  A P P L I C A T I O N  T E M P L A T E</a:t>
            </a:r>
            <a:endParaRPr b="1" sz="2500">
              <a:latin typeface="Mohave"/>
              <a:ea typeface="Mohave"/>
              <a:cs typeface="Mohave"/>
              <a:sym typeface="Mohave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543078" y="821672"/>
            <a:ext cx="64797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" name="Google Shape;58;p13"/>
          <p:cNvCxnSpPr/>
          <p:nvPr/>
        </p:nvCxnSpPr>
        <p:spPr>
          <a:xfrm>
            <a:off x="543078" y="1190147"/>
            <a:ext cx="64797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Google Shape;59;p13"/>
          <p:cNvSpPr txBox="1"/>
          <p:nvPr/>
        </p:nvSpPr>
        <p:spPr>
          <a:xfrm>
            <a:off x="540000" y="924000"/>
            <a:ext cx="3089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Mohave"/>
                <a:ea typeface="Mohave"/>
                <a:cs typeface="Mohave"/>
                <a:sym typeface="Mohave"/>
              </a:rPr>
              <a:t>G R A N T  N A M E:</a:t>
            </a:r>
            <a:endParaRPr sz="1200"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476350" y="913513"/>
            <a:ext cx="23865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Mohave"/>
                <a:ea typeface="Mohave"/>
                <a:cs typeface="Mohave"/>
                <a:sym typeface="Mohave"/>
              </a:rPr>
              <a:t>A M O U N T  R E Q U E S T E D</a:t>
            </a:r>
            <a:r>
              <a:rPr lang="uk" sz="1200">
                <a:latin typeface="Mohave"/>
                <a:ea typeface="Mohave"/>
                <a:cs typeface="Mohave"/>
                <a:sym typeface="Mohave"/>
              </a:rPr>
              <a:t>:</a:t>
            </a:r>
            <a:endParaRPr sz="1200">
              <a:latin typeface="Mohave"/>
              <a:ea typeface="Mohave"/>
              <a:cs typeface="Mohave"/>
              <a:sym typeface="Mohave"/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540000" y="1353050"/>
            <a:ext cx="6478016" cy="629150"/>
            <a:chOff x="540000" y="1353050"/>
            <a:chExt cx="6478016" cy="629150"/>
          </a:xfrm>
        </p:grpSpPr>
        <p:grpSp>
          <p:nvGrpSpPr>
            <p:cNvPr id="62" name="Google Shape;62;p13"/>
            <p:cNvGrpSpPr/>
            <p:nvPr/>
          </p:nvGrpSpPr>
          <p:grpSpPr>
            <a:xfrm>
              <a:off x="540000" y="1353050"/>
              <a:ext cx="6478016" cy="184800"/>
              <a:chOff x="540000" y="1353050"/>
              <a:chExt cx="6478016" cy="184800"/>
            </a:xfrm>
          </p:grpSpPr>
          <p:sp>
            <p:nvSpPr>
              <p:cNvPr id="63" name="Google Shape;63;p13"/>
              <p:cNvSpPr txBox="1"/>
              <p:nvPr/>
            </p:nvSpPr>
            <p:spPr>
              <a:xfrm>
                <a:off x="540000" y="1353050"/>
                <a:ext cx="1791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latin typeface="Rubik Light"/>
                    <a:ea typeface="Rubik Light"/>
                    <a:cs typeface="Rubik Light"/>
                    <a:sym typeface="Rubik Light"/>
                  </a:rPr>
                  <a:t>Address of Receiver:</a:t>
                </a:r>
                <a:endParaRPr sz="12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cxnSp>
            <p:nvCxnSpPr>
              <p:cNvPr id="64" name="Google Shape;64;p13"/>
              <p:cNvCxnSpPr/>
              <p:nvPr/>
            </p:nvCxnSpPr>
            <p:spPr>
              <a:xfrm>
                <a:off x="2604750" y="1527409"/>
                <a:ext cx="440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5" name="Google Shape;65;p13"/>
              <p:cNvSpPr txBox="1"/>
              <p:nvPr/>
            </p:nvSpPr>
            <p:spPr>
              <a:xfrm>
                <a:off x="2610116" y="1353050"/>
                <a:ext cx="4407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66" name="Google Shape;66;p13"/>
            <p:cNvGrpSpPr/>
            <p:nvPr/>
          </p:nvGrpSpPr>
          <p:grpSpPr>
            <a:xfrm>
              <a:off x="540000" y="1575225"/>
              <a:ext cx="6478016" cy="184800"/>
              <a:chOff x="540000" y="1353050"/>
              <a:chExt cx="6478016" cy="184800"/>
            </a:xfrm>
          </p:grpSpPr>
          <p:sp>
            <p:nvSpPr>
              <p:cNvPr id="67" name="Google Shape;67;p13"/>
              <p:cNvSpPr txBox="1"/>
              <p:nvPr/>
            </p:nvSpPr>
            <p:spPr>
              <a:xfrm>
                <a:off x="540000" y="1353050"/>
                <a:ext cx="1791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latin typeface="Rubik Light"/>
                    <a:ea typeface="Rubik Light"/>
                    <a:cs typeface="Rubik Light"/>
                    <a:sym typeface="Rubik Light"/>
                  </a:rPr>
                  <a:t>Address of Sender:</a:t>
                </a:r>
                <a:endParaRPr sz="12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cxnSp>
            <p:nvCxnSpPr>
              <p:cNvPr id="68" name="Google Shape;68;p13"/>
              <p:cNvCxnSpPr/>
              <p:nvPr/>
            </p:nvCxnSpPr>
            <p:spPr>
              <a:xfrm>
                <a:off x="2604750" y="1527409"/>
                <a:ext cx="440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9" name="Google Shape;69;p13"/>
              <p:cNvSpPr txBox="1"/>
              <p:nvPr/>
            </p:nvSpPr>
            <p:spPr>
              <a:xfrm>
                <a:off x="2610116" y="1353050"/>
                <a:ext cx="4407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70" name="Google Shape;70;p13"/>
            <p:cNvGrpSpPr/>
            <p:nvPr/>
          </p:nvGrpSpPr>
          <p:grpSpPr>
            <a:xfrm>
              <a:off x="540000" y="1797400"/>
              <a:ext cx="6478016" cy="184800"/>
              <a:chOff x="540000" y="1353050"/>
              <a:chExt cx="6478016" cy="184800"/>
            </a:xfrm>
          </p:grpSpPr>
          <p:sp>
            <p:nvSpPr>
              <p:cNvPr id="71" name="Google Shape;71;p13"/>
              <p:cNvSpPr txBox="1"/>
              <p:nvPr/>
            </p:nvSpPr>
            <p:spPr>
              <a:xfrm>
                <a:off x="540000" y="1353050"/>
                <a:ext cx="1791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latin typeface="Rubik Light"/>
                    <a:ea typeface="Rubik Light"/>
                    <a:cs typeface="Rubik Light"/>
                    <a:sym typeface="Rubik Light"/>
                  </a:rPr>
                  <a:t>Submitted by:</a:t>
                </a:r>
                <a:endParaRPr sz="12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cxnSp>
            <p:nvCxnSpPr>
              <p:cNvPr id="72" name="Google Shape;72;p13"/>
              <p:cNvCxnSpPr/>
              <p:nvPr/>
            </p:nvCxnSpPr>
            <p:spPr>
              <a:xfrm>
                <a:off x="2604750" y="1527409"/>
                <a:ext cx="440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3" name="Google Shape;73;p13"/>
              <p:cNvSpPr txBox="1"/>
              <p:nvPr/>
            </p:nvSpPr>
            <p:spPr>
              <a:xfrm>
                <a:off x="2610116" y="1353050"/>
                <a:ext cx="4407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</p:grpSp>
      <p:grpSp>
        <p:nvGrpSpPr>
          <p:cNvPr id="74" name="Google Shape;74;p13"/>
          <p:cNvGrpSpPr/>
          <p:nvPr/>
        </p:nvGrpSpPr>
        <p:grpSpPr>
          <a:xfrm>
            <a:off x="540000" y="2174422"/>
            <a:ext cx="6482778" cy="368475"/>
            <a:chOff x="540000" y="2174422"/>
            <a:chExt cx="6482778" cy="368475"/>
          </a:xfrm>
        </p:grpSpPr>
        <p:cxnSp>
          <p:nvCxnSpPr>
            <p:cNvPr id="75" name="Google Shape;75;p13"/>
            <p:cNvCxnSpPr/>
            <p:nvPr/>
          </p:nvCxnSpPr>
          <p:spPr>
            <a:xfrm>
              <a:off x="543078" y="2174422"/>
              <a:ext cx="6479700" cy="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543078" y="2542897"/>
              <a:ext cx="6479700" cy="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7" name="Google Shape;77;p13"/>
            <p:cNvSpPr txBox="1"/>
            <p:nvPr/>
          </p:nvSpPr>
          <p:spPr>
            <a:xfrm>
              <a:off x="540000" y="2276750"/>
              <a:ext cx="3751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Mohave"/>
                  <a:ea typeface="Mohave"/>
                  <a:cs typeface="Mohave"/>
                  <a:sym typeface="Mohave"/>
                </a:rPr>
                <a:t>F U L L  L E G A L  O R G A N I Z A T I O N  N A M E:</a:t>
              </a:r>
              <a:endParaRPr sz="1200"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grpSp>
        <p:nvGrpSpPr>
          <p:cNvPr id="78" name="Google Shape;78;p13"/>
          <p:cNvGrpSpPr/>
          <p:nvPr/>
        </p:nvGrpSpPr>
        <p:grpSpPr>
          <a:xfrm>
            <a:off x="540000" y="2752343"/>
            <a:ext cx="6482750" cy="662381"/>
            <a:chOff x="540000" y="2752343"/>
            <a:chExt cx="6482750" cy="662381"/>
          </a:xfrm>
        </p:grpSpPr>
        <p:grpSp>
          <p:nvGrpSpPr>
            <p:cNvPr id="79" name="Google Shape;79;p13"/>
            <p:cNvGrpSpPr/>
            <p:nvPr/>
          </p:nvGrpSpPr>
          <p:grpSpPr>
            <a:xfrm>
              <a:off x="542300" y="2752343"/>
              <a:ext cx="6480450" cy="187993"/>
              <a:chOff x="542300" y="2752343"/>
              <a:chExt cx="6480450" cy="187993"/>
            </a:xfrm>
          </p:grpSpPr>
          <p:sp>
            <p:nvSpPr>
              <p:cNvPr id="80" name="Google Shape;80;p13"/>
              <p:cNvSpPr txBox="1"/>
              <p:nvPr/>
            </p:nvSpPr>
            <p:spPr>
              <a:xfrm>
                <a:off x="543075" y="2755536"/>
                <a:ext cx="1791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latin typeface="Rubik Light"/>
                    <a:ea typeface="Rubik Light"/>
                    <a:cs typeface="Rubik Light"/>
                    <a:sym typeface="Rubik Light"/>
                  </a:rPr>
                  <a:t>Year Established:</a:t>
                </a:r>
                <a:endParaRPr sz="12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cxnSp>
            <p:nvCxnSpPr>
              <p:cNvPr id="81" name="Google Shape;81;p13"/>
              <p:cNvCxnSpPr/>
              <p:nvPr/>
            </p:nvCxnSpPr>
            <p:spPr>
              <a:xfrm>
                <a:off x="542300" y="2940325"/>
                <a:ext cx="6470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2" name="Google Shape;82;p13"/>
              <p:cNvSpPr txBox="1"/>
              <p:nvPr/>
            </p:nvSpPr>
            <p:spPr>
              <a:xfrm>
                <a:off x="3254565" y="2755536"/>
                <a:ext cx="1791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latin typeface="Rubik Light"/>
                    <a:ea typeface="Rubik Light"/>
                    <a:cs typeface="Rubik Light"/>
                    <a:sym typeface="Rubik Light"/>
                  </a:rPr>
                  <a:t>501(c)(3): Yes / No</a:t>
                </a:r>
                <a:endParaRPr sz="12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5309450" y="2752343"/>
                <a:ext cx="1713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latin typeface="Rubik Light"/>
                    <a:ea typeface="Rubik Light"/>
                    <a:cs typeface="Rubik Light"/>
                    <a:sym typeface="Rubik Light"/>
                  </a:rPr>
                  <a:t>EIN:</a:t>
                </a:r>
                <a:endParaRPr sz="12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84" name="Google Shape;84;p13"/>
            <p:cNvGrpSpPr/>
            <p:nvPr/>
          </p:nvGrpSpPr>
          <p:grpSpPr>
            <a:xfrm>
              <a:off x="540000" y="2990992"/>
              <a:ext cx="6482700" cy="185551"/>
              <a:chOff x="540000" y="2754774"/>
              <a:chExt cx="6482700" cy="185551"/>
            </a:xfrm>
          </p:grpSpPr>
          <p:sp>
            <p:nvSpPr>
              <p:cNvPr id="85" name="Google Shape;85;p13"/>
              <p:cNvSpPr txBox="1"/>
              <p:nvPr/>
            </p:nvSpPr>
            <p:spPr>
              <a:xfrm>
                <a:off x="540000" y="2754774"/>
                <a:ext cx="6482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latin typeface="Rubik Light"/>
                    <a:ea typeface="Rubik Light"/>
                    <a:cs typeface="Rubik Light"/>
                    <a:sym typeface="Rubik Light"/>
                  </a:rPr>
                  <a:t>Address:</a:t>
                </a:r>
                <a:endParaRPr sz="12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cxnSp>
            <p:nvCxnSpPr>
              <p:cNvPr id="86" name="Google Shape;86;p13"/>
              <p:cNvCxnSpPr/>
              <p:nvPr/>
            </p:nvCxnSpPr>
            <p:spPr>
              <a:xfrm>
                <a:off x="542300" y="2940325"/>
                <a:ext cx="6470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87" name="Google Shape;87;p13"/>
            <p:cNvSpPr txBox="1"/>
            <p:nvPr/>
          </p:nvSpPr>
          <p:spPr>
            <a:xfrm>
              <a:off x="540000" y="3229645"/>
              <a:ext cx="2492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Rubik Light"/>
                  <a:ea typeface="Rubik Light"/>
                  <a:cs typeface="Rubik Light"/>
                  <a:sym typeface="Rubik Light"/>
                </a:rPr>
                <a:t>Website:</a:t>
              </a:r>
              <a:endParaRPr sz="1200"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cxnSp>
          <p:nvCxnSpPr>
            <p:cNvPr id="88" name="Google Shape;88;p13"/>
            <p:cNvCxnSpPr/>
            <p:nvPr/>
          </p:nvCxnSpPr>
          <p:spPr>
            <a:xfrm>
              <a:off x="542300" y="3414724"/>
              <a:ext cx="64704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9" name="Google Shape;89;p13"/>
            <p:cNvSpPr txBox="1"/>
            <p:nvPr/>
          </p:nvSpPr>
          <p:spPr>
            <a:xfrm>
              <a:off x="3251475" y="3229640"/>
              <a:ext cx="3761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Rubik Light"/>
                  <a:ea typeface="Rubik Light"/>
                  <a:cs typeface="Rubik Light"/>
                  <a:sym typeface="Rubik Light"/>
                </a:rPr>
                <a:t>Phone:</a:t>
              </a:r>
              <a:endParaRPr sz="1200"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</p:grpSp>
      <p:grpSp>
        <p:nvGrpSpPr>
          <p:cNvPr id="90" name="Google Shape;90;p13"/>
          <p:cNvGrpSpPr/>
          <p:nvPr/>
        </p:nvGrpSpPr>
        <p:grpSpPr>
          <a:xfrm>
            <a:off x="540000" y="3572800"/>
            <a:ext cx="6482950" cy="734016"/>
            <a:chOff x="540000" y="3572800"/>
            <a:chExt cx="6482950" cy="734016"/>
          </a:xfrm>
        </p:grpSpPr>
        <p:grpSp>
          <p:nvGrpSpPr>
            <p:cNvPr id="91" name="Google Shape;91;p13"/>
            <p:cNvGrpSpPr/>
            <p:nvPr/>
          </p:nvGrpSpPr>
          <p:grpSpPr>
            <a:xfrm>
              <a:off x="540000" y="3572800"/>
              <a:ext cx="6482950" cy="184800"/>
              <a:chOff x="540000" y="3572800"/>
              <a:chExt cx="6482950" cy="184800"/>
            </a:xfrm>
          </p:grpSpPr>
          <p:sp>
            <p:nvSpPr>
              <p:cNvPr id="92" name="Google Shape;92;p13"/>
              <p:cNvSpPr txBox="1"/>
              <p:nvPr/>
            </p:nvSpPr>
            <p:spPr>
              <a:xfrm>
                <a:off x="540000" y="3572800"/>
                <a:ext cx="1938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latin typeface="Mohave"/>
                    <a:ea typeface="Mohave"/>
                    <a:cs typeface="Mohave"/>
                    <a:sym typeface="Mohave"/>
                  </a:rPr>
                  <a:t>T O T A L  O R G .  B U D G E T :</a:t>
                </a:r>
                <a:endParaRPr sz="1200">
                  <a:latin typeface="Mohave"/>
                  <a:ea typeface="Mohave"/>
                  <a:cs typeface="Mohave"/>
                  <a:sym typeface="Mohave"/>
                </a:endParaRPr>
              </a:p>
            </p:txBody>
          </p:sp>
          <p:cxnSp>
            <p:nvCxnSpPr>
              <p:cNvPr id="93" name="Google Shape;93;p13"/>
              <p:cNvCxnSpPr/>
              <p:nvPr/>
            </p:nvCxnSpPr>
            <p:spPr>
              <a:xfrm>
                <a:off x="2643850" y="3707200"/>
                <a:ext cx="43791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4" name="Google Shape;94;p13"/>
            <p:cNvGrpSpPr/>
            <p:nvPr/>
          </p:nvGrpSpPr>
          <p:grpSpPr>
            <a:xfrm>
              <a:off x="540000" y="3859999"/>
              <a:ext cx="6472700" cy="184801"/>
              <a:chOff x="540000" y="3859999"/>
              <a:chExt cx="6472700" cy="184801"/>
            </a:xfrm>
          </p:grpSpPr>
          <p:sp>
            <p:nvSpPr>
              <p:cNvPr id="95" name="Google Shape;95;p13"/>
              <p:cNvSpPr txBox="1"/>
              <p:nvPr/>
            </p:nvSpPr>
            <p:spPr>
              <a:xfrm>
                <a:off x="540000" y="3859999"/>
                <a:ext cx="1791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latin typeface="Rubik Light"/>
                    <a:ea typeface="Rubik Light"/>
                    <a:cs typeface="Rubik Light"/>
                    <a:sym typeface="Rubik Light"/>
                  </a:rPr>
                  <a:t>Fiscal Year:</a:t>
                </a:r>
                <a:endParaRPr sz="12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cxnSp>
            <p:nvCxnSpPr>
              <p:cNvPr id="96" name="Google Shape;96;p13"/>
              <p:cNvCxnSpPr/>
              <p:nvPr/>
            </p:nvCxnSpPr>
            <p:spPr>
              <a:xfrm>
                <a:off x="542300" y="4044800"/>
                <a:ext cx="6470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7" name="Google Shape;97;p13"/>
            <p:cNvGrpSpPr/>
            <p:nvPr/>
          </p:nvGrpSpPr>
          <p:grpSpPr>
            <a:xfrm>
              <a:off x="540000" y="4122015"/>
              <a:ext cx="6472700" cy="184801"/>
              <a:chOff x="540000" y="4122015"/>
              <a:chExt cx="6472700" cy="184801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540000" y="4122015"/>
                <a:ext cx="1791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latin typeface="Rubik Light"/>
                    <a:ea typeface="Rubik Light"/>
                    <a:cs typeface="Rubik Light"/>
                    <a:sym typeface="Rubik Light"/>
                  </a:rPr>
                  <a:t>Sponsor Name:</a:t>
                </a:r>
                <a:endParaRPr sz="12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cxnSp>
            <p:nvCxnSpPr>
              <p:cNvPr id="99" name="Google Shape;99;p13"/>
              <p:cNvCxnSpPr/>
              <p:nvPr/>
            </p:nvCxnSpPr>
            <p:spPr>
              <a:xfrm>
                <a:off x="542300" y="4306816"/>
                <a:ext cx="6470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0" name="Google Shape;100;p13"/>
              <p:cNvSpPr txBox="1"/>
              <p:nvPr/>
            </p:nvSpPr>
            <p:spPr>
              <a:xfrm>
                <a:off x="3251475" y="4122015"/>
                <a:ext cx="1791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latin typeface="Rubik Light"/>
                    <a:ea typeface="Rubik Light"/>
                    <a:cs typeface="Rubik Light"/>
                    <a:sym typeface="Rubik Light"/>
                  </a:rPr>
                  <a:t>Sponsor Address:</a:t>
                </a:r>
                <a:endParaRPr sz="12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</p:grpSp>
      <p:grpSp>
        <p:nvGrpSpPr>
          <p:cNvPr id="101" name="Google Shape;101;p13"/>
          <p:cNvGrpSpPr/>
          <p:nvPr/>
        </p:nvGrpSpPr>
        <p:grpSpPr>
          <a:xfrm>
            <a:off x="540000" y="4510472"/>
            <a:ext cx="6482778" cy="368475"/>
            <a:chOff x="540000" y="2174422"/>
            <a:chExt cx="6482778" cy="368475"/>
          </a:xfrm>
        </p:grpSpPr>
        <p:cxnSp>
          <p:nvCxnSpPr>
            <p:cNvPr id="102" name="Google Shape;102;p13"/>
            <p:cNvCxnSpPr/>
            <p:nvPr/>
          </p:nvCxnSpPr>
          <p:spPr>
            <a:xfrm>
              <a:off x="543078" y="2174422"/>
              <a:ext cx="6479700" cy="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3"/>
            <p:cNvCxnSpPr/>
            <p:nvPr/>
          </p:nvCxnSpPr>
          <p:spPr>
            <a:xfrm>
              <a:off x="543078" y="2542897"/>
              <a:ext cx="6479700" cy="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4" name="Google Shape;104;p13"/>
            <p:cNvSpPr txBox="1"/>
            <p:nvPr/>
          </p:nvSpPr>
          <p:spPr>
            <a:xfrm>
              <a:off x="540000" y="2276750"/>
              <a:ext cx="3751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Mohave"/>
                  <a:ea typeface="Mohave"/>
                  <a:cs typeface="Mohave"/>
                  <a:sym typeface="Mohave"/>
                </a:rPr>
                <a:t>E X E C U T I V E  D I R E C T O R  N A M E :</a:t>
              </a:r>
              <a:endParaRPr sz="1200"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540000" y="5012199"/>
            <a:ext cx="6472700" cy="187976"/>
            <a:chOff x="540000" y="5012199"/>
            <a:chExt cx="6472700" cy="187976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540000" y="5012199"/>
              <a:ext cx="17913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Rubik Light"/>
                  <a:ea typeface="Rubik Light"/>
                  <a:cs typeface="Rubik Light"/>
                  <a:sym typeface="Rubik Light"/>
                </a:rPr>
                <a:t>Title:</a:t>
              </a:r>
              <a:endParaRPr sz="1200"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cxnSp>
          <p:nvCxnSpPr>
            <p:cNvPr id="107" name="Google Shape;107;p13"/>
            <p:cNvCxnSpPr/>
            <p:nvPr/>
          </p:nvCxnSpPr>
          <p:spPr>
            <a:xfrm>
              <a:off x="542300" y="5200175"/>
              <a:ext cx="64704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8" name="Google Shape;108;p13"/>
          <p:cNvGrpSpPr/>
          <p:nvPr/>
        </p:nvGrpSpPr>
        <p:grpSpPr>
          <a:xfrm>
            <a:off x="540000" y="5489483"/>
            <a:ext cx="6472700" cy="185091"/>
            <a:chOff x="540000" y="5489483"/>
            <a:chExt cx="6472700" cy="185091"/>
          </a:xfrm>
        </p:grpSpPr>
        <p:sp>
          <p:nvSpPr>
            <p:cNvPr id="109" name="Google Shape;109;p13"/>
            <p:cNvSpPr txBox="1"/>
            <p:nvPr/>
          </p:nvSpPr>
          <p:spPr>
            <a:xfrm>
              <a:off x="540000" y="5489483"/>
              <a:ext cx="647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Rubik Light"/>
                  <a:ea typeface="Rubik Light"/>
                  <a:cs typeface="Rubik Light"/>
                  <a:sym typeface="Rubik Light"/>
                </a:rPr>
                <a:t>Additional Point of Contact Name:</a:t>
              </a:r>
              <a:endParaRPr sz="1200"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cxnSp>
          <p:nvCxnSpPr>
            <p:cNvPr id="110" name="Google Shape;110;p13"/>
            <p:cNvCxnSpPr/>
            <p:nvPr/>
          </p:nvCxnSpPr>
          <p:spPr>
            <a:xfrm>
              <a:off x="542300" y="5674574"/>
              <a:ext cx="64704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11" name="Google Shape;111;p13"/>
          <p:cNvGrpSpPr/>
          <p:nvPr/>
        </p:nvGrpSpPr>
        <p:grpSpPr>
          <a:xfrm>
            <a:off x="540000" y="5250229"/>
            <a:ext cx="6472700" cy="187139"/>
            <a:chOff x="540000" y="5249254"/>
            <a:chExt cx="6472700" cy="187139"/>
          </a:xfrm>
        </p:grpSpPr>
        <p:sp>
          <p:nvSpPr>
            <p:cNvPr id="112" name="Google Shape;112;p13"/>
            <p:cNvSpPr txBox="1"/>
            <p:nvPr/>
          </p:nvSpPr>
          <p:spPr>
            <a:xfrm>
              <a:off x="540000" y="5249254"/>
              <a:ext cx="2564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Rubik Light"/>
                  <a:ea typeface="Rubik Light"/>
                  <a:cs typeface="Rubik Light"/>
                  <a:sym typeface="Rubik Light"/>
                </a:rPr>
                <a:t>Email Address: </a:t>
              </a:r>
              <a:endParaRPr sz="1200"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cxnSp>
          <p:nvCxnSpPr>
            <p:cNvPr id="113" name="Google Shape;113;p13"/>
            <p:cNvCxnSpPr/>
            <p:nvPr/>
          </p:nvCxnSpPr>
          <p:spPr>
            <a:xfrm>
              <a:off x="542300" y="5436394"/>
              <a:ext cx="64704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4" name="Google Shape;114;p13"/>
            <p:cNvSpPr txBox="1"/>
            <p:nvPr/>
          </p:nvSpPr>
          <p:spPr>
            <a:xfrm>
              <a:off x="3251475" y="5249254"/>
              <a:ext cx="3761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Rubik Light"/>
                  <a:ea typeface="Rubik Light"/>
                  <a:cs typeface="Rubik Light"/>
                  <a:sym typeface="Rubik Light"/>
                </a:rPr>
                <a:t>Phone:</a:t>
              </a:r>
              <a:endParaRPr sz="1200"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</p:grpSp>
      <p:grpSp>
        <p:nvGrpSpPr>
          <p:cNvPr id="115" name="Google Shape;115;p13"/>
          <p:cNvGrpSpPr/>
          <p:nvPr/>
        </p:nvGrpSpPr>
        <p:grpSpPr>
          <a:xfrm>
            <a:off x="540000" y="5696340"/>
            <a:ext cx="6483000" cy="184804"/>
            <a:chOff x="540000" y="5696340"/>
            <a:chExt cx="6483000" cy="184804"/>
          </a:xfrm>
        </p:grpSpPr>
        <p:sp>
          <p:nvSpPr>
            <p:cNvPr id="116" name="Google Shape;116;p13"/>
            <p:cNvSpPr txBox="1"/>
            <p:nvPr/>
          </p:nvSpPr>
          <p:spPr>
            <a:xfrm>
              <a:off x="540000" y="5696340"/>
              <a:ext cx="6483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Rubik Light"/>
                  <a:ea typeface="Rubik Light"/>
                  <a:cs typeface="Rubik Light"/>
                  <a:sym typeface="Rubik Light"/>
                </a:rPr>
                <a:t>Title: </a:t>
              </a:r>
              <a:endParaRPr sz="1200"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cxnSp>
          <p:nvCxnSpPr>
            <p:cNvPr id="117" name="Google Shape;117;p13"/>
            <p:cNvCxnSpPr/>
            <p:nvPr/>
          </p:nvCxnSpPr>
          <p:spPr>
            <a:xfrm>
              <a:off x="542300" y="5881144"/>
              <a:ext cx="64704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18" name="Google Shape;118;p13"/>
          <p:cNvGrpSpPr/>
          <p:nvPr/>
        </p:nvGrpSpPr>
        <p:grpSpPr>
          <a:xfrm>
            <a:off x="539987" y="5931331"/>
            <a:ext cx="6476747" cy="187981"/>
            <a:chOff x="539987" y="5931331"/>
            <a:chExt cx="6476747" cy="187981"/>
          </a:xfrm>
        </p:grpSpPr>
        <p:sp>
          <p:nvSpPr>
            <p:cNvPr id="119" name="Google Shape;119;p13"/>
            <p:cNvSpPr txBox="1"/>
            <p:nvPr/>
          </p:nvSpPr>
          <p:spPr>
            <a:xfrm>
              <a:off x="539987" y="5931331"/>
              <a:ext cx="2602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Rubik Light"/>
                  <a:ea typeface="Rubik Light"/>
                  <a:cs typeface="Rubik Light"/>
                  <a:sym typeface="Rubik Light"/>
                </a:rPr>
                <a:t>Email Address:</a:t>
              </a:r>
              <a:endParaRPr sz="1200"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cxnSp>
          <p:nvCxnSpPr>
            <p:cNvPr id="120" name="Google Shape;120;p13"/>
            <p:cNvCxnSpPr/>
            <p:nvPr/>
          </p:nvCxnSpPr>
          <p:spPr>
            <a:xfrm>
              <a:off x="540912" y="6119312"/>
              <a:ext cx="6475822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1" name="Google Shape;121;p13"/>
            <p:cNvSpPr txBox="1"/>
            <p:nvPr/>
          </p:nvSpPr>
          <p:spPr>
            <a:xfrm>
              <a:off x="3251470" y="5931343"/>
              <a:ext cx="3761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Rubik Light"/>
                  <a:ea typeface="Rubik Light"/>
                  <a:cs typeface="Rubik Light"/>
                  <a:sym typeface="Rubik Light"/>
                </a:rPr>
                <a:t>Phone:</a:t>
              </a:r>
              <a:endParaRPr sz="1200"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</p:grpSp>
      <p:grpSp>
        <p:nvGrpSpPr>
          <p:cNvPr id="122" name="Google Shape;122;p13"/>
          <p:cNvGrpSpPr/>
          <p:nvPr/>
        </p:nvGrpSpPr>
        <p:grpSpPr>
          <a:xfrm>
            <a:off x="540000" y="6327397"/>
            <a:ext cx="6482778" cy="368475"/>
            <a:chOff x="540000" y="2174422"/>
            <a:chExt cx="6482778" cy="368475"/>
          </a:xfrm>
        </p:grpSpPr>
        <p:cxnSp>
          <p:nvCxnSpPr>
            <p:cNvPr id="123" name="Google Shape;123;p13"/>
            <p:cNvCxnSpPr/>
            <p:nvPr/>
          </p:nvCxnSpPr>
          <p:spPr>
            <a:xfrm>
              <a:off x="543078" y="2174422"/>
              <a:ext cx="6479700" cy="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4" name="Google Shape;124;p13"/>
            <p:cNvCxnSpPr/>
            <p:nvPr/>
          </p:nvCxnSpPr>
          <p:spPr>
            <a:xfrm>
              <a:off x="543078" y="2542897"/>
              <a:ext cx="6479700" cy="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5" name="Google Shape;125;p13"/>
            <p:cNvSpPr txBox="1"/>
            <p:nvPr/>
          </p:nvSpPr>
          <p:spPr>
            <a:xfrm>
              <a:off x="540000" y="2276750"/>
              <a:ext cx="3751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Mohave"/>
                  <a:ea typeface="Mohave"/>
                  <a:cs typeface="Mohave"/>
                  <a:sym typeface="Mohave"/>
                </a:rPr>
                <a:t>M I S S I O N  S T A T E M E N T :</a:t>
              </a:r>
              <a:endParaRPr sz="1200"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cxnSp>
        <p:nvCxnSpPr>
          <p:cNvPr id="126" name="Google Shape;126;p13"/>
          <p:cNvCxnSpPr/>
          <p:nvPr/>
        </p:nvCxnSpPr>
        <p:spPr>
          <a:xfrm>
            <a:off x="540912" y="6953612"/>
            <a:ext cx="64758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13"/>
          <p:cNvCxnSpPr/>
          <p:nvPr/>
        </p:nvCxnSpPr>
        <p:spPr>
          <a:xfrm>
            <a:off x="540912" y="8059112"/>
            <a:ext cx="64758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13"/>
          <p:cNvCxnSpPr/>
          <p:nvPr/>
        </p:nvCxnSpPr>
        <p:spPr>
          <a:xfrm>
            <a:off x="543078" y="8656997"/>
            <a:ext cx="64797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13"/>
          <p:cNvCxnSpPr/>
          <p:nvPr/>
        </p:nvCxnSpPr>
        <p:spPr>
          <a:xfrm>
            <a:off x="543078" y="7551497"/>
            <a:ext cx="64797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0" name="Google Shape;130;p13"/>
          <p:cNvSpPr txBox="1"/>
          <p:nvPr/>
        </p:nvSpPr>
        <p:spPr>
          <a:xfrm>
            <a:off x="540000" y="7285350"/>
            <a:ext cx="37518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Mohave"/>
                <a:ea typeface="Mohave"/>
                <a:cs typeface="Mohave"/>
                <a:sym typeface="Mohave"/>
              </a:rPr>
              <a:t>B R I E F  O R G A N I Z A T I O N  D E S C R I P T I O N :</a:t>
            </a:r>
            <a:endParaRPr sz="1200"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131" name="Google Shape;131;p13"/>
          <p:cNvSpPr txBox="1"/>
          <p:nvPr/>
        </p:nvSpPr>
        <p:spPr>
          <a:xfrm>
            <a:off x="540000" y="8390850"/>
            <a:ext cx="37518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Mohave"/>
                <a:ea typeface="Mohave"/>
                <a:cs typeface="Mohave"/>
                <a:sym typeface="Mohave"/>
              </a:rPr>
              <a:t>P U R P O S E  O F  G R A N T : </a:t>
            </a:r>
            <a:endParaRPr sz="1200">
              <a:latin typeface="Mohave"/>
              <a:ea typeface="Mohave"/>
              <a:cs typeface="Mohave"/>
              <a:sym typeface="Mohave"/>
            </a:endParaRPr>
          </a:p>
        </p:txBody>
      </p:sp>
      <p:cxnSp>
        <p:nvCxnSpPr>
          <p:cNvPr id="132" name="Google Shape;132;p13"/>
          <p:cNvCxnSpPr/>
          <p:nvPr/>
        </p:nvCxnSpPr>
        <p:spPr>
          <a:xfrm>
            <a:off x="540912" y="8914737"/>
            <a:ext cx="64758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33" name="Google Shape;133;p13"/>
          <p:cNvGrpSpPr/>
          <p:nvPr/>
        </p:nvGrpSpPr>
        <p:grpSpPr>
          <a:xfrm>
            <a:off x="540000" y="10094003"/>
            <a:ext cx="6483100" cy="215786"/>
            <a:chOff x="540000" y="10094003"/>
            <a:chExt cx="6483100" cy="215786"/>
          </a:xfrm>
        </p:grpSpPr>
        <p:sp>
          <p:nvSpPr>
            <p:cNvPr id="134" name="Google Shape;134;p13"/>
            <p:cNvSpPr txBox="1"/>
            <p:nvPr/>
          </p:nvSpPr>
          <p:spPr>
            <a:xfrm>
              <a:off x="540000" y="10094003"/>
              <a:ext cx="2564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Rubik Light"/>
                  <a:ea typeface="Rubik Light"/>
                  <a:cs typeface="Rubik Light"/>
                  <a:sym typeface="Rubik Light"/>
                </a:rPr>
                <a:t>Printed Name:</a:t>
              </a:r>
              <a:endParaRPr sz="1200"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cxnSp>
          <p:nvCxnSpPr>
            <p:cNvPr id="135" name="Google Shape;135;p13"/>
            <p:cNvCxnSpPr/>
            <p:nvPr/>
          </p:nvCxnSpPr>
          <p:spPr>
            <a:xfrm>
              <a:off x="542300" y="10309789"/>
              <a:ext cx="64698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6" name="Google Shape;136;p13"/>
            <p:cNvSpPr txBox="1"/>
            <p:nvPr/>
          </p:nvSpPr>
          <p:spPr>
            <a:xfrm>
              <a:off x="3251475" y="10094008"/>
              <a:ext cx="2267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Rubik Light"/>
                  <a:ea typeface="Rubik Light"/>
                  <a:cs typeface="Rubik Light"/>
                  <a:sym typeface="Rubik Light"/>
                </a:rPr>
                <a:t>Signature:</a:t>
              </a:r>
              <a:endParaRPr sz="1200"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5653000" y="10094008"/>
              <a:ext cx="1370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Rubik Light"/>
                  <a:ea typeface="Rubik Light"/>
                  <a:cs typeface="Rubik Light"/>
                  <a:sym typeface="Rubik Light"/>
                </a:rPr>
                <a:t>Date:</a:t>
              </a:r>
              <a:endParaRPr sz="1200"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</p:grpSp>
      <p:cxnSp>
        <p:nvCxnSpPr>
          <p:cNvPr id="138" name="Google Shape;138;p13"/>
          <p:cNvCxnSpPr/>
          <p:nvPr/>
        </p:nvCxnSpPr>
        <p:spPr>
          <a:xfrm>
            <a:off x="540912" y="9144162"/>
            <a:ext cx="64758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Google Shape;139;p13"/>
          <p:cNvCxnSpPr/>
          <p:nvPr/>
        </p:nvCxnSpPr>
        <p:spPr>
          <a:xfrm>
            <a:off x="540912" y="7829687"/>
            <a:ext cx="64758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13"/>
          <p:cNvCxnSpPr/>
          <p:nvPr/>
        </p:nvCxnSpPr>
        <p:spPr>
          <a:xfrm>
            <a:off x="543078" y="8288522"/>
            <a:ext cx="64797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" name="Google Shape;141;p13"/>
          <p:cNvCxnSpPr/>
          <p:nvPr/>
        </p:nvCxnSpPr>
        <p:spPr>
          <a:xfrm>
            <a:off x="543078" y="9521347"/>
            <a:ext cx="64797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2" name="Google Shape;142;p13"/>
          <p:cNvSpPr txBox="1"/>
          <p:nvPr/>
        </p:nvSpPr>
        <p:spPr>
          <a:xfrm>
            <a:off x="540000" y="9255200"/>
            <a:ext cx="37518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Mohave"/>
                <a:ea typeface="Mohave"/>
                <a:cs typeface="Mohave"/>
                <a:sym typeface="Mohave"/>
              </a:rPr>
              <a:t>P O P U L A T I O N  S E R V E D :</a:t>
            </a:r>
            <a:endParaRPr sz="1200">
              <a:latin typeface="Mohave"/>
              <a:ea typeface="Mohave"/>
              <a:cs typeface="Mohave"/>
              <a:sym typeface="Mohave"/>
            </a:endParaRPr>
          </a:p>
        </p:txBody>
      </p:sp>
      <p:cxnSp>
        <p:nvCxnSpPr>
          <p:cNvPr id="143" name="Google Shape;143;p13"/>
          <p:cNvCxnSpPr/>
          <p:nvPr/>
        </p:nvCxnSpPr>
        <p:spPr>
          <a:xfrm>
            <a:off x="540912" y="9779087"/>
            <a:ext cx="64758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4" name="Google Shape;144;p13"/>
          <p:cNvCxnSpPr/>
          <p:nvPr/>
        </p:nvCxnSpPr>
        <p:spPr>
          <a:xfrm>
            <a:off x="543078" y="9152872"/>
            <a:ext cx="64797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" name="Google Shape;145;p13"/>
          <p:cNvCxnSpPr/>
          <p:nvPr/>
        </p:nvCxnSpPr>
        <p:spPr>
          <a:xfrm>
            <a:off x="543078" y="7183022"/>
            <a:ext cx="64797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