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Montserrat SemiBold"/>
      <p:regular r:id="rId6"/>
      <p:bold r:id="rId7"/>
      <p:italic r:id="rId8"/>
      <p:boldItalic r:id="rId9"/>
    </p:embeddedFont>
    <p:embeddedFont>
      <p:font typeface="Montserrat"/>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Montserrat-bold.fntdata"/><Relationship Id="rId10" Type="http://schemas.openxmlformats.org/officeDocument/2006/relationships/font" Target="fonts/Montserrat-regular.fntdata"/><Relationship Id="rId13" Type="http://schemas.openxmlformats.org/officeDocument/2006/relationships/font" Target="fonts/Montserrat-boldItalic.fntdata"/><Relationship Id="rId12" Type="http://schemas.openxmlformats.org/officeDocument/2006/relationships/font" Target="fonts/Montserrat-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SemiBold-boldItalic.fntdata"/><Relationship Id="rId5" Type="http://schemas.openxmlformats.org/officeDocument/2006/relationships/slide" Target="slides/slide1.xml"/><Relationship Id="rId6" Type="http://schemas.openxmlformats.org/officeDocument/2006/relationships/font" Target="fonts/MontserratSemiBold-regular.fntdata"/><Relationship Id="rId7" Type="http://schemas.openxmlformats.org/officeDocument/2006/relationships/font" Target="fonts/MontserratSemiBold-bold.fntdata"/><Relationship Id="rId8" Type="http://schemas.openxmlformats.org/officeDocument/2006/relationships/font" Target="fonts/MontserratSemi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5.png"/><Relationship Id="rId5" Type="http://schemas.openxmlformats.org/officeDocument/2006/relationships/image" Target="../media/image1.png"/><Relationship Id="rId6" Type="http://schemas.openxmlformats.org/officeDocument/2006/relationships/image" Target="../media/image4.png"/><Relationship Id="rId7"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420700" y="1214158"/>
            <a:ext cx="2718600" cy="1848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en" sz="1200">
                <a:solidFill>
                  <a:srgbClr val="1F3E78"/>
                </a:solidFill>
                <a:latin typeface="Montserrat SemiBold"/>
                <a:ea typeface="Montserrat SemiBold"/>
                <a:cs typeface="Montserrat SemiBold"/>
                <a:sym typeface="Montserrat SemiBold"/>
              </a:rPr>
              <a:t>CRESTMONT</a:t>
            </a:r>
            <a:r>
              <a:rPr lang="en" sz="1200">
                <a:solidFill>
                  <a:schemeClr val="dk2"/>
                </a:solidFill>
                <a:latin typeface="Montserrat SemiBold"/>
                <a:ea typeface="Montserrat SemiBold"/>
                <a:cs typeface="Montserrat SemiBold"/>
                <a:sym typeface="Montserrat SemiBold"/>
              </a:rPr>
              <a:t> </a:t>
            </a:r>
            <a:r>
              <a:rPr lang="en" sz="1200">
                <a:solidFill>
                  <a:srgbClr val="2A9DD8"/>
                </a:solidFill>
                <a:latin typeface="Montserrat SemiBold"/>
                <a:ea typeface="Montserrat SemiBold"/>
                <a:cs typeface="Montserrat SemiBold"/>
                <a:sym typeface="Montserrat SemiBold"/>
              </a:rPr>
              <a:t>UNIVERSITY</a:t>
            </a:r>
            <a:endParaRPr sz="1200">
              <a:solidFill>
                <a:srgbClr val="2A9DD8"/>
              </a:solidFill>
              <a:latin typeface="Montserrat SemiBold"/>
              <a:ea typeface="Montserrat SemiBold"/>
              <a:cs typeface="Montserrat SemiBold"/>
              <a:sym typeface="Montserrat SemiBold"/>
            </a:endParaRPr>
          </a:p>
        </p:txBody>
      </p:sp>
      <p:pic>
        <p:nvPicPr>
          <p:cNvPr id="55" name="Google Shape;55;p13" title="Ресурс 1@3x.png"/>
          <p:cNvPicPr preferRelativeResize="0"/>
          <p:nvPr/>
        </p:nvPicPr>
        <p:blipFill>
          <a:blip r:embed="rId3">
            <a:alphaModFix/>
          </a:blip>
          <a:stretch>
            <a:fillRect/>
          </a:stretch>
        </p:blipFill>
        <p:spPr>
          <a:xfrm>
            <a:off x="3493700" y="563925"/>
            <a:ext cx="572600" cy="529875"/>
          </a:xfrm>
          <a:prstGeom prst="rect">
            <a:avLst/>
          </a:prstGeom>
          <a:noFill/>
          <a:ln>
            <a:noFill/>
          </a:ln>
        </p:spPr>
      </p:pic>
      <p:sp>
        <p:nvSpPr>
          <p:cNvPr id="56" name="Google Shape;56;p13"/>
          <p:cNvSpPr txBox="1"/>
          <p:nvPr/>
        </p:nvSpPr>
        <p:spPr>
          <a:xfrm>
            <a:off x="1799575" y="1666298"/>
            <a:ext cx="3960900" cy="2001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en" sz="1300">
                <a:solidFill>
                  <a:srgbClr val="1F3E78"/>
                </a:solidFill>
                <a:latin typeface="Montserrat SemiBold"/>
                <a:ea typeface="Montserrat SemiBold"/>
                <a:cs typeface="Montserrat SemiBold"/>
                <a:sym typeface="Montserrat SemiBold"/>
              </a:rPr>
              <a:t>L E T T E R   O F  R E C O M M E N D A T I O N</a:t>
            </a:r>
            <a:endParaRPr sz="1300">
              <a:solidFill>
                <a:srgbClr val="2A9DD8"/>
              </a:solidFill>
              <a:latin typeface="Montserrat SemiBold"/>
              <a:ea typeface="Montserrat SemiBold"/>
              <a:cs typeface="Montserrat SemiBold"/>
              <a:sym typeface="Montserrat SemiBold"/>
            </a:endParaRPr>
          </a:p>
        </p:txBody>
      </p:sp>
      <p:sp>
        <p:nvSpPr>
          <p:cNvPr id="57" name="Google Shape;57;p13"/>
          <p:cNvSpPr txBox="1"/>
          <p:nvPr/>
        </p:nvSpPr>
        <p:spPr>
          <a:xfrm>
            <a:off x="4893300" y="2379396"/>
            <a:ext cx="1980900" cy="338700"/>
          </a:xfrm>
          <a:prstGeom prst="rect">
            <a:avLst/>
          </a:prstGeom>
          <a:noFill/>
          <a:ln>
            <a:noFill/>
          </a:ln>
        </p:spPr>
        <p:txBody>
          <a:bodyPr anchorCtr="0" anchor="t" bIns="0" lIns="0" spcFirstLastPara="1" rIns="0" wrap="square" tIns="0">
            <a:spAutoFit/>
          </a:bodyPr>
          <a:lstStyle/>
          <a:p>
            <a:pPr indent="0" lvl="0" marL="0" rtl="0" algn="r">
              <a:lnSpc>
                <a:spcPct val="120000"/>
              </a:lnSpc>
              <a:spcBef>
                <a:spcPts val="0"/>
              </a:spcBef>
              <a:spcAft>
                <a:spcPts val="0"/>
              </a:spcAft>
              <a:buNone/>
            </a:pPr>
            <a:r>
              <a:rPr b="1" lang="en" sz="1000">
                <a:solidFill>
                  <a:srgbClr val="231F20"/>
                </a:solidFill>
                <a:latin typeface="Montserrat"/>
                <a:ea typeface="Montserrat"/>
                <a:cs typeface="Montserrat"/>
                <a:sym typeface="Montserrat"/>
              </a:rPr>
              <a:t>Date:</a:t>
            </a:r>
            <a:endParaRPr b="1" sz="1000">
              <a:solidFill>
                <a:srgbClr val="231F20"/>
              </a:solidFill>
              <a:latin typeface="Montserrat"/>
              <a:ea typeface="Montserrat"/>
              <a:cs typeface="Montserrat"/>
              <a:sym typeface="Montserrat"/>
            </a:endParaRPr>
          </a:p>
          <a:p>
            <a:pPr indent="0" lvl="0" marL="0" rtl="0" algn="r">
              <a:lnSpc>
                <a:spcPct val="120000"/>
              </a:lnSpc>
              <a:spcBef>
                <a:spcPts val="0"/>
              </a:spcBef>
              <a:spcAft>
                <a:spcPts val="0"/>
              </a:spcAft>
              <a:buNone/>
            </a:pPr>
            <a:r>
              <a:rPr lang="en" sz="1000">
                <a:solidFill>
                  <a:srgbClr val="231F20"/>
                </a:solidFill>
                <a:latin typeface="Montserrat"/>
                <a:ea typeface="Montserrat"/>
                <a:cs typeface="Montserrat"/>
                <a:sym typeface="Montserrat"/>
              </a:rPr>
              <a:t>January 6, 2027</a:t>
            </a:r>
            <a:endParaRPr sz="1000">
              <a:solidFill>
                <a:srgbClr val="231F20"/>
              </a:solidFill>
              <a:latin typeface="Montserrat"/>
              <a:ea typeface="Montserrat"/>
              <a:cs typeface="Montserrat"/>
              <a:sym typeface="Montserrat"/>
            </a:endParaRPr>
          </a:p>
        </p:txBody>
      </p:sp>
      <p:sp>
        <p:nvSpPr>
          <p:cNvPr id="58" name="Google Shape;58;p13"/>
          <p:cNvSpPr txBox="1"/>
          <p:nvPr/>
        </p:nvSpPr>
        <p:spPr>
          <a:xfrm>
            <a:off x="685800" y="2379396"/>
            <a:ext cx="1980900" cy="1539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rgbClr val="231F20"/>
                </a:solidFill>
                <a:latin typeface="Montserrat"/>
                <a:ea typeface="Montserrat"/>
                <a:cs typeface="Montserrat"/>
                <a:sym typeface="Montserrat"/>
              </a:rPr>
              <a:t>Letter to:</a:t>
            </a:r>
            <a:endParaRPr sz="1000">
              <a:solidFill>
                <a:srgbClr val="231F20"/>
              </a:solidFill>
              <a:latin typeface="Montserrat"/>
              <a:ea typeface="Montserrat"/>
              <a:cs typeface="Montserrat"/>
              <a:sym typeface="Montserrat"/>
            </a:endParaRPr>
          </a:p>
        </p:txBody>
      </p:sp>
      <p:sp>
        <p:nvSpPr>
          <p:cNvPr id="59" name="Google Shape;59;p13"/>
          <p:cNvSpPr txBox="1"/>
          <p:nvPr/>
        </p:nvSpPr>
        <p:spPr>
          <a:xfrm>
            <a:off x="685800" y="2741854"/>
            <a:ext cx="2653800" cy="7542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b="1" lang="en" sz="1000">
                <a:solidFill>
                  <a:srgbClr val="231F20"/>
                </a:solidFill>
                <a:latin typeface="Montserrat"/>
                <a:ea typeface="Montserrat"/>
                <a:cs typeface="Montserrat"/>
                <a:sym typeface="Montserrat"/>
              </a:rPr>
              <a:t>Emily Richards</a:t>
            </a:r>
            <a:endParaRPr b="1" sz="1000">
              <a:solidFill>
                <a:srgbClr val="231F20"/>
              </a:solidFill>
              <a:latin typeface="Montserrat"/>
              <a:ea typeface="Montserrat"/>
              <a:cs typeface="Montserrat"/>
              <a:sym typeface="Montserrat"/>
            </a:endParaRPr>
          </a:p>
          <a:p>
            <a:pPr indent="0" lvl="0" marL="0" rtl="0" algn="l">
              <a:lnSpc>
                <a:spcPct val="130000"/>
              </a:lnSpc>
              <a:spcBef>
                <a:spcPts val="0"/>
              </a:spcBef>
              <a:spcAft>
                <a:spcPts val="0"/>
              </a:spcAft>
              <a:buNone/>
            </a:pPr>
            <a:r>
              <a:rPr lang="en" sz="1000">
                <a:solidFill>
                  <a:srgbClr val="231F20"/>
                </a:solidFill>
                <a:latin typeface="Montserrat"/>
                <a:ea typeface="Montserrat"/>
                <a:cs typeface="Montserrat"/>
                <a:sym typeface="Montserrat"/>
              </a:rPr>
              <a:t>Graduate Admissions Officer</a:t>
            </a:r>
            <a:endParaRPr sz="1000">
              <a:solidFill>
                <a:srgbClr val="231F20"/>
              </a:solidFill>
              <a:latin typeface="Montserrat"/>
              <a:ea typeface="Montserrat"/>
              <a:cs typeface="Montserrat"/>
              <a:sym typeface="Montserrat"/>
            </a:endParaRPr>
          </a:p>
          <a:p>
            <a:pPr indent="0" lvl="0" marL="0" rtl="0" algn="l">
              <a:lnSpc>
                <a:spcPct val="130000"/>
              </a:lnSpc>
              <a:spcBef>
                <a:spcPts val="0"/>
              </a:spcBef>
              <a:spcAft>
                <a:spcPts val="0"/>
              </a:spcAft>
              <a:buNone/>
            </a:pPr>
            <a:r>
              <a:rPr lang="en" sz="1000">
                <a:solidFill>
                  <a:srgbClr val="231F20"/>
                </a:solidFill>
                <a:latin typeface="Montserrat"/>
                <a:ea typeface="Montserrat"/>
                <a:cs typeface="Montserrat"/>
                <a:sym typeface="Montserrat"/>
              </a:rPr>
              <a:t>Northwood School of Public Affairs</a:t>
            </a:r>
            <a:endParaRPr sz="1000">
              <a:solidFill>
                <a:srgbClr val="231F20"/>
              </a:solidFill>
              <a:latin typeface="Montserrat"/>
              <a:ea typeface="Montserrat"/>
              <a:cs typeface="Montserrat"/>
              <a:sym typeface="Montserrat"/>
            </a:endParaRPr>
          </a:p>
          <a:p>
            <a:pPr indent="0" lvl="0" marL="0" rtl="0" algn="l">
              <a:lnSpc>
                <a:spcPct val="130000"/>
              </a:lnSpc>
              <a:spcBef>
                <a:spcPts val="0"/>
              </a:spcBef>
              <a:spcAft>
                <a:spcPts val="0"/>
              </a:spcAft>
              <a:buNone/>
            </a:pPr>
            <a:r>
              <a:rPr lang="en" sz="1000">
                <a:solidFill>
                  <a:srgbClr val="231F20"/>
                </a:solidFill>
                <a:latin typeface="Montserrat"/>
                <a:ea typeface="Montserrat"/>
                <a:cs typeface="Montserrat"/>
                <a:sym typeface="Montserrat"/>
              </a:rPr>
              <a:t>78 Hillcrest Blvd, New Haven, CT 06511</a:t>
            </a:r>
            <a:endParaRPr sz="1000">
              <a:solidFill>
                <a:srgbClr val="231F20"/>
              </a:solidFill>
              <a:latin typeface="Montserrat"/>
              <a:ea typeface="Montserrat"/>
              <a:cs typeface="Montserrat"/>
              <a:sym typeface="Montserrat"/>
            </a:endParaRPr>
          </a:p>
        </p:txBody>
      </p:sp>
      <p:sp>
        <p:nvSpPr>
          <p:cNvPr id="60" name="Google Shape;60;p13"/>
          <p:cNvSpPr txBox="1"/>
          <p:nvPr/>
        </p:nvSpPr>
        <p:spPr>
          <a:xfrm>
            <a:off x="685800" y="3704600"/>
            <a:ext cx="3749700" cy="1539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rgbClr val="231F20"/>
                </a:solidFill>
                <a:latin typeface="Montserrat"/>
                <a:ea typeface="Montserrat"/>
                <a:cs typeface="Montserrat"/>
                <a:sym typeface="Montserrat"/>
              </a:rPr>
              <a:t>To Whom It May Concern:</a:t>
            </a:r>
            <a:endParaRPr sz="1000">
              <a:solidFill>
                <a:srgbClr val="231F20"/>
              </a:solidFill>
              <a:latin typeface="Montserrat"/>
              <a:ea typeface="Montserrat"/>
              <a:cs typeface="Montserrat"/>
              <a:sym typeface="Montserrat"/>
            </a:endParaRPr>
          </a:p>
        </p:txBody>
      </p:sp>
      <p:sp>
        <p:nvSpPr>
          <p:cNvPr id="61" name="Google Shape;61;p13"/>
          <p:cNvSpPr txBox="1"/>
          <p:nvPr/>
        </p:nvSpPr>
        <p:spPr>
          <a:xfrm>
            <a:off x="685800" y="4067050"/>
            <a:ext cx="6188400" cy="3617100"/>
          </a:xfrm>
          <a:prstGeom prst="rect">
            <a:avLst/>
          </a:prstGeom>
          <a:noFill/>
          <a:ln>
            <a:noFill/>
          </a:ln>
        </p:spPr>
        <p:txBody>
          <a:bodyPr anchorCtr="0" anchor="t" bIns="0" lIns="0" spcFirstLastPara="1" rIns="0" wrap="square" tIns="0">
            <a:spAutoFit/>
          </a:bodyPr>
          <a:lstStyle/>
          <a:p>
            <a:pPr indent="0" lvl="0" marL="0" rtl="0" algn="just">
              <a:lnSpc>
                <a:spcPct val="125000"/>
              </a:lnSpc>
              <a:spcBef>
                <a:spcPts val="0"/>
              </a:spcBef>
              <a:spcAft>
                <a:spcPts val="0"/>
              </a:spcAft>
              <a:buNone/>
            </a:pPr>
            <a:r>
              <a:rPr lang="en" sz="1000">
                <a:solidFill>
                  <a:srgbClr val="231F20"/>
                </a:solidFill>
                <a:latin typeface="Montserrat"/>
                <a:ea typeface="Montserrat"/>
                <a:cs typeface="Montserrat"/>
                <a:sym typeface="Montserrat"/>
              </a:rPr>
              <a:t>I am pleased to recommend Nathan Carter for admission to the Master’s in Public Administration program at Northwood School of Public Affairs. I had the pleasure of teaching Nathan in my Comparative Government course at Crestmont University, where he consistently displayed academic excellence, strong work ethic, and a deep interest in public service.</a:t>
            </a:r>
            <a:endParaRPr sz="1000">
              <a:solidFill>
                <a:srgbClr val="231F20"/>
              </a:solidFill>
              <a:latin typeface="Montserrat"/>
              <a:ea typeface="Montserrat"/>
              <a:cs typeface="Montserrat"/>
              <a:sym typeface="Montserrat"/>
            </a:endParaRPr>
          </a:p>
          <a:p>
            <a:pPr indent="0" lvl="0" marL="0" rtl="0" algn="just">
              <a:lnSpc>
                <a:spcPct val="125000"/>
              </a:lnSpc>
              <a:spcBef>
                <a:spcPts val="0"/>
              </a:spcBef>
              <a:spcAft>
                <a:spcPts val="0"/>
              </a:spcAft>
              <a:buNone/>
            </a:pPr>
            <a:r>
              <a:t/>
            </a:r>
            <a:endParaRPr sz="1000">
              <a:solidFill>
                <a:srgbClr val="231F20"/>
              </a:solidFill>
              <a:latin typeface="Montserrat"/>
              <a:ea typeface="Montserrat"/>
              <a:cs typeface="Montserrat"/>
              <a:sym typeface="Montserrat"/>
            </a:endParaRPr>
          </a:p>
          <a:p>
            <a:pPr indent="0" lvl="0" marL="0" rtl="0" algn="just">
              <a:lnSpc>
                <a:spcPct val="125000"/>
              </a:lnSpc>
              <a:spcBef>
                <a:spcPts val="0"/>
              </a:spcBef>
              <a:spcAft>
                <a:spcPts val="0"/>
              </a:spcAft>
              <a:buNone/>
            </a:pPr>
            <a:r>
              <a:rPr lang="en" sz="1000">
                <a:solidFill>
                  <a:srgbClr val="231F20"/>
                </a:solidFill>
                <a:latin typeface="Montserrat"/>
                <a:ea typeface="Montserrat"/>
                <a:cs typeface="Montserrat"/>
                <a:sym typeface="Montserrat"/>
              </a:rPr>
              <a:t>Nathan’s passion for governance and civic engagement was evident not only in his academic work but also in his extracurricular involvement. He possesses excellent research and analytical skills, and his ability to communicate complex ideas both in writing and speech is truly remarkable. In group projects, Nathan often assumed a leadership role, ensuring productive collaboration and high-quality outcomes.</a:t>
            </a:r>
            <a:endParaRPr sz="1000">
              <a:solidFill>
                <a:srgbClr val="231F20"/>
              </a:solidFill>
              <a:latin typeface="Montserrat"/>
              <a:ea typeface="Montserrat"/>
              <a:cs typeface="Montserrat"/>
              <a:sym typeface="Montserrat"/>
            </a:endParaRPr>
          </a:p>
          <a:p>
            <a:pPr indent="0" lvl="0" marL="0" rtl="0" algn="just">
              <a:lnSpc>
                <a:spcPct val="125000"/>
              </a:lnSpc>
              <a:spcBef>
                <a:spcPts val="0"/>
              </a:spcBef>
              <a:spcAft>
                <a:spcPts val="0"/>
              </a:spcAft>
              <a:buNone/>
            </a:pPr>
            <a:r>
              <a:t/>
            </a:r>
            <a:endParaRPr sz="1000">
              <a:solidFill>
                <a:srgbClr val="231F20"/>
              </a:solidFill>
              <a:latin typeface="Montserrat"/>
              <a:ea typeface="Montserrat"/>
              <a:cs typeface="Montserrat"/>
              <a:sym typeface="Montserrat"/>
            </a:endParaRPr>
          </a:p>
          <a:p>
            <a:pPr indent="0" lvl="0" marL="0" rtl="0" algn="just">
              <a:lnSpc>
                <a:spcPct val="125000"/>
              </a:lnSpc>
              <a:spcBef>
                <a:spcPts val="0"/>
              </a:spcBef>
              <a:spcAft>
                <a:spcPts val="0"/>
              </a:spcAft>
              <a:buNone/>
            </a:pPr>
            <a:r>
              <a:rPr lang="en" sz="1000">
                <a:solidFill>
                  <a:srgbClr val="231F20"/>
                </a:solidFill>
                <a:latin typeface="Montserrat"/>
                <a:ea typeface="Montserrat"/>
                <a:cs typeface="Montserrat"/>
                <a:sym typeface="Montserrat"/>
              </a:rPr>
              <a:t>Outside the classroom, Nathan served as a coordinator for our campus’s voter outreach initiative, helping increase student participation in local elections. His ability to motivate peers and lead with integrity reflects the qualities of a future leader in the public sector.</a:t>
            </a:r>
            <a:endParaRPr sz="1000">
              <a:solidFill>
                <a:srgbClr val="231F20"/>
              </a:solidFill>
              <a:latin typeface="Montserrat"/>
              <a:ea typeface="Montserrat"/>
              <a:cs typeface="Montserrat"/>
              <a:sym typeface="Montserrat"/>
            </a:endParaRPr>
          </a:p>
          <a:p>
            <a:pPr indent="0" lvl="0" marL="0" rtl="0" algn="just">
              <a:lnSpc>
                <a:spcPct val="125000"/>
              </a:lnSpc>
              <a:spcBef>
                <a:spcPts val="0"/>
              </a:spcBef>
              <a:spcAft>
                <a:spcPts val="0"/>
              </a:spcAft>
              <a:buNone/>
            </a:pPr>
            <a:r>
              <a:t/>
            </a:r>
            <a:endParaRPr sz="1000">
              <a:solidFill>
                <a:srgbClr val="231F20"/>
              </a:solidFill>
              <a:latin typeface="Montserrat"/>
              <a:ea typeface="Montserrat"/>
              <a:cs typeface="Montserrat"/>
              <a:sym typeface="Montserrat"/>
            </a:endParaRPr>
          </a:p>
          <a:p>
            <a:pPr indent="0" lvl="0" marL="0" rtl="0" algn="just">
              <a:lnSpc>
                <a:spcPct val="125000"/>
              </a:lnSpc>
              <a:spcBef>
                <a:spcPts val="0"/>
              </a:spcBef>
              <a:spcAft>
                <a:spcPts val="0"/>
              </a:spcAft>
              <a:buNone/>
            </a:pPr>
            <a:r>
              <a:rPr lang="en" sz="1000">
                <a:solidFill>
                  <a:srgbClr val="231F20"/>
                </a:solidFill>
                <a:latin typeface="Montserrat"/>
                <a:ea typeface="Montserrat"/>
                <a:cs typeface="Montserrat"/>
                <a:sym typeface="Montserrat"/>
              </a:rPr>
              <a:t>In summary, Nathan’s academic strengths, leadership qualities, and commitment to community impact make him an outstanding candidate for your graduate program. Please feel free to contact me if you require additional information. Thank you for considering Nathan Carter for admission.</a:t>
            </a:r>
            <a:endParaRPr sz="1000">
              <a:solidFill>
                <a:srgbClr val="231F20"/>
              </a:solidFill>
              <a:latin typeface="Montserrat"/>
              <a:ea typeface="Montserrat"/>
              <a:cs typeface="Montserrat"/>
              <a:sym typeface="Montserrat"/>
            </a:endParaRPr>
          </a:p>
        </p:txBody>
      </p:sp>
      <p:sp>
        <p:nvSpPr>
          <p:cNvPr id="62" name="Google Shape;62;p13"/>
          <p:cNvSpPr txBox="1"/>
          <p:nvPr/>
        </p:nvSpPr>
        <p:spPr>
          <a:xfrm>
            <a:off x="685800" y="7900492"/>
            <a:ext cx="3749700" cy="1539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lang="en" sz="1000">
                <a:solidFill>
                  <a:srgbClr val="231F20"/>
                </a:solidFill>
                <a:latin typeface="Montserrat"/>
                <a:ea typeface="Montserrat"/>
                <a:cs typeface="Montserrat"/>
                <a:sym typeface="Montserrat"/>
              </a:rPr>
              <a:t>Best regards,</a:t>
            </a:r>
            <a:endParaRPr sz="1000">
              <a:solidFill>
                <a:srgbClr val="231F20"/>
              </a:solidFill>
              <a:latin typeface="Montserrat"/>
              <a:ea typeface="Montserrat"/>
              <a:cs typeface="Montserrat"/>
              <a:sym typeface="Montserrat"/>
            </a:endParaRPr>
          </a:p>
        </p:txBody>
      </p:sp>
      <p:pic>
        <p:nvPicPr>
          <p:cNvPr id="63" name="Google Shape;63;p13" title="Ресурс 2@3x.png"/>
          <p:cNvPicPr preferRelativeResize="0"/>
          <p:nvPr/>
        </p:nvPicPr>
        <p:blipFill>
          <a:blip r:embed="rId4">
            <a:alphaModFix/>
          </a:blip>
          <a:stretch>
            <a:fillRect/>
          </a:stretch>
        </p:blipFill>
        <p:spPr>
          <a:xfrm>
            <a:off x="685800" y="9824350"/>
            <a:ext cx="258350" cy="258350"/>
          </a:xfrm>
          <a:prstGeom prst="rect">
            <a:avLst/>
          </a:prstGeom>
          <a:noFill/>
          <a:ln>
            <a:noFill/>
          </a:ln>
        </p:spPr>
      </p:pic>
      <p:pic>
        <p:nvPicPr>
          <p:cNvPr id="64" name="Google Shape;64;p13" title="Ресурс 3@3x.png"/>
          <p:cNvPicPr preferRelativeResize="0"/>
          <p:nvPr/>
        </p:nvPicPr>
        <p:blipFill>
          <a:blip r:embed="rId5">
            <a:alphaModFix/>
          </a:blip>
          <a:stretch>
            <a:fillRect/>
          </a:stretch>
        </p:blipFill>
        <p:spPr>
          <a:xfrm>
            <a:off x="2802975" y="9820600"/>
            <a:ext cx="258350" cy="258350"/>
          </a:xfrm>
          <a:prstGeom prst="rect">
            <a:avLst/>
          </a:prstGeom>
          <a:noFill/>
          <a:ln>
            <a:noFill/>
          </a:ln>
        </p:spPr>
      </p:pic>
      <p:pic>
        <p:nvPicPr>
          <p:cNvPr id="65" name="Google Shape;65;p13" title="Ресурс 4@3x.png"/>
          <p:cNvPicPr preferRelativeResize="0"/>
          <p:nvPr/>
        </p:nvPicPr>
        <p:blipFill>
          <a:blip r:embed="rId6">
            <a:alphaModFix/>
          </a:blip>
          <a:stretch>
            <a:fillRect/>
          </a:stretch>
        </p:blipFill>
        <p:spPr>
          <a:xfrm>
            <a:off x="5139300" y="9820600"/>
            <a:ext cx="258350" cy="258350"/>
          </a:xfrm>
          <a:prstGeom prst="rect">
            <a:avLst/>
          </a:prstGeom>
          <a:noFill/>
          <a:ln>
            <a:noFill/>
          </a:ln>
        </p:spPr>
      </p:pic>
      <p:pic>
        <p:nvPicPr>
          <p:cNvPr id="66" name="Google Shape;66;p13" title="Ресурс 5@3x.png"/>
          <p:cNvPicPr preferRelativeResize="0"/>
          <p:nvPr/>
        </p:nvPicPr>
        <p:blipFill>
          <a:blip r:embed="rId7">
            <a:alphaModFix/>
          </a:blip>
          <a:stretch>
            <a:fillRect/>
          </a:stretch>
        </p:blipFill>
        <p:spPr>
          <a:xfrm>
            <a:off x="685800" y="8289876"/>
            <a:ext cx="1571300" cy="272125"/>
          </a:xfrm>
          <a:prstGeom prst="rect">
            <a:avLst/>
          </a:prstGeom>
          <a:noFill/>
          <a:ln>
            <a:noFill/>
          </a:ln>
        </p:spPr>
      </p:pic>
      <p:sp>
        <p:nvSpPr>
          <p:cNvPr id="67" name="Google Shape;67;p13"/>
          <p:cNvSpPr txBox="1"/>
          <p:nvPr/>
        </p:nvSpPr>
        <p:spPr>
          <a:xfrm>
            <a:off x="685800" y="8842817"/>
            <a:ext cx="3749700" cy="338700"/>
          </a:xfrm>
          <a:prstGeom prst="rect">
            <a:avLst/>
          </a:prstGeom>
          <a:noFill/>
          <a:ln>
            <a:noFill/>
          </a:ln>
        </p:spPr>
        <p:txBody>
          <a:bodyPr anchorCtr="0" anchor="t" bIns="0" lIns="0" spcFirstLastPara="1" rIns="0" wrap="square" tIns="0">
            <a:spAutoFit/>
          </a:bodyPr>
          <a:lstStyle/>
          <a:p>
            <a:pPr indent="0" lvl="0" marL="0" rtl="0" algn="l">
              <a:lnSpc>
                <a:spcPct val="120000"/>
              </a:lnSpc>
              <a:spcBef>
                <a:spcPts val="0"/>
              </a:spcBef>
              <a:spcAft>
                <a:spcPts val="0"/>
              </a:spcAft>
              <a:buNone/>
            </a:pPr>
            <a:r>
              <a:rPr b="1" lang="en" sz="1000">
                <a:solidFill>
                  <a:srgbClr val="231F20"/>
                </a:solidFill>
                <a:latin typeface="Montserrat"/>
                <a:ea typeface="Montserrat"/>
                <a:cs typeface="Montserrat"/>
                <a:sym typeface="Montserrat"/>
              </a:rPr>
              <a:t>Dr. Helena Moore</a:t>
            </a:r>
            <a:endParaRPr b="1" sz="1000">
              <a:solidFill>
                <a:srgbClr val="231F20"/>
              </a:solidFill>
              <a:latin typeface="Montserrat"/>
              <a:ea typeface="Montserrat"/>
              <a:cs typeface="Montserrat"/>
              <a:sym typeface="Montserrat"/>
            </a:endParaRPr>
          </a:p>
          <a:p>
            <a:pPr indent="0" lvl="0" marL="0" rtl="0" algn="l">
              <a:lnSpc>
                <a:spcPct val="120000"/>
              </a:lnSpc>
              <a:spcBef>
                <a:spcPts val="0"/>
              </a:spcBef>
              <a:spcAft>
                <a:spcPts val="0"/>
              </a:spcAft>
              <a:buNone/>
            </a:pPr>
            <a:r>
              <a:rPr lang="en" sz="1000">
                <a:solidFill>
                  <a:srgbClr val="231F20"/>
                </a:solidFill>
                <a:latin typeface="Montserrat"/>
                <a:ea typeface="Montserrat"/>
                <a:cs typeface="Montserrat"/>
                <a:sym typeface="Montserrat"/>
              </a:rPr>
              <a:t>Associate Professor of Political Science</a:t>
            </a:r>
            <a:endParaRPr sz="1000">
              <a:solidFill>
                <a:srgbClr val="231F20"/>
              </a:solidFill>
              <a:latin typeface="Montserrat"/>
              <a:ea typeface="Montserrat"/>
              <a:cs typeface="Montserrat"/>
              <a:sym typeface="Montserrat"/>
            </a:endParaRPr>
          </a:p>
        </p:txBody>
      </p:sp>
      <p:cxnSp>
        <p:nvCxnSpPr>
          <p:cNvPr id="68" name="Google Shape;68;p13"/>
          <p:cNvCxnSpPr/>
          <p:nvPr/>
        </p:nvCxnSpPr>
        <p:spPr>
          <a:xfrm>
            <a:off x="685800" y="9643747"/>
            <a:ext cx="6188400" cy="0"/>
          </a:xfrm>
          <a:prstGeom prst="straightConnector1">
            <a:avLst/>
          </a:prstGeom>
          <a:noFill/>
          <a:ln cap="flat" cmpd="sng" w="28575">
            <a:solidFill>
              <a:srgbClr val="1F3E78"/>
            </a:solidFill>
            <a:prstDash val="solid"/>
            <a:round/>
            <a:headEnd len="med" w="med" type="none"/>
            <a:tailEnd len="med" w="med" type="none"/>
          </a:ln>
        </p:spPr>
      </p:cxnSp>
      <p:sp>
        <p:nvSpPr>
          <p:cNvPr id="69" name="Google Shape;69;p13"/>
          <p:cNvSpPr txBox="1"/>
          <p:nvPr/>
        </p:nvSpPr>
        <p:spPr>
          <a:xfrm>
            <a:off x="1093050" y="9780425"/>
            <a:ext cx="1471200" cy="3462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000">
                <a:solidFill>
                  <a:srgbClr val="231F20"/>
                </a:solidFill>
                <a:latin typeface="Montserrat"/>
                <a:ea typeface="Montserrat"/>
                <a:cs typeface="Montserrat"/>
                <a:sym typeface="Montserrat"/>
              </a:rPr>
              <a:t>+1 123-456-7890</a:t>
            </a:r>
            <a:endParaRPr sz="1000">
              <a:solidFill>
                <a:srgbClr val="231F20"/>
              </a:solidFill>
              <a:latin typeface="Montserrat"/>
              <a:ea typeface="Montserrat"/>
              <a:cs typeface="Montserrat"/>
              <a:sym typeface="Montserrat"/>
            </a:endParaRPr>
          </a:p>
          <a:p>
            <a:pPr indent="0" lvl="0" marL="0" rtl="0" algn="l">
              <a:lnSpc>
                <a:spcPct val="125000"/>
              </a:lnSpc>
              <a:spcBef>
                <a:spcPts val="0"/>
              </a:spcBef>
              <a:spcAft>
                <a:spcPts val="0"/>
              </a:spcAft>
              <a:buNone/>
            </a:pPr>
            <a:r>
              <a:rPr lang="en" sz="1000">
                <a:solidFill>
                  <a:srgbClr val="231F20"/>
                </a:solidFill>
                <a:latin typeface="Montserrat"/>
                <a:ea typeface="Montserrat"/>
                <a:cs typeface="Montserrat"/>
                <a:sym typeface="Montserrat"/>
              </a:rPr>
              <a:t>+1 234-567-8901</a:t>
            </a:r>
            <a:endParaRPr sz="1000">
              <a:solidFill>
                <a:srgbClr val="231F20"/>
              </a:solidFill>
              <a:latin typeface="Montserrat"/>
              <a:ea typeface="Montserrat"/>
              <a:cs typeface="Montserrat"/>
              <a:sym typeface="Montserrat"/>
            </a:endParaRPr>
          </a:p>
        </p:txBody>
      </p:sp>
      <p:sp>
        <p:nvSpPr>
          <p:cNvPr id="70" name="Google Shape;70;p13"/>
          <p:cNvSpPr txBox="1"/>
          <p:nvPr/>
        </p:nvSpPr>
        <p:spPr>
          <a:xfrm>
            <a:off x="3213725" y="9780425"/>
            <a:ext cx="1471200" cy="5541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lang="en" sz="1000">
                <a:solidFill>
                  <a:srgbClr val="231F20"/>
                </a:solidFill>
                <a:latin typeface="Montserrat"/>
                <a:ea typeface="Montserrat"/>
                <a:cs typeface="Montserrat"/>
                <a:sym typeface="Montserrat"/>
              </a:rPr>
              <a:t>1428 Hillcrest Avenue</a:t>
            </a:r>
            <a:endParaRPr sz="1000">
              <a:solidFill>
                <a:srgbClr val="231F20"/>
              </a:solidFill>
              <a:latin typeface="Montserrat"/>
              <a:ea typeface="Montserrat"/>
              <a:cs typeface="Montserrat"/>
              <a:sym typeface="Montserrat"/>
            </a:endParaRPr>
          </a:p>
          <a:p>
            <a:pPr indent="0" lvl="0" marL="0" rtl="0" algn="l">
              <a:lnSpc>
                <a:spcPct val="130000"/>
              </a:lnSpc>
              <a:spcBef>
                <a:spcPts val="0"/>
              </a:spcBef>
              <a:spcAft>
                <a:spcPts val="0"/>
              </a:spcAft>
              <a:buNone/>
            </a:pPr>
            <a:r>
              <a:rPr lang="en" sz="1000">
                <a:solidFill>
                  <a:srgbClr val="231F20"/>
                </a:solidFill>
                <a:latin typeface="Montserrat"/>
                <a:ea typeface="Montserrat"/>
                <a:cs typeface="Montserrat"/>
                <a:sym typeface="Montserrat"/>
              </a:rPr>
              <a:t>Springfield, IL 62704</a:t>
            </a:r>
            <a:endParaRPr sz="1000">
              <a:solidFill>
                <a:srgbClr val="231F20"/>
              </a:solidFill>
              <a:latin typeface="Montserrat"/>
              <a:ea typeface="Montserrat"/>
              <a:cs typeface="Montserrat"/>
              <a:sym typeface="Montserrat"/>
            </a:endParaRPr>
          </a:p>
          <a:p>
            <a:pPr indent="0" lvl="0" marL="0" rtl="0" algn="l">
              <a:lnSpc>
                <a:spcPct val="130000"/>
              </a:lnSpc>
              <a:spcBef>
                <a:spcPts val="0"/>
              </a:spcBef>
              <a:spcAft>
                <a:spcPts val="0"/>
              </a:spcAft>
              <a:buClr>
                <a:schemeClr val="dk1"/>
              </a:buClr>
              <a:buSzPts val="1100"/>
              <a:buFont typeface="Arial"/>
              <a:buNone/>
            </a:pPr>
            <a:r>
              <a:t/>
            </a:r>
            <a:endParaRPr sz="1000">
              <a:solidFill>
                <a:srgbClr val="231F20"/>
              </a:solidFill>
              <a:latin typeface="Montserrat"/>
              <a:ea typeface="Montserrat"/>
              <a:cs typeface="Montserrat"/>
              <a:sym typeface="Montserrat"/>
            </a:endParaRPr>
          </a:p>
        </p:txBody>
      </p:sp>
      <p:sp>
        <p:nvSpPr>
          <p:cNvPr id="71" name="Google Shape;71;p13"/>
          <p:cNvSpPr txBox="1"/>
          <p:nvPr/>
        </p:nvSpPr>
        <p:spPr>
          <a:xfrm>
            <a:off x="5550050" y="9780425"/>
            <a:ext cx="1357500" cy="3462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000">
                <a:solidFill>
                  <a:srgbClr val="231F20"/>
                </a:solidFill>
                <a:latin typeface="Montserrat"/>
                <a:ea typeface="Montserrat"/>
                <a:cs typeface="Montserrat"/>
                <a:sym typeface="Montserrat"/>
              </a:rPr>
              <a:t>helena.m@crest.ltd</a:t>
            </a:r>
            <a:endParaRPr sz="1000">
              <a:solidFill>
                <a:srgbClr val="231F20"/>
              </a:solidFill>
              <a:latin typeface="Montserrat"/>
              <a:ea typeface="Montserrat"/>
              <a:cs typeface="Montserrat"/>
              <a:sym typeface="Montserrat"/>
            </a:endParaRPr>
          </a:p>
          <a:p>
            <a:pPr indent="0" lvl="0" marL="0" rtl="0" algn="l">
              <a:lnSpc>
                <a:spcPct val="125000"/>
              </a:lnSpc>
              <a:spcBef>
                <a:spcPts val="0"/>
              </a:spcBef>
              <a:spcAft>
                <a:spcPts val="0"/>
              </a:spcAft>
              <a:buNone/>
            </a:pPr>
            <a:r>
              <a:rPr lang="en" sz="1000">
                <a:solidFill>
                  <a:srgbClr val="231F20"/>
                </a:solidFill>
                <a:latin typeface="Montserrat"/>
                <a:ea typeface="Montserrat"/>
                <a:cs typeface="Montserrat"/>
                <a:sym typeface="Montserrat"/>
              </a:rPr>
              <a:t>www.crestmont.ltd</a:t>
            </a:r>
            <a:endParaRPr sz="1000">
              <a:solidFill>
                <a:srgbClr val="231F2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