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3"/>
  </p:sldMasterIdLst>
  <p:notesMasterIdLst>
    <p:notesMasterId r:id="rId4"/>
  </p:notesMasterIdLst>
  <p:sldIdLst>
    <p:sldId id="256" r:id="rId5"/>
  </p:sldIdLst>
  <p:sldSz cy="10692000" cx="7560000"/>
  <p:notesSz cx="6858000" cy="9144000"/>
  <p:embeddedFontLst>
    <p:embeddedFont>
      <p:font typeface="Montserrat"/>
      <p:regular r:id="rId6"/>
      <p:bold r:id="rId7"/>
      <p:italic r:id="rId8"/>
      <p:boldItalic r:id="rId9"/>
    </p:embeddedFont>
    <p:embeddedFont>
      <p:font typeface="Kalnia"/>
      <p:regular r:id="rId10"/>
      <p:bold r:id="rId11"/>
    </p:embeddedFont>
    <p:embeddedFont>
      <p:font typeface="Montserrat Medium"/>
      <p:regular r:id="rId12"/>
      <p:bold r:id="rId13"/>
      <p:italic r:id="rId14"/>
      <p:boldItalic r:id="rId15"/>
    </p:embeddedFont>
    <p:embeddedFont>
      <p:font typeface="Montserrat Light"/>
      <p:regular r:id="rId16"/>
      <p:bold r:id="rId17"/>
      <p:italic r:id="rId18"/>
      <p:boldItalic r:id="rId19"/>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1" Type="http://schemas.openxmlformats.org/officeDocument/2006/relationships/font" Target="fonts/Kalnia-bold.fntdata"/><Relationship Id="rId10" Type="http://schemas.openxmlformats.org/officeDocument/2006/relationships/font" Target="fonts/Kalnia-regular.fntdata"/><Relationship Id="rId13" Type="http://schemas.openxmlformats.org/officeDocument/2006/relationships/font" Target="fonts/MontserratMedium-bold.fntdata"/><Relationship Id="rId12" Type="http://schemas.openxmlformats.org/officeDocument/2006/relationships/font" Target="fonts/MontserratMedium-regular.fntdata"/><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font" Target="fonts/Montserrat-boldItalic.fntdata"/><Relationship Id="rId15" Type="http://schemas.openxmlformats.org/officeDocument/2006/relationships/font" Target="fonts/MontserratMedium-boldItalic.fntdata"/><Relationship Id="rId14" Type="http://schemas.openxmlformats.org/officeDocument/2006/relationships/font" Target="fonts/MontserratMedium-italic.fntdata"/><Relationship Id="rId17" Type="http://schemas.openxmlformats.org/officeDocument/2006/relationships/font" Target="fonts/MontserratLight-bold.fntdata"/><Relationship Id="rId16" Type="http://schemas.openxmlformats.org/officeDocument/2006/relationships/font" Target="fonts/MontserratLight-regular.fntdata"/><Relationship Id="rId5" Type="http://schemas.openxmlformats.org/officeDocument/2006/relationships/slide" Target="slides/slide1.xml"/><Relationship Id="rId19" Type="http://schemas.openxmlformats.org/officeDocument/2006/relationships/font" Target="fonts/MontserratLight-boldItalic.fntdata"/><Relationship Id="rId6" Type="http://schemas.openxmlformats.org/officeDocument/2006/relationships/font" Target="fonts/Montserrat-regular.fntdata"/><Relationship Id="rId18" Type="http://schemas.openxmlformats.org/officeDocument/2006/relationships/font" Target="fonts/MontserratLight-italic.fntdata"/><Relationship Id="rId7" Type="http://schemas.openxmlformats.org/officeDocument/2006/relationships/font" Target="fonts/Montserrat-bold.fntdata"/><Relationship Id="rId8" Type="http://schemas.openxmlformats.org/officeDocument/2006/relationships/font" Target="fonts/Montserrat-italic.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217050" y="685800"/>
            <a:ext cx="2424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2217050" y="685800"/>
            <a:ext cx="24246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257712" y="1547778"/>
            <a:ext cx="7044600" cy="42669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257705" y="5891409"/>
            <a:ext cx="7044600" cy="1647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257705" y="2299346"/>
            <a:ext cx="7044600" cy="4081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257705" y="6552657"/>
            <a:ext cx="7044600" cy="27039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257705" y="4471058"/>
            <a:ext cx="7044600" cy="17499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257705" y="925091"/>
            <a:ext cx="7044600" cy="11904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257705" y="2395696"/>
            <a:ext cx="7044600" cy="71019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257705" y="925091"/>
            <a:ext cx="7044600" cy="11904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257705" y="2395696"/>
            <a:ext cx="3306900" cy="71019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3995291" y="2395696"/>
            <a:ext cx="3306900" cy="71019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257705" y="925091"/>
            <a:ext cx="7044600" cy="11904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257705" y="1154948"/>
            <a:ext cx="2321700" cy="15708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257705" y="2888617"/>
            <a:ext cx="2321700" cy="66090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05325" y="935745"/>
            <a:ext cx="5264700" cy="8503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3780000" y="-260"/>
            <a:ext cx="3780000" cy="106920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19508" y="2563450"/>
            <a:ext cx="3344400" cy="3081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19508" y="5826865"/>
            <a:ext cx="3344400" cy="25674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083839" y="1505164"/>
            <a:ext cx="3172200" cy="76812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257705" y="8794266"/>
            <a:ext cx="4959600" cy="12579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57705" y="925091"/>
            <a:ext cx="7044600" cy="11904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57705" y="2395696"/>
            <a:ext cx="7044600" cy="71019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004788" y="9693616"/>
            <a:ext cx="453600" cy="8181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nvSpPr>
        <p:spPr>
          <a:xfrm>
            <a:off x="2085750" y="779200"/>
            <a:ext cx="3388500" cy="338700"/>
          </a:xfrm>
          <a:prstGeom prst="rect">
            <a:avLst/>
          </a:prstGeom>
          <a:noFill/>
          <a:ln>
            <a:noFill/>
          </a:ln>
        </p:spPr>
        <p:txBody>
          <a:bodyPr anchorCtr="0" anchor="t" bIns="0" lIns="0" spcFirstLastPara="1" rIns="0" wrap="square" tIns="0">
            <a:spAutoFit/>
          </a:bodyPr>
          <a:lstStyle/>
          <a:p>
            <a:pPr indent="0" lvl="0" marL="0" rtl="0" algn="ctr">
              <a:spcBef>
                <a:spcPts val="0"/>
              </a:spcBef>
              <a:spcAft>
                <a:spcPts val="0"/>
              </a:spcAft>
              <a:buNone/>
            </a:pPr>
            <a:r>
              <a:rPr lang="en" sz="2200">
                <a:solidFill>
                  <a:srgbClr val="1D1D1B"/>
                </a:solidFill>
                <a:latin typeface="Kalnia"/>
                <a:ea typeface="Kalnia"/>
                <a:cs typeface="Kalnia"/>
                <a:sym typeface="Kalnia"/>
              </a:rPr>
              <a:t>Emily Harper</a:t>
            </a:r>
            <a:endParaRPr sz="2200">
              <a:solidFill>
                <a:srgbClr val="1D1D1B"/>
              </a:solidFill>
              <a:latin typeface="Kalnia"/>
              <a:ea typeface="Kalnia"/>
              <a:cs typeface="Kalnia"/>
              <a:sym typeface="Kalnia"/>
            </a:endParaRPr>
          </a:p>
        </p:txBody>
      </p:sp>
      <p:sp>
        <p:nvSpPr>
          <p:cNvPr id="55" name="Google Shape;55;p13"/>
          <p:cNvSpPr txBox="1"/>
          <p:nvPr/>
        </p:nvSpPr>
        <p:spPr>
          <a:xfrm>
            <a:off x="2085750" y="1308217"/>
            <a:ext cx="3388500" cy="215400"/>
          </a:xfrm>
          <a:prstGeom prst="rect">
            <a:avLst/>
          </a:prstGeom>
          <a:noFill/>
          <a:ln>
            <a:noFill/>
          </a:ln>
        </p:spPr>
        <p:txBody>
          <a:bodyPr anchorCtr="0" anchor="t" bIns="0" lIns="0" spcFirstLastPara="1" rIns="0" wrap="square" tIns="0">
            <a:spAutoFit/>
          </a:bodyPr>
          <a:lstStyle/>
          <a:p>
            <a:pPr indent="0" lvl="0" marL="0" rtl="0" algn="ctr">
              <a:spcBef>
                <a:spcPts val="0"/>
              </a:spcBef>
              <a:spcAft>
                <a:spcPts val="0"/>
              </a:spcAft>
              <a:buNone/>
            </a:pPr>
            <a:r>
              <a:rPr lang="en">
                <a:solidFill>
                  <a:srgbClr val="1D1D1B"/>
                </a:solidFill>
                <a:latin typeface="Kalnia"/>
                <a:ea typeface="Kalnia"/>
                <a:cs typeface="Kalnia"/>
                <a:sym typeface="Kalnia"/>
              </a:rPr>
              <a:t>Letter of Recommendation</a:t>
            </a:r>
            <a:endParaRPr>
              <a:solidFill>
                <a:srgbClr val="1D1D1B"/>
              </a:solidFill>
              <a:latin typeface="Kalnia"/>
              <a:ea typeface="Kalnia"/>
              <a:cs typeface="Kalnia"/>
              <a:sym typeface="Kalnia"/>
            </a:endParaRPr>
          </a:p>
        </p:txBody>
      </p:sp>
      <p:pic>
        <p:nvPicPr>
          <p:cNvPr id="56" name="Google Shape;56;p13" title="Ресурс 1@3x.png"/>
          <p:cNvPicPr preferRelativeResize="0"/>
          <p:nvPr/>
        </p:nvPicPr>
        <p:blipFill>
          <a:blip r:embed="rId3">
            <a:alphaModFix/>
          </a:blip>
          <a:stretch>
            <a:fillRect/>
          </a:stretch>
        </p:blipFill>
        <p:spPr>
          <a:xfrm>
            <a:off x="3457875" y="342575"/>
            <a:ext cx="644250" cy="405800"/>
          </a:xfrm>
          <a:prstGeom prst="rect">
            <a:avLst/>
          </a:prstGeom>
          <a:noFill/>
          <a:ln>
            <a:noFill/>
          </a:ln>
        </p:spPr>
      </p:pic>
      <p:sp>
        <p:nvSpPr>
          <p:cNvPr id="57" name="Google Shape;57;p13"/>
          <p:cNvSpPr txBox="1"/>
          <p:nvPr/>
        </p:nvSpPr>
        <p:spPr>
          <a:xfrm>
            <a:off x="542866" y="2016250"/>
            <a:ext cx="3032400" cy="708000"/>
          </a:xfrm>
          <a:prstGeom prst="rect">
            <a:avLst/>
          </a:prstGeom>
          <a:noFill/>
          <a:ln>
            <a:noFill/>
          </a:ln>
        </p:spPr>
        <p:txBody>
          <a:bodyPr anchorCtr="0" anchor="t" bIns="0" lIns="0" spcFirstLastPara="1" rIns="0" wrap="square" tIns="0">
            <a:spAutoFit/>
          </a:bodyPr>
          <a:lstStyle/>
          <a:p>
            <a:pPr indent="0" lvl="0" marL="0" rtl="0" algn="l">
              <a:lnSpc>
                <a:spcPct val="120000"/>
              </a:lnSpc>
              <a:spcBef>
                <a:spcPts val="0"/>
              </a:spcBef>
              <a:spcAft>
                <a:spcPts val="0"/>
              </a:spcAft>
              <a:buClr>
                <a:schemeClr val="dk1"/>
              </a:buClr>
              <a:buSzPts val="1100"/>
              <a:buFont typeface="Arial"/>
              <a:buNone/>
            </a:pPr>
            <a:r>
              <a:rPr lang="en" sz="1000">
                <a:solidFill>
                  <a:srgbClr val="1D1D1B"/>
                </a:solidFill>
                <a:latin typeface="Montserrat Light"/>
                <a:ea typeface="Montserrat Light"/>
                <a:cs typeface="Montserrat Light"/>
                <a:sym typeface="Montserrat Light"/>
              </a:rPr>
              <a:t>Admissions Committee</a:t>
            </a:r>
            <a:endParaRPr sz="1000">
              <a:solidFill>
                <a:srgbClr val="1D1D1B"/>
              </a:solidFill>
              <a:latin typeface="Montserrat Light"/>
              <a:ea typeface="Montserrat Light"/>
              <a:cs typeface="Montserrat Light"/>
              <a:sym typeface="Montserrat Light"/>
            </a:endParaRPr>
          </a:p>
          <a:p>
            <a:pPr indent="0" lvl="0" marL="0" rtl="0" algn="l">
              <a:lnSpc>
                <a:spcPct val="120000"/>
              </a:lnSpc>
              <a:spcBef>
                <a:spcPts val="0"/>
              </a:spcBef>
              <a:spcAft>
                <a:spcPts val="0"/>
              </a:spcAft>
              <a:buClr>
                <a:schemeClr val="dk1"/>
              </a:buClr>
              <a:buSzPts val="1100"/>
              <a:buFont typeface="Arial"/>
              <a:buNone/>
            </a:pPr>
            <a:r>
              <a:rPr lang="en" sz="1000">
                <a:solidFill>
                  <a:srgbClr val="1D1D1B"/>
                </a:solidFill>
                <a:latin typeface="Montserrat Light"/>
                <a:ea typeface="Montserrat Light"/>
                <a:cs typeface="Montserrat Light"/>
                <a:sym typeface="Montserrat Light"/>
              </a:rPr>
              <a:t>Goldman School of Public Policy</a:t>
            </a:r>
            <a:endParaRPr sz="1000">
              <a:solidFill>
                <a:srgbClr val="1D1D1B"/>
              </a:solidFill>
              <a:latin typeface="Montserrat Light"/>
              <a:ea typeface="Montserrat Light"/>
              <a:cs typeface="Montserrat Light"/>
              <a:sym typeface="Montserrat Light"/>
            </a:endParaRPr>
          </a:p>
          <a:p>
            <a:pPr indent="0" lvl="0" marL="0" rtl="0" algn="l">
              <a:lnSpc>
                <a:spcPct val="120000"/>
              </a:lnSpc>
              <a:spcBef>
                <a:spcPts val="0"/>
              </a:spcBef>
              <a:spcAft>
                <a:spcPts val="0"/>
              </a:spcAft>
              <a:buClr>
                <a:schemeClr val="dk1"/>
              </a:buClr>
              <a:buSzPts val="1100"/>
              <a:buFont typeface="Arial"/>
              <a:buNone/>
            </a:pPr>
            <a:r>
              <a:rPr lang="en" sz="1000">
                <a:solidFill>
                  <a:srgbClr val="1D1D1B"/>
                </a:solidFill>
                <a:latin typeface="Montserrat Light"/>
                <a:ea typeface="Montserrat Light"/>
                <a:cs typeface="Montserrat Light"/>
                <a:sym typeface="Montserrat Light"/>
              </a:rPr>
              <a:t>University of California, Berkeley</a:t>
            </a:r>
            <a:endParaRPr sz="1000">
              <a:solidFill>
                <a:srgbClr val="1D1D1B"/>
              </a:solidFill>
              <a:latin typeface="Montserrat Light"/>
              <a:ea typeface="Montserrat Light"/>
              <a:cs typeface="Montserrat Light"/>
              <a:sym typeface="Montserrat Light"/>
            </a:endParaRPr>
          </a:p>
          <a:p>
            <a:pPr indent="0" lvl="0" marL="0" rtl="0" algn="l">
              <a:lnSpc>
                <a:spcPct val="120000"/>
              </a:lnSpc>
              <a:spcBef>
                <a:spcPts val="0"/>
              </a:spcBef>
              <a:spcAft>
                <a:spcPts val="0"/>
              </a:spcAft>
              <a:buNone/>
            </a:pPr>
            <a:r>
              <a:rPr lang="en" sz="1000">
                <a:solidFill>
                  <a:srgbClr val="1D1D1B"/>
                </a:solidFill>
                <a:latin typeface="Montserrat Light"/>
                <a:ea typeface="Montserrat Light"/>
                <a:cs typeface="Montserrat Light"/>
                <a:sym typeface="Montserrat Light"/>
              </a:rPr>
              <a:t>2607 Hearst Avenue, Berkeley, CA 94720</a:t>
            </a:r>
            <a:endParaRPr sz="1000">
              <a:solidFill>
                <a:srgbClr val="1D1D1B"/>
              </a:solidFill>
              <a:latin typeface="Montserrat Light"/>
              <a:ea typeface="Montserrat Light"/>
              <a:cs typeface="Montserrat Light"/>
              <a:sym typeface="Montserrat Light"/>
            </a:endParaRPr>
          </a:p>
        </p:txBody>
      </p:sp>
      <p:sp>
        <p:nvSpPr>
          <p:cNvPr id="58" name="Google Shape;58;p13"/>
          <p:cNvSpPr txBox="1"/>
          <p:nvPr/>
        </p:nvSpPr>
        <p:spPr>
          <a:xfrm>
            <a:off x="3982308" y="2016250"/>
            <a:ext cx="3032400" cy="153900"/>
          </a:xfrm>
          <a:prstGeom prst="rect">
            <a:avLst/>
          </a:prstGeom>
          <a:noFill/>
          <a:ln>
            <a:noFill/>
          </a:ln>
        </p:spPr>
        <p:txBody>
          <a:bodyPr anchorCtr="0" anchor="t" bIns="0" lIns="0" spcFirstLastPara="1" rIns="0" wrap="square" tIns="0">
            <a:spAutoFit/>
          </a:bodyPr>
          <a:lstStyle/>
          <a:p>
            <a:pPr indent="0" lvl="0" marL="0" rtl="0" algn="r">
              <a:lnSpc>
                <a:spcPct val="120000"/>
              </a:lnSpc>
              <a:spcBef>
                <a:spcPts val="0"/>
              </a:spcBef>
              <a:spcAft>
                <a:spcPts val="0"/>
              </a:spcAft>
              <a:buNone/>
            </a:pPr>
            <a:r>
              <a:rPr lang="en" sz="1000">
                <a:solidFill>
                  <a:srgbClr val="1D1D1B"/>
                </a:solidFill>
                <a:latin typeface="Montserrat Medium"/>
                <a:ea typeface="Montserrat Medium"/>
                <a:cs typeface="Montserrat Medium"/>
                <a:sym typeface="Montserrat Medium"/>
              </a:rPr>
              <a:t>Date: February 15, 2026</a:t>
            </a:r>
            <a:endParaRPr sz="1000">
              <a:solidFill>
                <a:srgbClr val="1D1D1B"/>
              </a:solidFill>
              <a:latin typeface="Montserrat Medium"/>
              <a:ea typeface="Montserrat Medium"/>
              <a:cs typeface="Montserrat Medium"/>
              <a:sym typeface="Montserrat Medium"/>
            </a:endParaRPr>
          </a:p>
        </p:txBody>
      </p:sp>
      <p:sp>
        <p:nvSpPr>
          <p:cNvPr id="59" name="Google Shape;59;p13"/>
          <p:cNvSpPr txBox="1"/>
          <p:nvPr/>
        </p:nvSpPr>
        <p:spPr>
          <a:xfrm>
            <a:off x="542866" y="2960333"/>
            <a:ext cx="3032400" cy="153900"/>
          </a:xfrm>
          <a:prstGeom prst="rect">
            <a:avLst/>
          </a:prstGeom>
          <a:noFill/>
          <a:ln>
            <a:noFill/>
          </a:ln>
        </p:spPr>
        <p:txBody>
          <a:bodyPr anchorCtr="0" anchor="t" bIns="0" lIns="0" spcFirstLastPara="1" rIns="0" wrap="square" tIns="0">
            <a:spAutoFit/>
          </a:bodyPr>
          <a:lstStyle/>
          <a:p>
            <a:pPr indent="0" lvl="0" marL="0" rtl="0" algn="l">
              <a:lnSpc>
                <a:spcPct val="120000"/>
              </a:lnSpc>
              <a:spcBef>
                <a:spcPts val="0"/>
              </a:spcBef>
              <a:spcAft>
                <a:spcPts val="0"/>
              </a:spcAft>
              <a:buNone/>
            </a:pPr>
            <a:r>
              <a:rPr lang="en" sz="1000">
                <a:solidFill>
                  <a:srgbClr val="1D1D1B"/>
                </a:solidFill>
                <a:latin typeface="Montserrat Light"/>
                <a:ea typeface="Montserrat Light"/>
                <a:cs typeface="Montserrat Light"/>
                <a:sym typeface="Montserrat Light"/>
              </a:rPr>
              <a:t>To </a:t>
            </a:r>
            <a:r>
              <a:rPr b="1" lang="en" sz="1000">
                <a:solidFill>
                  <a:srgbClr val="1D1D1B"/>
                </a:solidFill>
                <a:latin typeface="Montserrat"/>
                <a:ea typeface="Montserrat"/>
                <a:cs typeface="Montserrat"/>
                <a:sym typeface="Montserrat"/>
              </a:rPr>
              <a:t>Whom It May Concern,</a:t>
            </a:r>
            <a:endParaRPr b="1" sz="1000">
              <a:solidFill>
                <a:srgbClr val="1D1D1B"/>
              </a:solidFill>
              <a:latin typeface="Montserrat"/>
              <a:ea typeface="Montserrat"/>
              <a:cs typeface="Montserrat"/>
              <a:sym typeface="Montserrat"/>
            </a:endParaRPr>
          </a:p>
        </p:txBody>
      </p:sp>
      <p:sp>
        <p:nvSpPr>
          <p:cNvPr id="60" name="Google Shape;60;p13"/>
          <p:cNvSpPr txBox="1"/>
          <p:nvPr/>
        </p:nvSpPr>
        <p:spPr>
          <a:xfrm>
            <a:off x="542886" y="3339650"/>
            <a:ext cx="6468600" cy="4771500"/>
          </a:xfrm>
          <a:prstGeom prst="rect">
            <a:avLst/>
          </a:prstGeom>
          <a:noFill/>
          <a:ln>
            <a:noFill/>
          </a:ln>
        </p:spPr>
        <p:txBody>
          <a:bodyPr anchorCtr="0" anchor="t" bIns="0" lIns="0" spcFirstLastPara="1" rIns="0" wrap="square" tIns="0">
            <a:spAutoFit/>
          </a:bodyPr>
          <a:lstStyle/>
          <a:p>
            <a:pPr indent="0" lvl="0" marL="0" rtl="0" algn="just">
              <a:lnSpc>
                <a:spcPct val="125000"/>
              </a:lnSpc>
              <a:spcBef>
                <a:spcPts val="0"/>
              </a:spcBef>
              <a:spcAft>
                <a:spcPts val="0"/>
              </a:spcAft>
              <a:buNone/>
            </a:pPr>
            <a:r>
              <a:rPr lang="en" sz="1000">
                <a:solidFill>
                  <a:srgbClr val="1D1D1B"/>
                </a:solidFill>
                <a:latin typeface="Montserrat Light"/>
                <a:ea typeface="Montserrat Light"/>
                <a:cs typeface="Montserrat Light"/>
                <a:sym typeface="Montserrat Light"/>
              </a:rPr>
              <a:t>I am pleased to write this letter of recommendation for Emily Harper, who is applying for admission to the Master of Public Policy program at the University of California, Berkeley. I had the privilege of teaching Emily in my Policy Analysis and Research Methods course at the University of Washington, and I can confidently say that she is among the top students I have worked with in my academic career.</a:t>
            </a:r>
            <a:endParaRPr sz="1000">
              <a:solidFill>
                <a:srgbClr val="1D1D1B"/>
              </a:solidFill>
              <a:latin typeface="Montserrat Light"/>
              <a:ea typeface="Montserrat Light"/>
              <a:cs typeface="Montserrat Light"/>
              <a:sym typeface="Montserrat Light"/>
            </a:endParaRPr>
          </a:p>
          <a:p>
            <a:pPr indent="0" lvl="0" marL="0" rtl="0" algn="just">
              <a:lnSpc>
                <a:spcPct val="125000"/>
              </a:lnSpc>
              <a:spcBef>
                <a:spcPts val="0"/>
              </a:spcBef>
              <a:spcAft>
                <a:spcPts val="0"/>
              </a:spcAft>
              <a:buNone/>
            </a:pPr>
            <a:r>
              <a:t/>
            </a:r>
            <a:endParaRPr sz="1000">
              <a:solidFill>
                <a:srgbClr val="1D1D1B"/>
              </a:solidFill>
              <a:latin typeface="Montserrat Light"/>
              <a:ea typeface="Montserrat Light"/>
              <a:cs typeface="Montserrat Light"/>
              <a:sym typeface="Montserrat Light"/>
            </a:endParaRPr>
          </a:p>
          <a:p>
            <a:pPr indent="0" lvl="0" marL="0" rtl="0" algn="just">
              <a:lnSpc>
                <a:spcPct val="125000"/>
              </a:lnSpc>
              <a:spcBef>
                <a:spcPts val="0"/>
              </a:spcBef>
              <a:spcAft>
                <a:spcPts val="0"/>
              </a:spcAft>
              <a:buNone/>
            </a:pPr>
            <a:r>
              <a:rPr lang="en" sz="1000">
                <a:solidFill>
                  <a:srgbClr val="1D1D1B"/>
                </a:solidFill>
                <a:latin typeface="Montserrat Light"/>
                <a:ea typeface="Montserrat Light"/>
                <a:cs typeface="Montserrat Light"/>
                <a:sym typeface="Montserrat Light"/>
              </a:rPr>
              <a:t>Emily consistently demonstrated a high level of intellectual curiosity, analytical strength, and academic discipline. She stood out in class discussions with her thoughtful contributions and her ability to connect theoretical frameworks to current policy issues. Her questions were often the ones that sparked deeper discussions among the students.</a:t>
            </a:r>
            <a:endParaRPr sz="1000">
              <a:solidFill>
                <a:srgbClr val="1D1D1B"/>
              </a:solidFill>
              <a:latin typeface="Montserrat Light"/>
              <a:ea typeface="Montserrat Light"/>
              <a:cs typeface="Montserrat Light"/>
              <a:sym typeface="Montserrat Light"/>
            </a:endParaRPr>
          </a:p>
          <a:p>
            <a:pPr indent="0" lvl="0" marL="0" rtl="0" algn="just">
              <a:lnSpc>
                <a:spcPct val="125000"/>
              </a:lnSpc>
              <a:spcBef>
                <a:spcPts val="0"/>
              </a:spcBef>
              <a:spcAft>
                <a:spcPts val="0"/>
              </a:spcAft>
              <a:buNone/>
            </a:pPr>
            <a:r>
              <a:t/>
            </a:r>
            <a:endParaRPr sz="1000">
              <a:solidFill>
                <a:srgbClr val="1D1D1B"/>
              </a:solidFill>
              <a:latin typeface="Montserrat Light"/>
              <a:ea typeface="Montserrat Light"/>
              <a:cs typeface="Montserrat Light"/>
              <a:sym typeface="Montserrat Light"/>
            </a:endParaRPr>
          </a:p>
          <a:p>
            <a:pPr indent="0" lvl="0" marL="0" rtl="0" algn="just">
              <a:lnSpc>
                <a:spcPct val="125000"/>
              </a:lnSpc>
              <a:spcBef>
                <a:spcPts val="0"/>
              </a:spcBef>
              <a:spcAft>
                <a:spcPts val="0"/>
              </a:spcAft>
              <a:buNone/>
            </a:pPr>
            <a:r>
              <a:rPr lang="en" sz="1000">
                <a:solidFill>
                  <a:srgbClr val="1D1D1B"/>
                </a:solidFill>
                <a:latin typeface="Montserrat Light"/>
                <a:ea typeface="Montserrat Light"/>
                <a:cs typeface="Montserrat Light"/>
                <a:sym typeface="Montserrat Light"/>
              </a:rPr>
              <a:t>Her critical thinking skills are exceptional. Emily’s coursework, including her final research paper on equitable access to public transportation in underserved communities, reflected deep insight, rigorous analysis, and clarity of thought. She excels at synthesizing complex information and presenting her findings in a persuasive, well-structured format. Her work was consistently submitted ahead of deadlines and met the highest academic standards. What I found especially impressive was Emily’s initiative outside the classroom. </a:t>
            </a:r>
            <a:endParaRPr sz="1000">
              <a:solidFill>
                <a:srgbClr val="1D1D1B"/>
              </a:solidFill>
              <a:latin typeface="Montserrat Light"/>
              <a:ea typeface="Montserrat Light"/>
              <a:cs typeface="Montserrat Light"/>
              <a:sym typeface="Montserrat Light"/>
            </a:endParaRPr>
          </a:p>
          <a:p>
            <a:pPr indent="0" lvl="0" marL="0" rtl="0" algn="just">
              <a:lnSpc>
                <a:spcPct val="125000"/>
              </a:lnSpc>
              <a:spcBef>
                <a:spcPts val="0"/>
              </a:spcBef>
              <a:spcAft>
                <a:spcPts val="0"/>
              </a:spcAft>
              <a:buNone/>
            </a:pPr>
            <a:r>
              <a:t/>
            </a:r>
            <a:endParaRPr sz="1000">
              <a:solidFill>
                <a:srgbClr val="1D1D1B"/>
              </a:solidFill>
              <a:latin typeface="Montserrat Light"/>
              <a:ea typeface="Montserrat Light"/>
              <a:cs typeface="Montserrat Light"/>
              <a:sym typeface="Montserrat Light"/>
            </a:endParaRPr>
          </a:p>
          <a:p>
            <a:pPr indent="0" lvl="0" marL="0" rtl="0" algn="just">
              <a:lnSpc>
                <a:spcPct val="125000"/>
              </a:lnSpc>
              <a:spcBef>
                <a:spcPts val="0"/>
              </a:spcBef>
              <a:spcAft>
                <a:spcPts val="0"/>
              </a:spcAft>
              <a:buNone/>
            </a:pPr>
            <a:r>
              <a:rPr lang="en" sz="1000">
                <a:solidFill>
                  <a:srgbClr val="1D1D1B"/>
                </a:solidFill>
                <a:latin typeface="Montserrat Light"/>
                <a:ea typeface="Montserrat Light"/>
                <a:cs typeface="Montserrat Light"/>
                <a:sym typeface="Montserrat Light"/>
              </a:rPr>
              <a:t>Beyond academics, Emily has a clear commitment to public service. She interned at a local nonprofit focused on housing policy and volunteered regularly with community advocacy groups. Her drive to make a meaningful contribution to her community is both sincere and impressive. In summary, I give Emily Harper my highest recommendation for admission to your program. Her intellectual ability, leadership potential, and deep-rooted commitment to public policy will make her a valuable addition to your academic community. I am confident she will thrive and contribute meaningfully both in and beyond the classroom.</a:t>
            </a:r>
            <a:endParaRPr sz="1000">
              <a:solidFill>
                <a:srgbClr val="1D1D1B"/>
              </a:solidFill>
              <a:latin typeface="Montserrat Light"/>
              <a:ea typeface="Montserrat Light"/>
              <a:cs typeface="Montserrat Light"/>
              <a:sym typeface="Montserrat Light"/>
            </a:endParaRPr>
          </a:p>
        </p:txBody>
      </p:sp>
      <p:sp>
        <p:nvSpPr>
          <p:cNvPr id="61" name="Google Shape;61;p13"/>
          <p:cNvSpPr txBox="1"/>
          <p:nvPr/>
        </p:nvSpPr>
        <p:spPr>
          <a:xfrm>
            <a:off x="542881" y="8303250"/>
            <a:ext cx="4983300" cy="346200"/>
          </a:xfrm>
          <a:prstGeom prst="rect">
            <a:avLst/>
          </a:prstGeom>
          <a:noFill/>
          <a:ln>
            <a:noFill/>
          </a:ln>
        </p:spPr>
        <p:txBody>
          <a:bodyPr anchorCtr="0" anchor="t" bIns="0" lIns="0" spcFirstLastPara="1" rIns="0" wrap="square" tIns="0">
            <a:spAutoFit/>
          </a:bodyPr>
          <a:lstStyle/>
          <a:p>
            <a:pPr indent="0" lvl="0" marL="0" rtl="0" algn="just">
              <a:lnSpc>
                <a:spcPct val="125000"/>
              </a:lnSpc>
              <a:spcBef>
                <a:spcPts val="0"/>
              </a:spcBef>
              <a:spcAft>
                <a:spcPts val="0"/>
              </a:spcAft>
              <a:buClr>
                <a:schemeClr val="dk1"/>
              </a:buClr>
              <a:buSzPts val="1100"/>
              <a:buFont typeface="Arial"/>
              <a:buNone/>
            </a:pPr>
            <a:r>
              <a:rPr lang="en" sz="1000">
                <a:solidFill>
                  <a:srgbClr val="1D1D1B"/>
                </a:solidFill>
                <a:latin typeface="Montserrat Light"/>
                <a:ea typeface="Montserrat Light"/>
                <a:cs typeface="Montserrat Light"/>
                <a:sym typeface="Montserrat Light"/>
              </a:rPr>
              <a:t>Please feel free to contact me if you require any further information.</a:t>
            </a:r>
            <a:endParaRPr sz="1000">
              <a:solidFill>
                <a:srgbClr val="1D1D1B"/>
              </a:solidFill>
              <a:latin typeface="Montserrat Light"/>
              <a:ea typeface="Montserrat Light"/>
              <a:cs typeface="Montserrat Light"/>
              <a:sym typeface="Montserrat Light"/>
            </a:endParaRPr>
          </a:p>
          <a:p>
            <a:pPr indent="0" lvl="0" marL="0" rtl="0" algn="l">
              <a:lnSpc>
                <a:spcPct val="120000"/>
              </a:lnSpc>
              <a:spcBef>
                <a:spcPts val="0"/>
              </a:spcBef>
              <a:spcAft>
                <a:spcPts val="0"/>
              </a:spcAft>
              <a:buNone/>
            </a:pPr>
            <a:r>
              <a:rPr lang="en" sz="1000">
                <a:solidFill>
                  <a:srgbClr val="1D1D1B"/>
                </a:solidFill>
                <a:latin typeface="Montserrat Light"/>
                <a:ea typeface="Montserrat Light"/>
                <a:cs typeface="Montserrat Light"/>
                <a:sym typeface="Montserrat Light"/>
              </a:rPr>
              <a:t>Sincerely,</a:t>
            </a:r>
            <a:endParaRPr sz="1000">
              <a:solidFill>
                <a:srgbClr val="1D1D1B"/>
              </a:solidFill>
              <a:latin typeface="Montserrat Light"/>
              <a:ea typeface="Montserrat Light"/>
              <a:cs typeface="Montserrat Light"/>
              <a:sym typeface="Montserrat Light"/>
            </a:endParaRPr>
          </a:p>
        </p:txBody>
      </p:sp>
      <p:pic>
        <p:nvPicPr>
          <p:cNvPr id="62" name="Google Shape;62;p13" title="Ресурс 2@3x.png"/>
          <p:cNvPicPr preferRelativeResize="0"/>
          <p:nvPr/>
        </p:nvPicPr>
        <p:blipFill>
          <a:blip r:embed="rId4">
            <a:alphaModFix/>
          </a:blip>
          <a:stretch>
            <a:fillRect/>
          </a:stretch>
        </p:blipFill>
        <p:spPr>
          <a:xfrm>
            <a:off x="542875" y="8858925"/>
            <a:ext cx="1835125" cy="422800"/>
          </a:xfrm>
          <a:prstGeom prst="rect">
            <a:avLst/>
          </a:prstGeom>
          <a:noFill/>
          <a:ln>
            <a:noFill/>
          </a:ln>
        </p:spPr>
      </p:pic>
      <p:sp>
        <p:nvSpPr>
          <p:cNvPr id="63" name="Google Shape;63;p13"/>
          <p:cNvSpPr txBox="1"/>
          <p:nvPr/>
        </p:nvSpPr>
        <p:spPr>
          <a:xfrm>
            <a:off x="542878" y="9432375"/>
            <a:ext cx="2808000" cy="523200"/>
          </a:xfrm>
          <a:prstGeom prst="rect">
            <a:avLst/>
          </a:prstGeom>
          <a:noFill/>
          <a:ln>
            <a:noFill/>
          </a:ln>
        </p:spPr>
        <p:txBody>
          <a:bodyPr anchorCtr="0" anchor="t" bIns="0" lIns="0" spcFirstLastPara="1" rIns="0" wrap="square" tIns="0">
            <a:spAutoFit/>
          </a:bodyPr>
          <a:lstStyle/>
          <a:p>
            <a:pPr indent="0" lvl="0" marL="0" rtl="0" algn="l">
              <a:lnSpc>
                <a:spcPct val="120000"/>
              </a:lnSpc>
              <a:spcBef>
                <a:spcPts val="0"/>
              </a:spcBef>
              <a:spcAft>
                <a:spcPts val="0"/>
              </a:spcAft>
              <a:buNone/>
            </a:pPr>
            <a:r>
              <a:rPr b="1" lang="en" sz="1000">
                <a:solidFill>
                  <a:srgbClr val="1D1D1B"/>
                </a:solidFill>
                <a:latin typeface="Montserrat"/>
                <a:ea typeface="Montserrat"/>
                <a:cs typeface="Montserrat"/>
                <a:sym typeface="Montserrat"/>
              </a:rPr>
              <a:t>Dr. Maya Reynolds</a:t>
            </a:r>
            <a:endParaRPr b="1" sz="1000">
              <a:solidFill>
                <a:srgbClr val="1D1D1B"/>
              </a:solidFill>
              <a:latin typeface="Montserrat"/>
              <a:ea typeface="Montserrat"/>
              <a:cs typeface="Montserrat"/>
              <a:sym typeface="Montserrat"/>
            </a:endParaRPr>
          </a:p>
          <a:p>
            <a:pPr indent="0" lvl="0" marL="0" rtl="0" algn="l">
              <a:lnSpc>
                <a:spcPct val="120000"/>
              </a:lnSpc>
              <a:spcBef>
                <a:spcPts val="0"/>
              </a:spcBef>
              <a:spcAft>
                <a:spcPts val="0"/>
              </a:spcAft>
              <a:buNone/>
            </a:pPr>
            <a:r>
              <a:rPr lang="en" sz="1000">
                <a:solidFill>
                  <a:srgbClr val="1D1D1B"/>
                </a:solidFill>
                <a:latin typeface="Montserrat Light"/>
                <a:ea typeface="Montserrat Light"/>
                <a:cs typeface="Montserrat Light"/>
                <a:sym typeface="Montserrat Light"/>
              </a:rPr>
              <a:t>Associate Professor of Public Affairs</a:t>
            </a:r>
            <a:endParaRPr sz="1000">
              <a:solidFill>
                <a:srgbClr val="1D1D1B"/>
              </a:solidFill>
              <a:latin typeface="Montserrat Light"/>
              <a:ea typeface="Montserrat Light"/>
              <a:cs typeface="Montserrat Light"/>
              <a:sym typeface="Montserrat Light"/>
            </a:endParaRPr>
          </a:p>
          <a:p>
            <a:pPr indent="0" lvl="0" marL="0" rtl="0" algn="l">
              <a:lnSpc>
                <a:spcPct val="120000"/>
              </a:lnSpc>
              <a:spcBef>
                <a:spcPts val="0"/>
              </a:spcBef>
              <a:spcAft>
                <a:spcPts val="0"/>
              </a:spcAft>
              <a:buNone/>
            </a:pPr>
            <a:r>
              <a:rPr lang="en" sz="1000">
                <a:solidFill>
                  <a:srgbClr val="1D1D1B"/>
                </a:solidFill>
                <a:latin typeface="Montserrat Light"/>
                <a:ea typeface="Montserrat Light"/>
                <a:cs typeface="Montserrat Light"/>
                <a:sym typeface="Montserrat Light"/>
              </a:rPr>
              <a:t>University of Washington</a:t>
            </a:r>
            <a:endParaRPr sz="1000">
              <a:solidFill>
                <a:srgbClr val="1D1D1B"/>
              </a:solidFill>
              <a:latin typeface="Montserrat Light"/>
              <a:ea typeface="Montserrat Light"/>
              <a:cs typeface="Montserrat Light"/>
              <a:sym typeface="Montserrat Light"/>
            </a:endParaRPr>
          </a:p>
        </p:txBody>
      </p:sp>
      <p:sp>
        <p:nvSpPr>
          <p:cNvPr id="64" name="Google Shape;64;p13"/>
          <p:cNvSpPr txBox="1"/>
          <p:nvPr/>
        </p:nvSpPr>
        <p:spPr>
          <a:xfrm>
            <a:off x="4206703" y="9801675"/>
            <a:ext cx="2808000" cy="153900"/>
          </a:xfrm>
          <a:prstGeom prst="rect">
            <a:avLst/>
          </a:prstGeom>
          <a:noFill/>
          <a:ln>
            <a:noFill/>
          </a:ln>
        </p:spPr>
        <p:txBody>
          <a:bodyPr anchorCtr="0" anchor="t" bIns="0" lIns="0" spcFirstLastPara="1" rIns="0" wrap="square" tIns="0">
            <a:spAutoFit/>
          </a:bodyPr>
          <a:lstStyle/>
          <a:p>
            <a:pPr indent="0" lvl="0" marL="0" rtl="0" algn="r">
              <a:lnSpc>
                <a:spcPct val="120000"/>
              </a:lnSpc>
              <a:spcBef>
                <a:spcPts val="0"/>
              </a:spcBef>
              <a:spcAft>
                <a:spcPts val="0"/>
              </a:spcAft>
              <a:buNone/>
            </a:pPr>
            <a:r>
              <a:rPr b="1" lang="en" sz="1000">
                <a:solidFill>
                  <a:srgbClr val="1D1D1B"/>
                </a:solidFill>
                <a:latin typeface="Montserrat"/>
                <a:ea typeface="Montserrat"/>
                <a:cs typeface="Montserrat"/>
                <a:sym typeface="Montserrat"/>
              </a:rPr>
              <a:t>mreynolds@uw.edu.ltd | (123) 456-7890</a:t>
            </a:r>
            <a:endParaRPr sz="1000">
              <a:solidFill>
                <a:srgbClr val="1D1D1B"/>
              </a:solidFill>
              <a:latin typeface="Montserrat Light"/>
              <a:ea typeface="Montserrat Light"/>
              <a:cs typeface="Montserrat Light"/>
              <a:sym typeface="Montserrat Light"/>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