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10692000" cx="7560000"/>
  <p:notesSz cx="6858000" cy="9144000"/>
  <p:embeddedFontLst>
    <p:embeddedFont>
      <p:font typeface="Vibes"/>
      <p:regular r:id="rId6"/>
    </p:embeddedFont>
    <p:embeddedFont>
      <p:font typeface="Playfair Display"/>
      <p:regular r:id="rId7"/>
      <p:bold r:id="rId8"/>
      <p:italic r:id="rId9"/>
      <p:boldItalic r:id="rId10"/>
    </p:embeddedFont>
    <p:embeddedFont>
      <p:font typeface="Qwitcher Grypen"/>
      <p:regular r:id="rId11"/>
      <p:bold r:id="rId12"/>
    </p:embeddedFont>
    <p:embeddedFont>
      <p:font typeface="EB Garamond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QwitcherGrypen-regular.fntdata"/><Relationship Id="rId10" Type="http://schemas.openxmlformats.org/officeDocument/2006/relationships/font" Target="fonts/PlayfairDisplay-boldItalic.fntdata"/><Relationship Id="rId13" Type="http://schemas.openxmlformats.org/officeDocument/2006/relationships/font" Target="fonts/EBGaramond-regular.fntdata"/><Relationship Id="rId12" Type="http://schemas.openxmlformats.org/officeDocument/2006/relationships/font" Target="fonts/QwitcherGrypen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PlayfairDisplay-italic.fntdata"/><Relationship Id="rId15" Type="http://schemas.openxmlformats.org/officeDocument/2006/relationships/font" Target="fonts/EBGaramond-italic.fntdata"/><Relationship Id="rId14" Type="http://schemas.openxmlformats.org/officeDocument/2006/relationships/font" Target="fonts/EBGaramond-bold.fntdata"/><Relationship Id="rId16" Type="http://schemas.openxmlformats.org/officeDocument/2006/relationships/font" Target="fonts/EBGaramond-boldItalic.fntdata"/><Relationship Id="rId5" Type="http://schemas.openxmlformats.org/officeDocument/2006/relationships/slide" Target="slides/slide1.xml"/><Relationship Id="rId6" Type="http://schemas.openxmlformats.org/officeDocument/2006/relationships/font" Target="fonts/Vibes-regular.fntdata"/><Relationship Id="rId7" Type="http://schemas.openxmlformats.org/officeDocument/2006/relationships/font" Target="fonts/PlayfairDisplay-regular.fntdata"/><Relationship Id="rId8" Type="http://schemas.openxmlformats.org/officeDocument/2006/relationships/font" Target="fonts/PlayfairDispl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Gradient Fill_.png"/>
          <p:cNvPicPr preferRelativeResize="0"/>
          <p:nvPr/>
        </p:nvPicPr>
        <p:blipFill rotWithShape="1">
          <a:blip r:embed="rId3">
            <a:alphaModFix/>
          </a:blip>
          <a:srcRect b="-251" l="-241" r="-251" t="-241"/>
          <a:stretch/>
        </p:blipFill>
        <p:spPr>
          <a:xfrm>
            <a:off x="-18225" y="-25775"/>
            <a:ext cx="7596451" cy="10744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 title="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6575" y="110500"/>
            <a:ext cx="2786550" cy="103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606368" y="216522"/>
            <a:ext cx="50397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0">
                <a:solidFill>
                  <a:srgbClr val="F05850"/>
                </a:solidFill>
                <a:latin typeface="Vibes"/>
                <a:ea typeface="Vibes"/>
                <a:cs typeface="Vibes"/>
                <a:sym typeface="Vibes"/>
              </a:rPr>
              <a:t>Itinerary</a:t>
            </a:r>
            <a:endParaRPr sz="11000">
              <a:solidFill>
                <a:srgbClr val="F05850"/>
              </a:solidFill>
              <a:latin typeface="Vibes"/>
              <a:ea typeface="Vibes"/>
              <a:cs typeface="Vibes"/>
              <a:sym typeface="Vibes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618425" y="2138886"/>
            <a:ext cx="5039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800">
                <a:solidFill>
                  <a:srgbClr val="5D5749"/>
                </a:solidFill>
                <a:latin typeface="Qwitcher Grypen"/>
                <a:ea typeface="Qwitcher Grypen"/>
                <a:cs typeface="Qwitcher Grypen"/>
                <a:sym typeface="Qwitcher Grypen"/>
              </a:rPr>
              <a:t>Emily's Girls Getaway Weekend</a:t>
            </a:r>
            <a:endParaRPr b="1" sz="3800">
              <a:solidFill>
                <a:srgbClr val="5D5749"/>
              </a:solidFill>
              <a:latin typeface="Qwitcher Grypen"/>
              <a:ea typeface="Qwitcher Grypen"/>
              <a:cs typeface="Qwitcher Grypen"/>
              <a:sym typeface="Qwitcher Grypen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627499" y="2903975"/>
            <a:ext cx="3920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F0585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15 – 18 August 2025</a:t>
            </a:r>
            <a:endParaRPr sz="1800">
              <a:solidFill>
                <a:srgbClr val="F0585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59" name="Google Shape;59;p13"/>
          <p:cNvCxnSpPr/>
          <p:nvPr/>
        </p:nvCxnSpPr>
        <p:spPr>
          <a:xfrm>
            <a:off x="630000" y="3556387"/>
            <a:ext cx="807000" cy="0"/>
          </a:xfrm>
          <a:prstGeom prst="straightConnector1">
            <a:avLst/>
          </a:prstGeom>
          <a:noFill/>
          <a:ln cap="flat" cmpd="sng" w="19050">
            <a:solidFill>
              <a:srgbClr val="F0585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60" name="Google Shape;60;p13"/>
          <p:cNvGrpSpPr/>
          <p:nvPr/>
        </p:nvGrpSpPr>
        <p:grpSpPr>
          <a:xfrm>
            <a:off x="624625" y="4049851"/>
            <a:ext cx="4420800" cy="2189967"/>
            <a:chOff x="624625" y="4049851"/>
            <a:chExt cx="4420800" cy="2189967"/>
          </a:xfrm>
        </p:grpSpPr>
        <p:sp>
          <p:nvSpPr>
            <p:cNvPr id="61" name="Google Shape;61;p13"/>
            <p:cNvSpPr txBox="1"/>
            <p:nvPr/>
          </p:nvSpPr>
          <p:spPr>
            <a:xfrm>
              <a:off x="624630" y="4049851"/>
              <a:ext cx="39207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800">
                  <a:solidFill>
                    <a:srgbClr val="5D5749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FRIDAY</a:t>
              </a:r>
              <a:endParaRPr b="1" sz="1800">
                <a:solidFill>
                  <a:srgbClr val="5D5749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62" name="Google Shape;62;p13"/>
            <p:cNvSpPr txBox="1"/>
            <p:nvPr/>
          </p:nvSpPr>
          <p:spPr>
            <a:xfrm>
              <a:off x="624625" y="4369618"/>
              <a:ext cx="4420800" cy="187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800">
                  <a:solidFill>
                    <a:srgbClr val="5D5749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8:00 AM — Grab coffee and snacks, hit the road!</a:t>
              </a:r>
              <a:endParaRPr sz="1800">
                <a:solidFill>
                  <a:srgbClr val="5D5749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800">
                  <a:solidFill>
                    <a:srgbClr val="5D5749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11:00 AM — Arrive at the Airbnb</a:t>
              </a:r>
              <a:endParaRPr sz="1800">
                <a:solidFill>
                  <a:srgbClr val="5D5749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800">
                  <a:solidFill>
                    <a:srgbClr val="5D5749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11:30 AM — Poolside cocktails &amp; games</a:t>
              </a:r>
              <a:endParaRPr sz="1800">
                <a:solidFill>
                  <a:srgbClr val="5D5749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800">
                  <a:solidFill>
                    <a:srgbClr val="5D5749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7:00 PM — Dinner at The Pink Rose</a:t>
              </a:r>
              <a:endParaRPr sz="1800">
                <a:solidFill>
                  <a:srgbClr val="5D5749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800">
                  <a:solidFill>
                    <a:srgbClr val="5D5749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9:00 PM — Rooftop karaoke + drinks</a:t>
              </a:r>
              <a:endParaRPr sz="1800">
                <a:solidFill>
                  <a:srgbClr val="5D5749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800">
                  <a:solidFill>
                    <a:srgbClr val="5D5749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Afterparty vibes at Velvet Lounge</a:t>
              </a:r>
              <a:endParaRPr sz="1800">
                <a:solidFill>
                  <a:srgbClr val="5D5749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63" name="Google Shape;63;p13"/>
          <p:cNvGrpSpPr/>
          <p:nvPr/>
        </p:nvGrpSpPr>
        <p:grpSpPr>
          <a:xfrm>
            <a:off x="624625" y="6577180"/>
            <a:ext cx="4420800" cy="1871367"/>
            <a:chOff x="624625" y="4049851"/>
            <a:chExt cx="4420800" cy="1871367"/>
          </a:xfrm>
        </p:grpSpPr>
        <p:sp>
          <p:nvSpPr>
            <p:cNvPr id="64" name="Google Shape;64;p13"/>
            <p:cNvSpPr txBox="1"/>
            <p:nvPr/>
          </p:nvSpPr>
          <p:spPr>
            <a:xfrm>
              <a:off x="624630" y="4049851"/>
              <a:ext cx="39207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800">
                  <a:solidFill>
                    <a:srgbClr val="5D5749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SATURDAY</a:t>
              </a:r>
              <a:endParaRPr b="1" sz="1800">
                <a:solidFill>
                  <a:srgbClr val="5D5749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65" name="Google Shape;65;p13"/>
            <p:cNvSpPr txBox="1"/>
            <p:nvPr/>
          </p:nvSpPr>
          <p:spPr>
            <a:xfrm>
              <a:off x="624625" y="4369618"/>
              <a:ext cx="4420800" cy="155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800">
                  <a:solidFill>
                    <a:srgbClr val="5D5749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9:30 AM: Breakfast at The Sunrise Bistro</a:t>
              </a:r>
              <a:endParaRPr sz="1800">
                <a:solidFill>
                  <a:srgbClr val="5D5749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800">
                  <a:solidFill>
                    <a:srgbClr val="5D5749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11:00 AM: Private yacht excursion</a:t>
              </a:r>
              <a:endParaRPr sz="1800">
                <a:solidFill>
                  <a:srgbClr val="5D5749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800">
                  <a:solidFill>
                    <a:srgbClr val="5D5749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2:00 PM: Relaxation at the spa</a:t>
              </a:r>
              <a:endParaRPr sz="1800">
                <a:solidFill>
                  <a:srgbClr val="5D5749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800">
                  <a:solidFill>
                    <a:srgbClr val="5D5749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5:30 PM: Cocktail party on the rooftop</a:t>
              </a:r>
              <a:endParaRPr sz="1800">
                <a:solidFill>
                  <a:srgbClr val="5D5749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800">
                  <a:solidFill>
                    <a:srgbClr val="5D5749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8:00 PM: Dinner and live music at The Shoreline</a:t>
              </a:r>
              <a:endParaRPr sz="1800">
                <a:solidFill>
                  <a:srgbClr val="5D5749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66" name="Google Shape;66;p13"/>
          <p:cNvGrpSpPr/>
          <p:nvPr/>
        </p:nvGrpSpPr>
        <p:grpSpPr>
          <a:xfrm>
            <a:off x="624625" y="8810834"/>
            <a:ext cx="4420800" cy="1234167"/>
            <a:chOff x="624625" y="4049851"/>
            <a:chExt cx="4420800" cy="1234167"/>
          </a:xfrm>
        </p:grpSpPr>
        <p:sp>
          <p:nvSpPr>
            <p:cNvPr id="67" name="Google Shape;67;p13"/>
            <p:cNvSpPr txBox="1"/>
            <p:nvPr/>
          </p:nvSpPr>
          <p:spPr>
            <a:xfrm>
              <a:off x="624630" y="4049851"/>
              <a:ext cx="39207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800">
                  <a:solidFill>
                    <a:srgbClr val="5D5749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SUNDAY</a:t>
              </a:r>
              <a:endParaRPr b="1" sz="1800">
                <a:solidFill>
                  <a:srgbClr val="5D5749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68" name="Google Shape;68;p13"/>
            <p:cNvSpPr txBox="1"/>
            <p:nvPr/>
          </p:nvSpPr>
          <p:spPr>
            <a:xfrm>
              <a:off x="624625" y="4369618"/>
              <a:ext cx="44208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800">
                  <a:solidFill>
                    <a:srgbClr val="5D5749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12:00 PM — Chill brunch at Coastal Vibes</a:t>
              </a:r>
              <a:endParaRPr sz="1800">
                <a:solidFill>
                  <a:srgbClr val="5D5749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800">
                  <a:solidFill>
                    <a:srgbClr val="5D5749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1:00 PM — Pack, hugs &amp; head home</a:t>
              </a:r>
              <a:endParaRPr sz="1800">
                <a:solidFill>
                  <a:srgbClr val="5D5749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800">
                  <a:solidFill>
                    <a:srgbClr val="5D5749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Memories: priceless</a:t>
              </a:r>
              <a:endParaRPr sz="1800">
                <a:solidFill>
                  <a:srgbClr val="5D5749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