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Fira Sans Medium"/>
      <p:regular r:id="rId7"/>
      <p:bold r:id="rId8"/>
      <p:italic r:id="rId9"/>
      <p:boldItalic r:id="rId10"/>
    </p:embeddedFont>
    <p:embeddedFont>
      <p:font typeface="Arsenal"/>
      <p:regular r:id="rId11"/>
      <p:bold r:id="rId12"/>
      <p:italic r:id="rId13"/>
      <p:boldItalic r:id="rId14"/>
    </p:embeddedFont>
    <p:embeddedFont>
      <p:font typeface="Fira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04">
          <p15:clr>
            <a:srgbClr val="A4A3A4"/>
          </p15:clr>
        </p15:guide>
        <p15:guide id="3" pos="3061">
          <p15:clr>
            <a:srgbClr val="9AA0A6"/>
          </p15:clr>
        </p15:guide>
        <p15:guide id="4" pos="26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04"/>
        <p:guide pos="3061"/>
        <p:guide pos="26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senal-regular.fntdata"/><Relationship Id="rId10" Type="http://schemas.openxmlformats.org/officeDocument/2006/relationships/font" Target="fonts/FiraSansMedium-boldItalic.fntdata"/><Relationship Id="rId13" Type="http://schemas.openxmlformats.org/officeDocument/2006/relationships/font" Target="fonts/Arsenal-italic.fntdata"/><Relationship Id="rId12" Type="http://schemas.openxmlformats.org/officeDocument/2006/relationships/font" Target="fonts/Arsena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Medium-italic.fntdata"/><Relationship Id="rId15" Type="http://schemas.openxmlformats.org/officeDocument/2006/relationships/font" Target="fonts/FiraSans-regular.fntdata"/><Relationship Id="rId14" Type="http://schemas.openxmlformats.org/officeDocument/2006/relationships/font" Target="fonts/Arsenal-boldItalic.fntdata"/><Relationship Id="rId17" Type="http://schemas.openxmlformats.org/officeDocument/2006/relationships/font" Target="fonts/FiraSans-italic.fntdata"/><Relationship Id="rId16" Type="http://schemas.openxmlformats.org/officeDocument/2006/relationships/font" Target="fonts/Fira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FiraSans-boldItalic.fntdata"/><Relationship Id="rId7" Type="http://schemas.openxmlformats.org/officeDocument/2006/relationships/font" Target="fonts/FiraSansMedium-regular.fntdata"/><Relationship Id="rId8" Type="http://schemas.openxmlformats.org/officeDocument/2006/relationships/font" Target="fonts/Fira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57700" y="5931200"/>
            <a:ext cx="2000700" cy="324600"/>
          </a:xfrm>
          <a:prstGeom prst="rect">
            <a:avLst/>
          </a:prstGeom>
          <a:solidFill>
            <a:srgbClr val="7FB3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24600" y="3087100"/>
            <a:ext cx="4133700" cy="324600"/>
          </a:xfrm>
          <a:prstGeom prst="rect">
            <a:avLst/>
          </a:prstGeom>
          <a:solidFill>
            <a:srgbClr val="7FB3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862400" y="150"/>
            <a:ext cx="2697600" cy="10700100"/>
          </a:xfrm>
          <a:prstGeom prst="rect">
            <a:avLst/>
          </a:prstGeom>
          <a:solidFill>
            <a:srgbClr val="7FB3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5200251" y="2583625"/>
            <a:ext cx="2046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Invoice to: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200251" y="3087100"/>
            <a:ext cx="204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rPr>
              <a:t>Ms. Nikki Heller</a:t>
            </a:r>
            <a:endParaRPr sz="2300">
              <a:solidFill>
                <a:schemeClr val="lt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200251" y="3550800"/>
            <a:ext cx="20469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123-456-7890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27 San Carlo Street, London </a:t>
            </a: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NikkiHeller</a:t>
            </a: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@gmail.com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6233700" y="4716675"/>
            <a:ext cx="0" cy="3133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1" name="Google Shape;61;p13"/>
          <p:cNvGrpSpPr/>
          <p:nvPr/>
        </p:nvGrpSpPr>
        <p:grpSpPr>
          <a:xfrm>
            <a:off x="5216800" y="8115100"/>
            <a:ext cx="2136300" cy="492477"/>
            <a:chOff x="5216800" y="8115100"/>
            <a:chExt cx="2136300" cy="492477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5216800" y="8115100"/>
              <a:ext cx="213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Arsenal"/>
                  <a:ea typeface="Arsenal"/>
                  <a:cs typeface="Arsenal"/>
                  <a:sym typeface="Arsenal"/>
                </a:rPr>
                <a:t>RECEIVE</a:t>
              </a:r>
              <a:r>
                <a:rPr lang="ru">
                  <a:solidFill>
                    <a:schemeClr val="lt1"/>
                  </a:solidFill>
                  <a:latin typeface="Arsenal"/>
                  <a:ea typeface="Arsenal"/>
                  <a:cs typeface="Arsenal"/>
                  <a:sym typeface="Arsenal"/>
                </a:rPr>
                <a:t> YOUR ESTIMATE</a:t>
              </a:r>
              <a:endParaRPr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5216800" y="8330377"/>
              <a:ext cx="2136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Prior to your consultation, receive your estimate for your selected services</a:t>
              </a:r>
              <a:endParaRPr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5216800" y="8777551"/>
            <a:ext cx="2136300" cy="492477"/>
            <a:chOff x="5216800" y="8101851"/>
            <a:chExt cx="2136300" cy="492477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5216800" y="8101851"/>
              <a:ext cx="213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Arsenal"/>
                  <a:ea typeface="Arsenal"/>
                  <a:cs typeface="Arsenal"/>
                  <a:sym typeface="Arsenal"/>
                </a:rPr>
                <a:t>COMMITMENT FEE</a:t>
              </a:r>
              <a:endParaRPr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5216800" y="8317128"/>
              <a:ext cx="2136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Paid to seal the agreement that you agree to use our services</a:t>
              </a:r>
              <a:endParaRPr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5216800" y="9440001"/>
            <a:ext cx="2136300" cy="492477"/>
            <a:chOff x="5216800" y="8101851"/>
            <a:chExt cx="2136300" cy="492477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5216800" y="8101851"/>
              <a:ext cx="213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Arsenal"/>
                  <a:ea typeface="Arsenal"/>
                  <a:cs typeface="Arsenal"/>
                  <a:sym typeface="Arsenal"/>
                </a:rPr>
                <a:t>DESIGN PROCESS</a:t>
              </a:r>
              <a:endParaRPr>
                <a:solidFill>
                  <a:schemeClr val="lt1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5216800" y="8317128"/>
              <a:ext cx="2136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Your project will begin and is estimated to complete within the next X-Y weeks.</a:t>
              </a:r>
              <a:endParaRPr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70" name="Google Shape;70;p13"/>
          <p:cNvSpPr txBox="1"/>
          <p:nvPr/>
        </p:nvSpPr>
        <p:spPr>
          <a:xfrm>
            <a:off x="324598" y="9655274"/>
            <a:ext cx="987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Fira Sans"/>
                <a:ea typeface="Fira Sans"/>
                <a:cs typeface="Fira Sans"/>
                <a:sym typeface="Fira Sans"/>
              </a:rPr>
              <a:t>123-456-7890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Fira Sans"/>
                <a:ea typeface="Fira Sans"/>
                <a:cs typeface="Fira Sans"/>
                <a:sym typeface="Fira Sans"/>
              </a:rPr>
              <a:t>gdoc.io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21797" y="944002"/>
            <a:ext cx="38157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500">
                <a:solidFill>
                  <a:srgbClr val="7FB3C6"/>
                </a:solidFill>
                <a:latin typeface="Arsenal"/>
                <a:ea typeface="Arsenal"/>
                <a:cs typeface="Arsenal"/>
                <a:sym typeface="Arsenal"/>
              </a:rPr>
              <a:t>INVOICE</a:t>
            </a:r>
            <a:endParaRPr sz="8500">
              <a:solidFill>
                <a:srgbClr val="7FB3C6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24495" y="2487503"/>
            <a:ext cx="3815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Jakubowski and Abernathy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24497" y="2726327"/>
            <a:ext cx="133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13 June 2025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576222" y="3179500"/>
            <a:ext cx="3736277" cy="169202"/>
            <a:chOff x="576222" y="3179500"/>
            <a:chExt cx="3736277" cy="169202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576222" y="3179502"/>
              <a:ext cx="1338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Description</a:t>
              </a:r>
              <a:endParaRPr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2709299" y="3179500"/>
              <a:ext cx="47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Qty</a:t>
              </a:r>
              <a:endParaRPr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3272399" y="3179500"/>
              <a:ext cx="47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Price</a:t>
              </a:r>
              <a:endParaRPr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3835498" y="3179500"/>
              <a:ext cx="47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Total</a:t>
              </a:r>
              <a:endParaRPr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576225" y="3550800"/>
            <a:ext cx="3736274" cy="138600"/>
            <a:chOff x="576225" y="3179500"/>
            <a:chExt cx="3736274" cy="138600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576225" y="3179500"/>
              <a:ext cx="2166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Premium Package - Living Room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27092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32723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$50.00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3835498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$50.00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576225" y="3843400"/>
            <a:ext cx="3736274" cy="138600"/>
            <a:chOff x="576225" y="3179500"/>
            <a:chExt cx="3736274" cy="1386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576225" y="3179500"/>
              <a:ext cx="2166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Additional Living Room Concept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27092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32723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$125.00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3835498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$125.00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576225" y="4136000"/>
            <a:ext cx="3736274" cy="138600"/>
            <a:chOff x="576225" y="3179500"/>
            <a:chExt cx="3736274" cy="138600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576225" y="3179500"/>
              <a:ext cx="2166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Premium Package - Master Bed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27092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2723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$145.00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835498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$145.00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576225" y="4428600"/>
            <a:ext cx="3736274" cy="138600"/>
            <a:chOff x="576225" y="3179500"/>
            <a:chExt cx="3736274" cy="1386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576225" y="3179500"/>
              <a:ext cx="2166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Basic Package - Childrens Bedroom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7092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32723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$185.00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3835498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$185.00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576225" y="4721200"/>
            <a:ext cx="3736274" cy="138600"/>
            <a:chOff x="576225" y="3179500"/>
            <a:chExt cx="3736274" cy="138600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576225" y="3179500"/>
              <a:ext cx="2166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In Home Room Styling Session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27092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3272399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$125.00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3835498" y="3179500"/>
              <a:ext cx="477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Fira Sans"/>
                  <a:ea typeface="Fira Sans"/>
                  <a:cs typeface="Fira Sans"/>
                  <a:sym typeface="Fira Sans"/>
                </a:rPr>
                <a:t>$125.00</a:t>
              </a:r>
              <a:endParaRPr sz="9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04" name="Google Shape;104;p13"/>
          <p:cNvSpPr txBox="1"/>
          <p:nvPr/>
        </p:nvSpPr>
        <p:spPr>
          <a:xfrm>
            <a:off x="2493949" y="5339375"/>
            <a:ext cx="73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Sub-total:</a:t>
            </a:r>
            <a:endParaRPr sz="900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702972" y="5346000"/>
            <a:ext cx="477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$755.00</a:t>
            </a:r>
            <a:endParaRPr sz="900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2752549" y="5631975"/>
            <a:ext cx="477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Tax:</a:t>
            </a:r>
            <a:endParaRPr sz="900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702972" y="5638600"/>
            <a:ext cx="477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$75.00</a:t>
            </a:r>
            <a:endParaRPr sz="900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2493949" y="6017582"/>
            <a:ext cx="735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Total: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3583876" y="6017582"/>
            <a:ext cx="59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$830.00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