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Lst>
  <p:sldSz cy="10692000" cx="7560000"/>
  <p:notesSz cx="6858000" cy="9144000"/>
  <p:embeddedFontLst>
    <p:embeddedFont>
      <p:font typeface="Lato"/>
      <p:regular r:id="rId10"/>
      <p:bold r:id="rId11"/>
      <p:italic r:id="rId12"/>
      <p:boldItalic r:id="rId13"/>
    </p:embeddedFont>
    <p:embeddedFont>
      <p:font typeface="Mr De Haviland"/>
      <p:regular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340">
          <p15:clr>
            <a:srgbClr val="747775"/>
          </p15:clr>
        </p15:guide>
        <p15:guide id="2" pos="4422">
          <p15:clr>
            <a:srgbClr val="747775"/>
          </p15:clr>
        </p15:guide>
        <p15:guide id="3" orient="horz" pos="724">
          <p15:clr>
            <a:srgbClr val="747775"/>
          </p15:clr>
        </p15:guide>
        <p15:guide id="4" orient="horz" pos="724">
          <p15:clr>
            <a:srgbClr val="747775"/>
          </p15:clr>
        </p15:guide>
        <p15:guide id="5" orient="horz" pos="1020">
          <p15:clr>
            <a:srgbClr val="747775"/>
          </p15:clr>
        </p15:guide>
        <p15:guide id="6" orient="horz" pos="6520">
          <p15:clr>
            <a:srgbClr val="747775"/>
          </p15:clr>
        </p15:guide>
        <p15:guide id="7" orient="horz" pos="6293">
          <p15:clr>
            <a:srgbClr val="747775"/>
          </p15:clr>
        </p15:guide>
        <p15:guide id="8" pos="1871">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40"/>
        <p:guide pos="4422"/>
        <p:guide pos="724" orient="horz"/>
        <p:guide pos="724" orient="horz"/>
        <p:guide pos="1020" orient="horz"/>
        <p:guide pos="6520" orient="horz"/>
        <p:guide pos="6293" orient="horz"/>
        <p:guide pos="1871"/>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Lato-bold.fntdata"/><Relationship Id="rId10" Type="http://schemas.openxmlformats.org/officeDocument/2006/relationships/font" Target="fonts/Lato-regular.fntdata"/><Relationship Id="rId13" Type="http://schemas.openxmlformats.org/officeDocument/2006/relationships/font" Target="fonts/Lato-boldItalic.fntdata"/><Relationship Id="rId12" Type="http://schemas.openxmlformats.org/officeDocument/2006/relationships/font" Target="fonts/Lato-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font" Target="fonts/MrDeHaviland-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1eb528dee60_0_107: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1eb528dee60_0_1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g1eb528dee60_0_280: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195" name="Google Shape;195;g1eb528dee60_0_2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g1eb528dee60_0_453: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219" name="Google Shape;219;g1eb528dee60_0_4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uk"/>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p:nvPr/>
        </p:nvSpPr>
        <p:spPr>
          <a:xfrm>
            <a:off x="0" y="0"/>
            <a:ext cx="7560000" cy="1621800"/>
          </a:xfrm>
          <a:prstGeom prst="rect">
            <a:avLst/>
          </a:prstGeom>
          <a:gradFill>
            <a:gsLst>
              <a:gs pos="0">
                <a:srgbClr val="E8E4DE"/>
              </a:gs>
              <a:gs pos="50000">
                <a:srgbClr val="BCD2CD"/>
              </a:gs>
              <a:gs pos="100000">
                <a:srgbClr val="9BBFB7"/>
              </a:gs>
            </a:gsLst>
            <a:lin ang="0" scaled="0"/>
          </a:gra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nvGrpSpPr>
          <p:cNvPr id="55" name="Google Shape;55;p13"/>
          <p:cNvGrpSpPr/>
          <p:nvPr/>
        </p:nvGrpSpPr>
        <p:grpSpPr>
          <a:xfrm>
            <a:off x="496625" y="4"/>
            <a:ext cx="6673150" cy="1621751"/>
            <a:chOff x="496625" y="4"/>
            <a:chExt cx="6673150" cy="1621751"/>
          </a:xfrm>
        </p:grpSpPr>
        <p:pic>
          <p:nvPicPr>
            <p:cNvPr id="56" name="Google Shape;56;p13"/>
            <p:cNvPicPr preferRelativeResize="0"/>
            <p:nvPr/>
          </p:nvPicPr>
          <p:blipFill rotWithShape="1">
            <a:blip r:embed="rId3">
              <a:alphaModFix/>
            </a:blip>
            <a:srcRect b="0" l="0" r="0" t="46641"/>
            <a:stretch/>
          </p:blipFill>
          <p:spPr>
            <a:xfrm>
              <a:off x="496625" y="4"/>
              <a:ext cx="2132526" cy="1029200"/>
            </a:xfrm>
            <a:prstGeom prst="rect">
              <a:avLst/>
            </a:prstGeom>
            <a:noFill/>
            <a:ln>
              <a:noFill/>
            </a:ln>
          </p:spPr>
        </p:pic>
        <p:pic>
          <p:nvPicPr>
            <p:cNvPr id="57" name="Google Shape;57;p13"/>
            <p:cNvPicPr preferRelativeResize="0"/>
            <p:nvPr/>
          </p:nvPicPr>
          <p:blipFill rotWithShape="1">
            <a:blip r:embed="rId4">
              <a:alphaModFix/>
            </a:blip>
            <a:srcRect b="49277" l="0" r="0" t="0"/>
            <a:stretch/>
          </p:blipFill>
          <p:spPr>
            <a:xfrm>
              <a:off x="5337550" y="777479"/>
              <a:ext cx="1832225" cy="844275"/>
            </a:xfrm>
            <a:prstGeom prst="rect">
              <a:avLst/>
            </a:prstGeom>
            <a:noFill/>
            <a:ln>
              <a:noFill/>
            </a:ln>
          </p:spPr>
        </p:pic>
      </p:grpSp>
      <p:sp>
        <p:nvSpPr>
          <p:cNvPr id="58" name="Google Shape;58;p13"/>
          <p:cNvSpPr/>
          <p:nvPr/>
        </p:nvSpPr>
        <p:spPr>
          <a:xfrm>
            <a:off x="434925" y="0"/>
            <a:ext cx="105000" cy="11487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chemeClr val="lt1"/>
              </a:solidFill>
            </a:endParaRPr>
          </a:p>
        </p:txBody>
      </p:sp>
      <p:sp>
        <p:nvSpPr>
          <p:cNvPr id="59" name="Google Shape;59;p13"/>
          <p:cNvSpPr/>
          <p:nvPr/>
        </p:nvSpPr>
        <p:spPr>
          <a:xfrm>
            <a:off x="7020000" y="1154558"/>
            <a:ext cx="105000" cy="4713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chemeClr val="lt1"/>
              </a:solidFill>
            </a:endParaRPr>
          </a:p>
        </p:txBody>
      </p:sp>
      <p:sp>
        <p:nvSpPr>
          <p:cNvPr id="60" name="Google Shape;60;p13"/>
          <p:cNvSpPr txBox="1"/>
          <p:nvPr/>
        </p:nvSpPr>
        <p:spPr>
          <a:xfrm>
            <a:off x="2068800" y="944425"/>
            <a:ext cx="3422400" cy="2616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700">
                <a:solidFill>
                  <a:srgbClr val="28383C"/>
                </a:solidFill>
                <a:latin typeface="Lato"/>
                <a:ea typeface="Lato"/>
                <a:cs typeface="Lato"/>
                <a:sym typeface="Lato"/>
              </a:rPr>
              <a:t>F u n c t i o n a l  R e s u m e</a:t>
            </a:r>
            <a:endParaRPr sz="1700">
              <a:solidFill>
                <a:srgbClr val="28383C"/>
              </a:solidFill>
              <a:latin typeface="Lato"/>
              <a:ea typeface="Lato"/>
              <a:cs typeface="Lato"/>
              <a:sym typeface="Lato"/>
            </a:endParaRPr>
          </a:p>
        </p:txBody>
      </p:sp>
      <p:grpSp>
        <p:nvGrpSpPr>
          <p:cNvPr id="61" name="Google Shape;61;p13"/>
          <p:cNvGrpSpPr/>
          <p:nvPr/>
        </p:nvGrpSpPr>
        <p:grpSpPr>
          <a:xfrm>
            <a:off x="539925" y="1846975"/>
            <a:ext cx="6480000" cy="949378"/>
            <a:chOff x="539925" y="1846975"/>
            <a:chExt cx="6480000" cy="949378"/>
          </a:xfrm>
        </p:grpSpPr>
        <p:sp>
          <p:nvSpPr>
            <p:cNvPr id="62" name="Google Shape;62;p13"/>
            <p:cNvSpPr txBox="1"/>
            <p:nvPr/>
          </p:nvSpPr>
          <p:spPr>
            <a:xfrm>
              <a:off x="539925" y="1846975"/>
              <a:ext cx="18900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28383C"/>
                  </a:solidFill>
                  <a:latin typeface="Lato"/>
                  <a:ea typeface="Lato"/>
                  <a:cs typeface="Lato"/>
                  <a:sym typeface="Lato"/>
                </a:rPr>
                <a:t>OBJECTIVE</a:t>
              </a:r>
              <a:endParaRPr b="1">
                <a:solidFill>
                  <a:srgbClr val="28383C"/>
                </a:solidFill>
                <a:latin typeface="Lato"/>
                <a:ea typeface="Lato"/>
                <a:cs typeface="Lato"/>
                <a:sym typeface="Lato"/>
              </a:endParaRPr>
            </a:p>
          </p:txBody>
        </p:sp>
        <p:sp>
          <p:nvSpPr>
            <p:cNvPr id="63" name="Google Shape;63;p13"/>
            <p:cNvSpPr txBox="1"/>
            <p:nvPr/>
          </p:nvSpPr>
          <p:spPr>
            <a:xfrm>
              <a:off x="539925" y="2211353"/>
              <a:ext cx="6480000" cy="5850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1000">
                  <a:solidFill>
                    <a:srgbClr val="28383C"/>
                  </a:solidFill>
                  <a:latin typeface="Lato"/>
                  <a:ea typeface="Lato"/>
                  <a:cs typeface="Lato"/>
                  <a:sym typeface="Lato"/>
                </a:rPr>
                <a:t>Stick to genuine information. This will ensure your success in securing the job. If you fail to showcase your true merits from the outset, it will be harder to do so during the interview. Your resume encapsulates your narrative, comprising your educational background, professional journey, personal attributes, and desired role.</a:t>
              </a:r>
              <a:endParaRPr sz="1000">
                <a:solidFill>
                  <a:srgbClr val="28383C"/>
                </a:solidFill>
                <a:latin typeface="Lato"/>
                <a:ea typeface="Lato"/>
                <a:cs typeface="Lato"/>
                <a:sym typeface="Lato"/>
              </a:endParaRPr>
            </a:p>
          </p:txBody>
        </p:sp>
      </p:grpSp>
      <p:sp>
        <p:nvSpPr>
          <p:cNvPr id="64" name="Google Shape;64;p13"/>
          <p:cNvSpPr txBox="1"/>
          <p:nvPr/>
        </p:nvSpPr>
        <p:spPr>
          <a:xfrm>
            <a:off x="539925" y="3021644"/>
            <a:ext cx="18900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28383C"/>
                </a:solidFill>
                <a:latin typeface="Lato"/>
                <a:ea typeface="Lato"/>
                <a:cs typeface="Lato"/>
                <a:sym typeface="Lato"/>
              </a:rPr>
              <a:t>CONTACT</a:t>
            </a:r>
            <a:endParaRPr b="1">
              <a:solidFill>
                <a:srgbClr val="28383C"/>
              </a:solidFill>
              <a:latin typeface="Lato"/>
              <a:ea typeface="Lato"/>
              <a:cs typeface="Lato"/>
              <a:sym typeface="Lato"/>
            </a:endParaRPr>
          </a:p>
        </p:txBody>
      </p:sp>
      <p:sp>
        <p:nvSpPr>
          <p:cNvPr id="65" name="Google Shape;65;p13"/>
          <p:cNvSpPr txBox="1"/>
          <p:nvPr/>
        </p:nvSpPr>
        <p:spPr>
          <a:xfrm>
            <a:off x="2970000" y="3021644"/>
            <a:ext cx="18900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28383C"/>
                </a:solidFill>
                <a:latin typeface="Lato"/>
                <a:ea typeface="Lato"/>
                <a:cs typeface="Lato"/>
                <a:sym typeface="Lato"/>
              </a:rPr>
              <a:t>SKILLS SUMMARY</a:t>
            </a:r>
            <a:endParaRPr b="1">
              <a:solidFill>
                <a:srgbClr val="28383C"/>
              </a:solidFill>
              <a:latin typeface="Lato"/>
              <a:ea typeface="Lato"/>
              <a:cs typeface="Lato"/>
              <a:sym typeface="Lato"/>
            </a:endParaRPr>
          </a:p>
        </p:txBody>
      </p:sp>
      <p:sp>
        <p:nvSpPr>
          <p:cNvPr id="66" name="Google Shape;66;p13"/>
          <p:cNvSpPr txBox="1"/>
          <p:nvPr/>
        </p:nvSpPr>
        <p:spPr>
          <a:xfrm>
            <a:off x="1506200" y="367350"/>
            <a:ext cx="4547700" cy="5541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3600">
                <a:solidFill>
                  <a:srgbClr val="28383C"/>
                </a:solidFill>
                <a:latin typeface="Lato"/>
                <a:ea typeface="Lato"/>
                <a:cs typeface="Lato"/>
                <a:sym typeface="Lato"/>
              </a:rPr>
              <a:t>A S H T Y N  J O N E S</a:t>
            </a:r>
            <a:endParaRPr sz="3600">
              <a:solidFill>
                <a:srgbClr val="28383C"/>
              </a:solidFill>
              <a:latin typeface="Lato"/>
              <a:ea typeface="Lato"/>
              <a:cs typeface="Lato"/>
              <a:sym typeface="Lato"/>
            </a:endParaRPr>
          </a:p>
        </p:txBody>
      </p:sp>
      <p:grpSp>
        <p:nvGrpSpPr>
          <p:cNvPr id="67" name="Google Shape;67;p13"/>
          <p:cNvGrpSpPr/>
          <p:nvPr/>
        </p:nvGrpSpPr>
        <p:grpSpPr>
          <a:xfrm>
            <a:off x="2972575" y="3362350"/>
            <a:ext cx="4587300" cy="319800"/>
            <a:chOff x="2972575" y="3362350"/>
            <a:chExt cx="4587300" cy="319800"/>
          </a:xfrm>
        </p:grpSpPr>
        <p:sp>
          <p:nvSpPr>
            <p:cNvPr id="68" name="Google Shape;68;p13"/>
            <p:cNvSpPr/>
            <p:nvPr/>
          </p:nvSpPr>
          <p:spPr>
            <a:xfrm>
              <a:off x="2972575" y="3362350"/>
              <a:ext cx="4587300" cy="319800"/>
            </a:xfrm>
            <a:prstGeom prst="rect">
              <a:avLst/>
            </a:prstGeom>
            <a:gradFill>
              <a:gsLst>
                <a:gs pos="0">
                  <a:srgbClr val="E8E4DE"/>
                </a:gs>
                <a:gs pos="50000">
                  <a:srgbClr val="BCD2CD"/>
                </a:gs>
                <a:gs pos="100000">
                  <a:srgbClr val="9BBFB7"/>
                </a:gs>
              </a:gsLst>
              <a:lin ang="10800025" scaled="0"/>
            </a:gra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69" name="Google Shape;69;p13"/>
            <p:cNvSpPr txBox="1"/>
            <p:nvPr/>
          </p:nvSpPr>
          <p:spPr>
            <a:xfrm>
              <a:off x="3087640" y="3429850"/>
              <a:ext cx="18900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chemeClr val="lt1"/>
                  </a:solidFill>
                  <a:latin typeface="Lato"/>
                  <a:ea typeface="Lato"/>
                  <a:cs typeface="Lato"/>
                  <a:sym typeface="Lato"/>
                </a:rPr>
                <a:t>RESEARCH</a:t>
              </a:r>
              <a:endParaRPr b="1" sz="1200">
                <a:solidFill>
                  <a:schemeClr val="lt1"/>
                </a:solidFill>
                <a:latin typeface="Lato"/>
                <a:ea typeface="Lato"/>
                <a:cs typeface="Lato"/>
                <a:sym typeface="Lato"/>
              </a:endParaRPr>
            </a:p>
          </p:txBody>
        </p:sp>
      </p:grpSp>
      <p:sp>
        <p:nvSpPr>
          <p:cNvPr id="70" name="Google Shape;70;p13"/>
          <p:cNvSpPr txBox="1"/>
          <p:nvPr/>
        </p:nvSpPr>
        <p:spPr>
          <a:xfrm>
            <a:off x="2966175" y="3801050"/>
            <a:ext cx="4053900" cy="3693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1000">
                <a:solidFill>
                  <a:srgbClr val="28383C"/>
                </a:solidFill>
                <a:latin typeface="Lato"/>
                <a:ea typeface="Lato"/>
                <a:cs typeface="Lato"/>
                <a:sym typeface="Lato"/>
              </a:rPr>
              <a:t>Utilize shorter sentences for improved readability. Incorporate numerical values, such as dollars and percentages, as they enhance text visibility.</a:t>
            </a:r>
            <a:endParaRPr sz="1000">
              <a:solidFill>
                <a:srgbClr val="28383C"/>
              </a:solidFill>
              <a:latin typeface="Lato"/>
              <a:ea typeface="Lato"/>
              <a:cs typeface="Lato"/>
              <a:sym typeface="Lato"/>
            </a:endParaRPr>
          </a:p>
        </p:txBody>
      </p:sp>
      <p:grpSp>
        <p:nvGrpSpPr>
          <p:cNvPr id="71" name="Google Shape;71;p13"/>
          <p:cNvGrpSpPr/>
          <p:nvPr/>
        </p:nvGrpSpPr>
        <p:grpSpPr>
          <a:xfrm>
            <a:off x="3362628" y="4270075"/>
            <a:ext cx="3657515" cy="800400"/>
            <a:chOff x="3362536" y="4270079"/>
            <a:chExt cx="3762489" cy="800400"/>
          </a:xfrm>
        </p:grpSpPr>
        <p:sp>
          <p:nvSpPr>
            <p:cNvPr id="72" name="Google Shape;72;p13"/>
            <p:cNvSpPr txBox="1"/>
            <p:nvPr/>
          </p:nvSpPr>
          <p:spPr>
            <a:xfrm>
              <a:off x="3541525" y="4270079"/>
              <a:ext cx="3583500" cy="8004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Clr>
                  <a:schemeClr val="dk1"/>
                </a:buClr>
                <a:buSzPts val="1100"/>
                <a:buFont typeface="Arial"/>
                <a:buNone/>
              </a:pPr>
              <a:r>
                <a:rPr lang="uk" sz="1000">
                  <a:solidFill>
                    <a:srgbClr val="778182"/>
                  </a:solidFill>
                  <a:latin typeface="Lato"/>
                  <a:ea typeface="Lato"/>
                  <a:cs typeface="Lato"/>
                  <a:sym typeface="Lato"/>
                </a:rPr>
                <a:t>As an executive, it's crucial to specify the number of your subordinates.</a:t>
              </a:r>
              <a:endParaRPr sz="1000">
                <a:solidFill>
                  <a:srgbClr val="778182"/>
                </a:solidFill>
                <a:latin typeface="Lato"/>
                <a:ea typeface="Lato"/>
                <a:cs typeface="Lato"/>
                <a:sym typeface="Lato"/>
              </a:endParaRPr>
            </a:p>
            <a:p>
              <a:pPr indent="0" lvl="0" marL="0" rtl="0" algn="l">
                <a:lnSpc>
                  <a:spcPct val="140000"/>
                </a:lnSpc>
                <a:spcBef>
                  <a:spcPts val="0"/>
                </a:spcBef>
                <a:spcAft>
                  <a:spcPts val="0"/>
                </a:spcAft>
                <a:buClr>
                  <a:schemeClr val="dk1"/>
                </a:buClr>
                <a:buSzPts val="1100"/>
                <a:buFont typeface="Arial"/>
                <a:buNone/>
              </a:pPr>
              <a:r>
                <a:rPr lang="uk" sz="1000">
                  <a:solidFill>
                    <a:srgbClr val="778182"/>
                  </a:solidFill>
                  <a:latin typeface="Lato"/>
                  <a:ea typeface="Lato"/>
                  <a:cs typeface="Lato"/>
                  <a:sym typeface="Lato"/>
                </a:rPr>
                <a:t>I oversaw the department, handling a budget of $750,000.</a:t>
              </a:r>
              <a:endParaRPr sz="1000">
                <a:solidFill>
                  <a:srgbClr val="778182"/>
                </a:solidFill>
                <a:latin typeface="Lato"/>
                <a:ea typeface="Lato"/>
                <a:cs typeface="Lato"/>
                <a:sym typeface="Lato"/>
              </a:endParaRPr>
            </a:p>
            <a:p>
              <a:pPr indent="0" lvl="0" marL="0" rtl="0" algn="l">
                <a:lnSpc>
                  <a:spcPct val="140000"/>
                </a:lnSpc>
                <a:spcBef>
                  <a:spcPts val="0"/>
                </a:spcBef>
                <a:spcAft>
                  <a:spcPts val="0"/>
                </a:spcAft>
                <a:buNone/>
              </a:pPr>
              <a:r>
                <a:rPr lang="uk" sz="1000">
                  <a:solidFill>
                    <a:srgbClr val="778182"/>
                  </a:solidFill>
                  <a:latin typeface="Lato"/>
                  <a:ea typeface="Lato"/>
                  <a:cs typeface="Lato"/>
                  <a:sym typeface="Lato"/>
                </a:rPr>
                <a:t>Raised sales by 35% across 6 states.</a:t>
              </a:r>
              <a:endParaRPr sz="1000">
                <a:solidFill>
                  <a:srgbClr val="778182"/>
                </a:solidFill>
                <a:latin typeface="Lato"/>
                <a:ea typeface="Lato"/>
                <a:cs typeface="Lato"/>
                <a:sym typeface="Lato"/>
              </a:endParaRPr>
            </a:p>
          </p:txBody>
        </p:sp>
        <p:sp>
          <p:nvSpPr>
            <p:cNvPr id="73" name="Google Shape;73;p13"/>
            <p:cNvSpPr txBox="1"/>
            <p:nvPr/>
          </p:nvSpPr>
          <p:spPr>
            <a:xfrm>
              <a:off x="3362536" y="4270079"/>
              <a:ext cx="153300" cy="8004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1000">
                  <a:solidFill>
                    <a:srgbClr val="778182"/>
                  </a:solidFill>
                  <a:latin typeface="Lato"/>
                  <a:ea typeface="Lato"/>
                  <a:cs typeface="Lato"/>
                  <a:sym typeface="Lato"/>
                </a:rPr>
                <a:t>•</a:t>
              </a:r>
              <a:endParaRPr sz="1000">
                <a:solidFill>
                  <a:srgbClr val="778182"/>
                </a:solidFill>
                <a:latin typeface="Lato"/>
                <a:ea typeface="Lato"/>
                <a:cs typeface="Lato"/>
                <a:sym typeface="Lato"/>
              </a:endParaRPr>
            </a:p>
            <a:p>
              <a:pPr indent="0" lvl="0" marL="0" rtl="0" algn="l">
                <a:lnSpc>
                  <a:spcPct val="140000"/>
                </a:lnSpc>
                <a:spcBef>
                  <a:spcPts val="0"/>
                </a:spcBef>
                <a:spcAft>
                  <a:spcPts val="0"/>
                </a:spcAft>
                <a:buNone/>
              </a:pPr>
              <a:r>
                <a:t/>
              </a:r>
              <a:endParaRPr sz="1000">
                <a:solidFill>
                  <a:srgbClr val="778182"/>
                </a:solidFill>
                <a:latin typeface="Lato"/>
                <a:ea typeface="Lato"/>
                <a:cs typeface="Lato"/>
                <a:sym typeface="Lato"/>
              </a:endParaRPr>
            </a:p>
            <a:p>
              <a:pPr indent="0" lvl="0" marL="0" rtl="0" algn="l">
                <a:lnSpc>
                  <a:spcPct val="140000"/>
                </a:lnSpc>
                <a:spcBef>
                  <a:spcPts val="0"/>
                </a:spcBef>
                <a:spcAft>
                  <a:spcPts val="0"/>
                </a:spcAft>
                <a:buNone/>
              </a:pPr>
              <a:r>
                <a:rPr lang="uk" sz="1000">
                  <a:solidFill>
                    <a:srgbClr val="778182"/>
                  </a:solidFill>
                  <a:latin typeface="Lato"/>
                  <a:ea typeface="Lato"/>
                  <a:cs typeface="Lato"/>
                  <a:sym typeface="Lato"/>
                </a:rPr>
                <a:t>•</a:t>
              </a:r>
              <a:endParaRPr sz="1000">
                <a:solidFill>
                  <a:srgbClr val="778182"/>
                </a:solidFill>
                <a:latin typeface="Lato"/>
                <a:ea typeface="Lato"/>
                <a:cs typeface="Lato"/>
                <a:sym typeface="Lato"/>
              </a:endParaRPr>
            </a:p>
            <a:p>
              <a:pPr indent="0" lvl="0" marL="0" rtl="0" algn="l">
                <a:lnSpc>
                  <a:spcPct val="140000"/>
                </a:lnSpc>
                <a:spcBef>
                  <a:spcPts val="0"/>
                </a:spcBef>
                <a:spcAft>
                  <a:spcPts val="0"/>
                </a:spcAft>
                <a:buNone/>
              </a:pPr>
              <a:r>
                <a:rPr lang="uk" sz="1000">
                  <a:solidFill>
                    <a:srgbClr val="778182"/>
                  </a:solidFill>
                  <a:latin typeface="Lato"/>
                  <a:ea typeface="Lato"/>
                  <a:cs typeface="Lato"/>
                  <a:sym typeface="Lato"/>
                </a:rPr>
                <a:t>•</a:t>
              </a:r>
              <a:endParaRPr sz="1000">
                <a:solidFill>
                  <a:srgbClr val="778182"/>
                </a:solidFill>
                <a:latin typeface="Lato"/>
                <a:ea typeface="Lato"/>
                <a:cs typeface="Lato"/>
                <a:sym typeface="Lato"/>
              </a:endParaRPr>
            </a:p>
          </p:txBody>
        </p:sp>
      </p:grpSp>
      <p:grpSp>
        <p:nvGrpSpPr>
          <p:cNvPr id="74" name="Google Shape;74;p13"/>
          <p:cNvGrpSpPr/>
          <p:nvPr/>
        </p:nvGrpSpPr>
        <p:grpSpPr>
          <a:xfrm>
            <a:off x="2972575" y="5433575"/>
            <a:ext cx="4587300" cy="319800"/>
            <a:chOff x="2972575" y="3362350"/>
            <a:chExt cx="4587300" cy="319800"/>
          </a:xfrm>
        </p:grpSpPr>
        <p:sp>
          <p:nvSpPr>
            <p:cNvPr id="75" name="Google Shape;75;p13"/>
            <p:cNvSpPr/>
            <p:nvPr/>
          </p:nvSpPr>
          <p:spPr>
            <a:xfrm>
              <a:off x="2972575" y="3362350"/>
              <a:ext cx="4587300" cy="319800"/>
            </a:xfrm>
            <a:prstGeom prst="rect">
              <a:avLst/>
            </a:prstGeom>
            <a:gradFill>
              <a:gsLst>
                <a:gs pos="0">
                  <a:srgbClr val="E8E4DE"/>
                </a:gs>
                <a:gs pos="50000">
                  <a:srgbClr val="BCD2CD"/>
                </a:gs>
                <a:gs pos="100000">
                  <a:srgbClr val="9BBFB7"/>
                </a:gs>
              </a:gsLst>
              <a:lin ang="10800025" scaled="0"/>
            </a:gra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76" name="Google Shape;76;p13"/>
            <p:cNvSpPr txBox="1"/>
            <p:nvPr/>
          </p:nvSpPr>
          <p:spPr>
            <a:xfrm>
              <a:off x="3087640" y="3429850"/>
              <a:ext cx="18900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chemeClr val="lt1"/>
                  </a:solidFill>
                  <a:latin typeface="Lato"/>
                  <a:ea typeface="Lato"/>
                  <a:cs typeface="Lato"/>
                  <a:sym typeface="Lato"/>
                </a:rPr>
                <a:t>TIME MANAGEMENT</a:t>
              </a:r>
              <a:endParaRPr b="1" sz="1200">
                <a:solidFill>
                  <a:schemeClr val="lt1"/>
                </a:solidFill>
                <a:latin typeface="Lato"/>
                <a:ea typeface="Lato"/>
                <a:cs typeface="Lato"/>
                <a:sym typeface="Lato"/>
              </a:endParaRPr>
            </a:p>
          </p:txBody>
        </p:sp>
      </p:grpSp>
      <p:sp>
        <p:nvSpPr>
          <p:cNvPr id="77" name="Google Shape;77;p13"/>
          <p:cNvSpPr txBox="1"/>
          <p:nvPr/>
        </p:nvSpPr>
        <p:spPr>
          <a:xfrm>
            <a:off x="2966175" y="5872275"/>
            <a:ext cx="4053900" cy="3693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1000">
                <a:solidFill>
                  <a:srgbClr val="28383C"/>
                </a:solidFill>
                <a:latin typeface="Lato"/>
                <a:ea typeface="Lato"/>
                <a:cs typeface="Lato"/>
                <a:sym typeface="Lato"/>
              </a:rPr>
              <a:t>Nevertheless, what about individuals whose job constraints prevent them from showcasing efficiency enhancements and triumphs in competitions?</a:t>
            </a:r>
            <a:endParaRPr sz="1000">
              <a:solidFill>
                <a:srgbClr val="28383C"/>
              </a:solidFill>
              <a:latin typeface="Lato"/>
              <a:ea typeface="Lato"/>
              <a:cs typeface="Lato"/>
              <a:sym typeface="Lato"/>
            </a:endParaRPr>
          </a:p>
        </p:txBody>
      </p:sp>
      <p:grpSp>
        <p:nvGrpSpPr>
          <p:cNvPr id="78" name="Google Shape;78;p13"/>
          <p:cNvGrpSpPr/>
          <p:nvPr/>
        </p:nvGrpSpPr>
        <p:grpSpPr>
          <a:xfrm>
            <a:off x="3362536" y="6341300"/>
            <a:ext cx="3657489" cy="800404"/>
            <a:chOff x="3362536" y="4270075"/>
            <a:chExt cx="3657489" cy="800404"/>
          </a:xfrm>
        </p:grpSpPr>
        <p:sp>
          <p:nvSpPr>
            <p:cNvPr id="79" name="Google Shape;79;p13"/>
            <p:cNvSpPr txBox="1"/>
            <p:nvPr/>
          </p:nvSpPr>
          <p:spPr>
            <a:xfrm>
              <a:off x="3541525" y="4270075"/>
              <a:ext cx="3478500" cy="8004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1000">
                  <a:solidFill>
                    <a:srgbClr val="778182"/>
                  </a:solidFill>
                  <a:latin typeface="Lato"/>
                  <a:ea typeface="Lato"/>
                  <a:cs typeface="Lato"/>
                  <a:sym typeface="Lato"/>
                </a:rPr>
                <a:t>Highlight your dependability and ability to consistently deliver high-quality work.</a:t>
              </a:r>
              <a:endParaRPr sz="1000">
                <a:solidFill>
                  <a:srgbClr val="778182"/>
                </a:solidFill>
                <a:latin typeface="Lato"/>
                <a:ea typeface="Lato"/>
                <a:cs typeface="Lato"/>
                <a:sym typeface="Lato"/>
              </a:endParaRPr>
            </a:p>
            <a:p>
              <a:pPr indent="0" lvl="0" marL="0" rtl="0" algn="l">
                <a:lnSpc>
                  <a:spcPct val="140000"/>
                </a:lnSpc>
                <a:spcBef>
                  <a:spcPts val="0"/>
                </a:spcBef>
                <a:spcAft>
                  <a:spcPts val="0"/>
                </a:spcAft>
                <a:buNone/>
              </a:pPr>
              <a:r>
                <a:rPr lang="uk" sz="1000">
                  <a:solidFill>
                    <a:srgbClr val="778182"/>
                  </a:solidFill>
                  <a:latin typeface="Lato"/>
                  <a:ea typeface="Lato"/>
                  <a:cs typeface="Lato"/>
                  <a:sym typeface="Lato"/>
                </a:rPr>
                <a:t>Remember to save the alterations to this document once you have completed it.</a:t>
              </a:r>
              <a:endParaRPr sz="1000">
                <a:solidFill>
                  <a:srgbClr val="778182"/>
                </a:solidFill>
                <a:latin typeface="Lato"/>
                <a:ea typeface="Lato"/>
                <a:cs typeface="Lato"/>
                <a:sym typeface="Lato"/>
              </a:endParaRPr>
            </a:p>
          </p:txBody>
        </p:sp>
        <p:sp>
          <p:nvSpPr>
            <p:cNvPr id="80" name="Google Shape;80;p13"/>
            <p:cNvSpPr txBox="1"/>
            <p:nvPr/>
          </p:nvSpPr>
          <p:spPr>
            <a:xfrm>
              <a:off x="3362536" y="4270079"/>
              <a:ext cx="153300" cy="8004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1000">
                  <a:solidFill>
                    <a:srgbClr val="778182"/>
                  </a:solidFill>
                  <a:latin typeface="Lato"/>
                  <a:ea typeface="Lato"/>
                  <a:cs typeface="Lato"/>
                  <a:sym typeface="Lato"/>
                </a:rPr>
                <a:t>•</a:t>
              </a:r>
              <a:endParaRPr sz="1000">
                <a:solidFill>
                  <a:srgbClr val="778182"/>
                </a:solidFill>
                <a:latin typeface="Lato"/>
                <a:ea typeface="Lato"/>
                <a:cs typeface="Lato"/>
                <a:sym typeface="Lato"/>
              </a:endParaRPr>
            </a:p>
            <a:p>
              <a:pPr indent="0" lvl="0" marL="0" rtl="0" algn="l">
                <a:lnSpc>
                  <a:spcPct val="140000"/>
                </a:lnSpc>
                <a:spcBef>
                  <a:spcPts val="0"/>
                </a:spcBef>
                <a:spcAft>
                  <a:spcPts val="0"/>
                </a:spcAft>
                <a:buNone/>
              </a:pPr>
              <a:r>
                <a:t/>
              </a:r>
              <a:endParaRPr sz="1000">
                <a:solidFill>
                  <a:srgbClr val="778182"/>
                </a:solidFill>
                <a:latin typeface="Lato"/>
                <a:ea typeface="Lato"/>
                <a:cs typeface="Lato"/>
                <a:sym typeface="Lato"/>
              </a:endParaRPr>
            </a:p>
            <a:p>
              <a:pPr indent="0" lvl="0" marL="0" rtl="0" algn="l">
                <a:lnSpc>
                  <a:spcPct val="140000"/>
                </a:lnSpc>
                <a:spcBef>
                  <a:spcPts val="0"/>
                </a:spcBef>
                <a:spcAft>
                  <a:spcPts val="0"/>
                </a:spcAft>
                <a:buNone/>
              </a:pPr>
              <a:r>
                <a:rPr lang="uk" sz="1000">
                  <a:solidFill>
                    <a:srgbClr val="778182"/>
                  </a:solidFill>
                  <a:latin typeface="Lato"/>
                  <a:ea typeface="Lato"/>
                  <a:cs typeface="Lato"/>
                  <a:sym typeface="Lato"/>
                </a:rPr>
                <a:t>•</a:t>
              </a:r>
              <a:endParaRPr sz="1000">
                <a:solidFill>
                  <a:srgbClr val="778182"/>
                </a:solidFill>
                <a:latin typeface="Lato"/>
                <a:ea typeface="Lato"/>
                <a:cs typeface="Lato"/>
                <a:sym typeface="Lato"/>
              </a:endParaRPr>
            </a:p>
            <a:p>
              <a:pPr indent="0" lvl="0" marL="0" rtl="0" algn="l">
                <a:lnSpc>
                  <a:spcPct val="140000"/>
                </a:lnSpc>
                <a:spcBef>
                  <a:spcPts val="0"/>
                </a:spcBef>
                <a:spcAft>
                  <a:spcPts val="0"/>
                </a:spcAft>
                <a:buNone/>
              </a:pPr>
              <a:r>
                <a:t/>
              </a:r>
              <a:endParaRPr sz="1000">
                <a:solidFill>
                  <a:srgbClr val="778182"/>
                </a:solidFill>
                <a:latin typeface="Lato"/>
                <a:ea typeface="Lato"/>
                <a:cs typeface="Lato"/>
                <a:sym typeface="Lato"/>
              </a:endParaRPr>
            </a:p>
          </p:txBody>
        </p:sp>
      </p:grpSp>
      <p:grpSp>
        <p:nvGrpSpPr>
          <p:cNvPr id="81" name="Google Shape;81;p13"/>
          <p:cNvGrpSpPr/>
          <p:nvPr/>
        </p:nvGrpSpPr>
        <p:grpSpPr>
          <a:xfrm>
            <a:off x="539925" y="3354062"/>
            <a:ext cx="1890000" cy="1075290"/>
            <a:chOff x="539925" y="3354062"/>
            <a:chExt cx="1890000" cy="1075290"/>
          </a:xfrm>
        </p:grpSpPr>
        <p:sp>
          <p:nvSpPr>
            <p:cNvPr id="82" name="Google Shape;82;p13"/>
            <p:cNvSpPr txBox="1"/>
            <p:nvPr/>
          </p:nvSpPr>
          <p:spPr>
            <a:xfrm>
              <a:off x="539925" y="3354062"/>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000">
                  <a:solidFill>
                    <a:srgbClr val="28383C"/>
                  </a:solidFill>
                  <a:latin typeface="Lato"/>
                  <a:ea typeface="Lato"/>
                  <a:cs typeface="Lato"/>
                  <a:sym typeface="Lato"/>
                </a:rPr>
                <a:t>T:</a:t>
              </a:r>
              <a:r>
                <a:rPr lang="uk" sz="1000">
                  <a:solidFill>
                    <a:srgbClr val="28383C"/>
                  </a:solidFill>
                  <a:latin typeface="Lato"/>
                  <a:ea typeface="Lato"/>
                  <a:cs typeface="Lato"/>
                  <a:sym typeface="Lato"/>
                </a:rPr>
                <a:t> 123-4567-890</a:t>
              </a:r>
              <a:endParaRPr sz="1000">
                <a:solidFill>
                  <a:srgbClr val="28383C"/>
                </a:solidFill>
                <a:latin typeface="Lato"/>
                <a:ea typeface="Lato"/>
                <a:cs typeface="Lato"/>
                <a:sym typeface="Lato"/>
              </a:endParaRPr>
            </a:p>
          </p:txBody>
        </p:sp>
        <p:sp>
          <p:nvSpPr>
            <p:cNvPr id="83" name="Google Shape;83;p13"/>
            <p:cNvSpPr txBox="1"/>
            <p:nvPr/>
          </p:nvSpPr>
          <p:spPr>
            <a:xfrm>
              <a:off x="539925" y="3584192"/>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000">
                  <a:solidFill>
                    <a:srgbClr val="28383C"/>
                  </a:solidFill>
                  <a:latin typeface="Lato"/>
                  <a:ea typeface="Lato"/>
                  <a:cs typeface="Lato"/>
                  <a:sym typeface="Lato"/>
                </a:rPr>
                <a:t>M: </a:t>
              </a:r>
              <a:r>
                <a:rPr lang="uk" sz="1000">
                  <a:solidFill>
                    <a:srgbClr val="28383C"/>
                  </a:solidFill>
                  <a:latin typeface="Lato"/>
                  <a:ea typeface="Lato"/>
                  <a:cs typeface="Lato"/>
                  <a:sym typeface="Lato"/>
                </a:rPr>
                <a:t>Jones@mail.com</a:t>
              </a:r>
              <a:endParaRPr b="1" sz="1000">
                <a:solidFill>
                  <a:srgbClr val="28383C"/>
                </a:solidFill>
                <a:latin typeface="Lato"/>
                <a:ea typeface="Lato"/>
                <a:cs typeface="Lato"/>
                <a:sym typeface="Lato"/>
              </a:endParaRPr>
            </a:p>
          </p:txBody>
        </p:sp>
        <p:sp>
          <p:nvSpPr>
            <p:cNvPr id="84" name="Google Shape;84;p13"/>
            <p:cNvSpPr txBox="1"/>
            <p:nvPr/>
          </p:nvSpPr>
          <p:spPr>
            <a:xfrm>
              <a:off x="539925" y="3814322"/>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000">
                  <a:solidFill>
                    <a:srgbClr val="28383C"/>
                  </a:solidFill>
                  <a:latin typeface="Lato"/>
                  <a:ea typeface="Lato"/>
                  <a:cs typeface="Lato"/>
                  <a:sym typeface="Lato"/>
                </a:rPr>
                <a:t>In: </a:t>
              </a:r>
              <a:r>
                <a:rPr lang="uk" sz="1000">
                  <a:solidFill>
                    <a:srgbClr val="28383C"/>
                  </a:solidFill>
                  <a:latin typeface="Lato"/>
                  <a:ea typeface="Lato"/>
                  <a:cs typeface="Lato"/>
                  <a:sym typeface="Lato"/>
                </a:rPr>
                <a:t>Linkedin.com/in/Username</a:t>
              </a:r>
              <a:endParaRPr sz="1000">
                <a:solidFill>
                  <a:srgbClr val="28383C"/>
                </a:solidFill>
                <a:latin typeface="Lato"/>
                <a:ea typeface="Lato"/>
                <a:cs typeface="Lato"/>
                <a:sym typeface="Lato"/>
              </a:endParaRPr>
            </a:p>
          </p:txBody>
        </p:sp>
        <p:sp>
          <p:nvSpPr>
            <p:cNvPr id="85" name="Google Shape;85;p13"/>
            <p:cNvSpPr txBox="1"/>
            <p:nvPr/>
          </p:nvSpPr>
          <p:spPr>
            <a:xfrm>
              <a:off x="539925" y="4044452"/>
              <a:ext cx="1890000" cy="384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000">
                  <a:solidFill>
                    <a:srgbClr val="28383C"/>
                  </a:solidFill>
                  <a:latin typeface="Lato"/>
                  <a:ea typeface="Lato"/>
                  <a:cs typeface="Lato"/>
                  <a:sym typeface="Lato"/>
                </a:rPr>
                <a:t>A: </a:t>
              </a:r>
              <a:r>
                <a:rPr lang="uk" sz="1000">
                  <a:solidFill>
                    <a:srgbClr val="28383C"/>
                  </a:solidFill>
                  <a:latin typeface="Lato"/>
                  <a:ea typeface="Lato"/>
                  <a:cs typeface="Lato"/>
                  <a:sym typeface="Lato"/>
                </a:rPr>
                <a:t>684 Cherry Camp Road,</a:t>
              </a:r>
              <a:endParaRPr sz="1000">
                <a:solidFill>
                  <a:srgbClr val="28383C"/>
                </a:solidFill>
                <a:latin typeface="Lato"/>
                <a:ea typeface="Lato"/>
                <a:cs typeface="Lato"/>
                <a:sym typeface="Lato"/>
              </a:endParaRPr>
            </a:p>
            <a:p>
              <a:pPr indent="0" lvl="0" marL="0" rtl="0" algn="l">
                <a:lnSpc>
                  <a:spcPct val="150000"/>
                </a:lnSpc>
                <a:spcBef>
                  <a:spcPts val="0"/>
                </a:spcBef>
                <a:spcAft>
                  <a:spcPts val="0"/>
                </a:spcAft>
                <a:buNone/>
              </a:pPr>
              <a:r>
                <a:rPr lang="uk" sz="1000">
                  <a:solidFill>
                    <a:srgbClr val="28383C"/>
                  </a:solidFill>
                  <a:latin typeface="Lato"/>
                  <a:ea typeface="Lato"/>
                  <a:cs typeface="Lato"/>
                  <a:sym typeface="Lato"/>
                </a:rPr>
                <a:t>      Chicago,  Illinois,  60605</a:t>
              </a:r>
              <a:endParaRPr sz="1000">
                <a:solidFill>
                  <a:srgbClr val="28383C"/>
                </a:solidFill>
                <a:latin typeface="Lato"/>
                <a:ea typeface="Lato"/>
                <a:cs typeface="Lato"/>
                <a:sym typeface="Lato"/>
              </a:endParaRPr>
            </a:p>
          </p:txBody>
        </p:sp>
      </p:grpSp>
      <p:cxnSp>
        <p:nvCxnSpPr>
          <p:cNvPr id="86" name="Google Shape;86;p13"/>
          <p:cNvCxnSpPr/>
          <p:nvPr/>
        </p:nvCxnSpPr>
        <p:spPr>
          <a:xfrm>
            <a:off x="543382" y="4788075"/>
            <a:ext cx="1892100" cy="0"/>
          </a:xfrm>
          <a:prstGeom prst="straightConnector1">
            <a:avLst/>
          </a:prstGeom>
          <a:noFill/>
          <a:ln cap="flat" cmpd="sng" w="19050">
            <a:solidFill>
              <a:srgbClr val="E8E4DE"/>
            </a:solidFill>
            <a:prstDash val="solid"/>
            <a:round/>
            <a:headEnd len="med" w="med" type="none"/>
            <a:tailEnd len="med" w="med" type="none"/>
          </a:ln>
        </p:spPr>
      </p:cxnSp>
      <p:grpSp>
        <p:nvGrpSpPr>
          <p:cNvPr id="87" name="Google Shape;87;p13"/>
          <p:cNvGrpSpPr/>
          <p:nvPr/>
        </p:nvGrpSpPr>
        <p:grpSpPr>
          <a:xfrm>
            <a:off x="2972575" y="7504800"/>
            <a:ext cx="4587300" cy="319800"/>
            <a:chOff x="2972575" y="3362350"/>
            <a:chExt cx="4587300" cy="319800"/>
          </a:xfrm>
        </p:grpSpPr>
        <p:sp>
          <p:nvSpPr>
            <p:cNvPr id="88" name="Google Shape;88;p13"/>
            <p:cNvSpPr/>
            <p:nvPr/>
          </p:nvSpPr>
          <p:spPr>
            <a:xfrm>
              <a:off x="2972575" y="3362350"/>
              <a:ext cx="4587300" cy="319800"/>
            </a:xfrm>
            <a:prstGeom prst="rect">
              <a:avLst/>
            </a:prstGeom>
            <a:gradFill>
              <a:gsLst>
                <a:gs pos="0">
                  <a:srgbClr val="E8E4DE"/>
                </a:gs>
                <a:gs pos="50000">
                  <a:srgbClr val="BCD2CD"/>
                </a:gs>
                <a:gs pos="100000">
                  <a:srgbClr val="9BBFB7"/>
                </a:gs>
              </a:gsLst>
              <a:lin ang="10800025" scaled="0"/>
            </a:gra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9" name="Google Shape;89;p13"/>
            <p:cNvSpPr txBox="1"/>
            <p:nvPr/>
          </p:nvSpPr>
          <p:spPr>
            <a:xfrm>
              <a:off x="3087640" y="3429850"/>
              <a:ext cx="18900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200">
                  <a:solidFill>
                    <a:schemeClr val="lt1"/>
                  </a:solidFill>
                  <a:latin typeface="Lato"/>
                  <a:ea typeface="Lato"/>
                  <a:cs typeface="Lato"/>
                  <a:sym typeface="Lato"/>
                </a:rPr>
                <a:t>CREATIVITY</a:t>
              </a:r>
              <a:endParaRPr b="1" sz="1200">
                <a:solidFill>
                  <a:schemeClr val="lt1"/>
                </a:solidFill>
                <a:latin typeface="Lato"/>
                <a:ea typeface="Lato"/>
                <a:cs typeface="Lato"/>
                <a:sym typeface="Lato"/>
              </a:endParaRPr>
            </a:p>
          </p:txBody>
        </p:sp>
      </p:grpSp>
      <p:sp>
        <p:nvSpPr>
          <p:cNvPr id="90" name="Google Shape;90;p13"/>
          <p:cNvSpPr txBox="1"/>
          <p:nvPr/>
        </p:nvSpPr>
        <p:spPr>
          <a:xfrm>
            <a:off x="2966175" y="7943500"/>
            <a:ext cx="4053900" cy="5850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1000">
                <a:solidFill>
                  <a:srgbClr val="28383C"/>
                </a:solidFill>
                <a:latin typeface="Lato"/>
                <a:ea typeface="Lato"/>
                <a:cs typeface="Lato"/>
                <a:sym typeface="Lato"/>
              </a:rPr>
              <a:t>In the creativity section of a resume, you should highlight any experiences or skills that demonstrate your ability to think innovatively and solve problems in a unique and effective manner.</a:t>
            </a:r>
            <a:endParaRPr sz="1000">
              <a:solidFill>
                <a:srgbClr val="28383C"/>
              </a:solidFill>
              <a:latin typeface="Lato"/>
              <a:ea typeface="Lato"/>
              <a:cs typeface="Lato"/>
              <a:sym typeface="Lato"/>
            </a:endParaRPr>
          </a:p>
        </p:txBody>
      </p:sp>
      <p:grpSp>
        <p:nvGrpSpPr>
          <p:cNvPr id="91" name="Google Shape;91;p13"/>
          <p:cNvGrpSpPr/>
          <p:nvPr/>
        </p:nvGrpSpPr>
        <p:grpSpPr>
          <a:xfrm>
            <a:off x="3362525" y="8609675"/>
            <a:ext cx="3657500" cy="1446900"/>
            <a:chOff x="3362525" y="4270077"/>
            <a:chExt cx="3657500" cy="1446900"/>
          </a:xfrm>
        </p:grpSpPr>
        <p:sp>
          <p:nvSpPr>
            <p:cNvPr id="92" name="Google Shape;92;p13"/>
            <p:cNvSpPr txBox="1"/>
            <p:nvPr/>
          </p:nvSpPr>
          <p:spPr>
            <a:xfrm>
              <a:off x="3541525" y="4270077"/>
              <a:ext cx="3478500" cy="14469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1000">
                  <a:solidFill>
                    <a:srgbClr val="778182"/>
                  </a:solidFill>
                  <a:latin typeface="Lato"/>
                  <a:ea typeface="Lato"/>
                  <a:cs typeface="Lato"/>
                  <a:sym typeface="Lato"/>
                </a:rPr>
                <a:t>Please remember to save any modifications made to this document once you have completed it.</a:t>
              </a:r>
              <a:endParaRPr sz="1000">
                <a:solidFill>
                  <a:srgbClr val="778182"/>
                </a:solidFill>
                <a:latin typeface="Lato"/>
                <a:ea typeface="Lato"/>
                <a:cs typeface="Lato"/>
                <a:sym typeface="Lato"/>
              </a:endParaRPr>
            </a:p>
            <a:p>
              <a:pPr indent="0" lvl="0" marL="0" rtl="0" algn="l">
                <a:lnSpc>
                  <a:spcPct val="140000"/>
                </a:lnSpc>
                <a:spcBef>
                  <a:spcPts val="0"/>
                </a:spcBef>
                <a:spcAft>
                  <a:spcPts val="0"/>
                </a:spcAft>
                <a:buNone/>
              </a:pPr>
              <a:r>
                <a:rPr lang="uk" sz="1000">
                  <a:solidFill>
                    <a:srgbClr val="778182"/>
                  </a:solidFill>
                  <a:latin typeface="Lato"/>
                  <a:ea typeface="Lato"/>
                  <a:cs typeface="Lato"/>
                  <a:sym typeface="Lato"/>
                </a:rPr>
                <a:t>This template was designed for effortless editing, but if any issues arise, you can always undo your last action using the 'ctrl + z' or 'command + z' function.</a:t>
              </a:r>
              <a:endParaRPr sz="1000">
                <a:solidFill>
                  <a:srgbClr val="778182"/>
                </a:solidFill>
                <a:latin typeface="Lato"/>
                <a:ea typeface="Lato"/>
                <a:cs typeface="Lato"/>
                <a:sym typeface="Lato"/>
              </a:endParaRPr>
            </a:p>
            <a:p>
              <a:pPr indent="0" lvl="0" marL="0" rtl="0" algn="l">
                <a:lnSpc>
                  <a:spcPct val="140000"/>
                </a:lnSpc>
                <a:spcBef>
                  <a:spcPts val="0"/>
                </a:spcBef>
                <a:spcAft>
                  <a:spcPts val="0"/>
                </a:spcAft>
                <a:buNone/>
              </a:pPr>
              <a:r>
                <a:rPr lang="uk" sz="1000">
                  <a:solidFill>
                    <a:srgbClr val="778182"/>
                  </a:solidFill>
                  <a:latin typeface="Lato"/>
                  <a:ea typeface="Lato"/>
                  <a:cs typeface="Lato"/>
                  <a:sym typeface="Lato"/>
                </a:rPr>
                <a:t>If you require assistance, please don't hesitate to reach out to us via text; we are always happy to provide helpful tips.</a:t>
              </a:r>
              <a:endParaRPr sz="1000">
                <a:solidFill>
                  <a:srgbClr val="778182"/>
                </a:solidFill>
                <a:latin typeface="Lato"/>
                <a:ea typeface="Lato"/>
                <a:cs typeface="Lato"/>
                <a:sym typeface="Lato"/>
              </a:endParaRPr>
            </a:p>
          </p:txBody>
        </p:sp>
        <p:sp>
          <p:nvSpPr>
            <p:cNvPr id="93" name="Google Shape;93;p13"/>
            <p:cNvSpPr txBox="1"/>
            <p:nvPr/>
          </p:nvSpPr>
          <p:spPr>
            <a:xfrm>
              <a:off x="3362525" y="4270077"/>
              <a:ext cx="153300" cy="12315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1000">
                  <a:solidFill>
                    <a:srgbClr val="778182"/>
                  </a:solidFill>
                  <a:latin typeface="Lato"/>
                  <a:ea typeface="Lato"/>
                  <a:cs typeface="Lato"/>
                  <a:sym typeface="Lato"/>
                </a:rPr>
                <a:t>•</a:t>
              </a:r>
              <a:endParaRPr sz="1000">
                <a:solidFill>
                  <a:srgbClr val="778182"/>
                </a:solidFill>
                <a:latin typeface="Lato"/>
                <a:ea typeface="Lato"/>
                <a:cs typeface="Lato"/>
                <a:sym typeface="Lato"/>
              </a:endParaRPr>
            </a:p>
            <a:p>
              <a:pPr indent="0" lvl="0" marL="0" rtl="0" algn="l">
                <a:lnSpc>
                  <a:spcPct val="140000"/>
                </a:lnSpc>
                <a:spcBef>
                  <a:spcPts val="0"/>
                </a:spcBef>
                <a:spcAft>
                  <a:spcPts val="0"/>
                </a:spcAft>
                <a:buNone/>
              </a:pPr>
              <a:r>
                <a:t/>
              </a:r>
              <a:endParaRPr sz="1000">
                <a:solidFill>
                  <a:srgbClr val="778182"/>
                </a:solidFill>
                <a:latin typeface="Lato"/>
                <a:ea typeface="Lato"/>
                <a:cs typeface="Lato"/>
                <a:sym typeface="Lato"/>
              </a:endParaRPr>
            </a:p>
            <a:p>
              <a:pPr indent="0" lvl="0" marL="0" rtl="0" algn="l">
                <a:lnSpc>
                  <a:spcPct val="140000"/>
                </a:lnSpc>
                <a:spcBef>
                  <a:spcPts val="0"/>
                </a:spcBef>
                <a:spcAft>
                  <a:spcPts val="0"/>
                </a:spcAft>
                <a:buNone/>
              </a:pPr>
              <a:r>
                <a:rPr lang="uk" sz="1000">
                  <a:solidFill>
                    <a:srgbClr val="778182"/>
                  </a:solidFill>
                  <a:latin typeface="Lato"/>
                  <a:ea typeface="Lato"/>
                  <a:cs typeface="Lato"/>
                  <a:sym typeface="Lato"/>
                </a:rPr>
                <a:t>•</a:t>
              </a:r>
              <a:endParaRPr sz="1000">
                <a:solidFill>
                  <a:srgbClr val="778182"/>
                </a:solidFill>
                <a:latin typeface="Lato"/>
                <a:ea typeface="Lato"/>
                <a:cs typeface="Lato"/>
                <a:sym typeface="Lato"/>
              </a:endParaRPr>
            </a:p>
            <a:p>
              <a:pPr indent="0" lvl="0" marL="0" rtl="0" algn="l">
                <a:lnSpc>
                  <a:spcPct val="140000"/>
                </a:lnSpc>
                <a:spcBef>
                  <a:spcPts val="0"/>
                </a:spcBef>
                <a:spcAft>
                  <a:spcPts val="0"/>
                </a:spcAft>
                <a:buNone/>
              </a:pPr>
              <a:r>
                <a:t/>
              </a:r>
              <a:endParaRPr sz="1000">
                <a:solidFill>
                  <a:srgbClr val="778182"/>
                </a:solidFill>
                <a:latin typeface="Lato"/>
                <a:ea typeface="Lato"/>
                <a:cs typeface="Lato"/>
                <a:sym typeface="Lato"/>
              </a:endParaRPr>
            </a:p>
            <a:p>
              <a:pPr indent="0" lvl="0" marL="0" rtl="0" algn="l">
                <a:lnSpc>
                  <a:spcPct val="140000"/>
                </a:lnSpc>
                <a:spcBef>
                  <a:spcPts val="0"/>
                </a:spcBef>
                <a:spcAft>
                  <a:spcPts val="0"/>
                </a:spcAft>
                <a:buNone/>
              </a:pPr>
              <a:r>
                <a:t/>
              </a:r>
              <a:endParaRPr sz="1000">
                <a:solidFill>
                  <a:srgbClr val="778182"/>
                </a:solidFill>
                <a:latin typeface="Lato"/>
                <a:ea typeface="Lato"/>
                <a:cs typeface="Lato"/>
                <a:sym typeface="Lato"/>
              </a:endParaRPr>
            </a:p>
            <a:p>
              <a:pPr indent="0" lvl="0" marL="0" rtl="0" algn="l">
                <a:lnSpc>
                  <a:spcPct val="140000"/>
                </a:lnSpc>
                <a:spcBef>
                  <a:spcPts val="0"/>
                </a:spcBef>
                <a:spcAft>
                  <a:spcPts val="0"/>
                </a:spcAft>
                <a:buNone/>
              </a:pPr>
              <a:r>
                <a:rPr lang="uk" sz="1000">
                  <a:solidFill>
                    <a:srgbClr val="778182"/>
                  </a:solidFill>
                  <a:latin typeface="Lato"/>
                  <a:ea typeface="Lato"/>
                  <a:cs typeface="Lato"/>
                  <a:sym typeface="Lato"/>
                </a:rPr>
                <a:t>•</a:t>
              </a:r>
              <a:endParaRPr sz="1000">
                <a:solidFill>
                  <a:srgbClr val="778182"/>
                </a:solidFill>
                <a:latin typeface="Lato"/>
                <a:ea typeface="Lato"/>
                <a:cs typeface="Lato"/>
                <a:sym typeface="Lato"/>
              </a:endParaRPr>
            </a:p>
          </p:txBody>
        </p:sp>
      </p:grpSp>
      <p:sp>
        <p:nvSpPr>
          <p:cNvPr id="94" name="Google Shape;94;p13"/>
          <p:cNvSpPr txBox="1"/>
          <p:nvPr/>
        </p:nvSpPr>
        <p:spPr>
          <a:xfrm>
            <a:off x="539925" y="5121099"/>
            <a:ext cx="18900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28383C"/>
                </a:solidFill>
                <a:latin typeface="Lato"/>
                <a:ea typeface="Lato"/>
                <a:cs typeface="Lato"/>
                <a:sym typeface="Lato"/>
              </a:rPr>
              <a:t>EDUCATION</a:t>
            </a:r>
            <a:endParaRPr b="1">
              <a:solidFill>
                <a:srgbClr val="28383C"/>
              </a:solidFill>
              <a:latin typeface="Lato"/>
              <a:ea typeface="Lato"/>
              <a:cs typeface="Lato"/>
              <a:sym typeface="Lato"/>
            </a:endParaRPr>
          </a:p>
        </p:txBody>
      </p:sp>
      <p:grpSp>
        <p:nvGrpSpPr>
          <p:cNvPr id="95" name="Google Shape;95;p13"/>
          <p:cNvGrpSpPr/>
          <p:nvPr/>
        </p:nvGrpSpPr>
        <p:grpSpPr>
          <a:xfrm>
            <a:off x="539925" y="5453516"/>
            <a:ext cx="1890000" cy="844290"/>
            <a:chOff x="539925" y="3354062"/>
            <a:chExt cx="1890000" cy="844290"/>
          </a:xfrm>
        </p:grpSpPr>
        <p:sp>
          <p:nvSpPr>
            <p:cNvPr id="96" name="Google Shape;96;p13"/>
            <p:cNvSpPr txBox="1"/>
            <p:nvPr/>
          </p:nvSpPr>
          <p:spPr>
            <a:xfrm>
              <a:off x="539925" y="3354062"/>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000">
                  <a:solidFill>
                    <a:srgbClr val="28383C"/>
                  </a:solidFill>
                  <a:latin typeface="Lato"/>
                  <a:ea typeface="Lato"/>
                  <a:cs typeface="Lato"/>
                  <a:sym typeface="Lato"/>
                </a:rPr>
                <a:t>Master’s Degree</a:t>
              </a:r>
              <a:endParaRPr sz="1000">
                <a:solidFill>
                  <a:srgbClr val="28383C"/>
                </a:solidFill>
                <a:latin typeface="Lato"/>
                <a:ea typeface="Lato"/>
                <a:cs typeface="Lato"/>
                <a:sym typeface="Lato"/>
              </a:endParaRPr>
            </a:p>
          </p:txBody>
        </p:sp>
        <p:sp>
          <p:nvSpPr>
            <p:cNvPr id="97" name="Google Shape;97;p13"/>
            <p:cNvSpPr txBox="1"/>
            <p:nvPr/>
          </p:nvSpPr>
          <p:spPr>
            <a:xfrm>
              <a:off x="539925" y="3584192"/>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Major</a:t>
              </a:r>
              <a:endParaRPr sz="1000">
                <a:solidFill>
                  <a:srgbClr val="646669"/>
                </a:solidFill>
                <a:latin typeface="Lato"/>
                <a:ea typeface="Lato"/>
                <a:cs typeface="Lato"/>
                <a:sym typeface="Lato"/>
              </a:endParaRPr>
            </a:p>
          </p:txBody>
        </p:sp>
        <p:sp>
          <p:nvSpPr>
            <p:cNvPr id="98" name="Google Shape;98;p13"/>
            <p:cNvSpPr txBox="1"/>
            <p:nvPr/>
          </p:nvSpPr>
          <p:spPr>
            <a:xfrm>
              <a:off x="539925" y="3814322"/>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Illinois University</a:t>
              </a:r>
              <a:endParaRPr sz="1000">
                <a:solidFill>
                  <a:srgbClr val="646669"/>
                </a:solidFill>
                <a:latin typeface="Lato"/>
                <a:ea typeface="Lato"/>
                <a:cs typeface="Lato"/>
                <a:sym typeface="Lato"/>
              </a:endParaRPr>
            </a:p>
          </p:txBody>
        </p:sp>
        <p:sp>
          <p:nvSpPr>
            <p:cNvPr id="99" name="Google Shape;99;p13"/>
            <p:cNvSpPr txBox="1"/>
            <p:nvPr/>
          </p:nvSpPr>
          <p:spPr>
            <a:xfrm>
              <a:off x="539925" y="4044452"/>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2018 - 2021</a:t>
              </a:r>
              <a:endParaRPr sz="1000">
                <a:solidFill>
                  <a:srgbClr val="646669"/>
                </a:solidFill>
                <a:latin typeface="Lato"/>
                <a:ea typeface="Lato"/>
                <a:cs typeface="Lato"/>
                <a:sym typeface="Lato"/>
              </a:endParaRPr>
            </a:p>
          </p:txBody>
        </p:sp>
      </p:grpSp>
      <p:grpSp>
        <p:nvGrpSpPr>
          <p:cNvPr id="100" name="Google Shape;100;p13"/>
          <p:cNvGrpSpPr/>
          <p:nvPr/>
        </p:nvGrpSpPr>
        <p:grpSpPr>
          <a:xfrm>
            <a:off x="539925" y="6450768"/>
            <a:ext cx="1890000" cy="844290"/>
            <a:chOff x="539925" y="3354062"/>
            <a:chExt cx="1890000" cy="844290"/>
          </a:xfrm>
        </p:grpSpPr>
        <p:sp>
          <p:nvSpPr>
            <p:cNvPr id="101" name="Google Shape;101;p13"/>
            <p:cNvSpPr txBox="1"/>
            <p:nvPr/>
          </p:nvSpPr>
          <p:spPr>
            <a:xfrm>
              <a:off x="539925" y="3354062"/>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000">
                  <a:solidFill>
                    <a:srgbClr val="28383C"/>
                  </a:solidFill>
                  <a:latin typeface="Lato"/>
                  <a:ea typeface="Lato"/>
                  <a:cs typeface="Lato"/>
                  <a:sym typeface="Lato"/>
                </a:rPr>
                <a:t>Bachelor’s Degree</a:t>
              </a:r>
              <a:endParaRPr sz="1000">
                <a:solidFill>
                  <a:srgbClr val="28383C"/>
                </a:solidFill>
                <a:latin typeface="Lato"/>
                <a:ea typeface="Lato"/>
                <a:cs typeface="Lato"/>
                <a:sym typeface="Lato"/>
              </a:endParaRPr>
            </a:p>
          </p:txBody>
        </p:sp>
        <p:sp>
          <p:nvSpPr>
            <p:cNvPr id="102" name="Google Shape;102;p13"/>
            <p:cNvSpPr txBox="1"/>
            <p:nvPr/>
          </p:nvSpPr>
          <p:spPr>
            <a:xfrm>
              <a:off x="539925" y="3584192"/>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Major</a:t>
              </a:r>
              <a:endParaRPr sz="1000">
                <a:solidFill>
                  <a:srgbClr val="646669"/>
                </a:solidFill>
                <a:latin typeface="Lato"/>
                <a:ea typeface="Lato"/>
                <a:cs typeface="Lato"/>
                <a:sym typeface="Lato"/>
              </a:endParaRPr>
            </a:p>
          </p:txBody>
        </p:sp>
        <p:sp>
          <p:nvSpPr>
            <p:cNvPr id="103" name="Google Shape;103;p13"/>
            <p:cNvSpPr txBox="1"/>
            <p:nvPr/>
          </p:nvSpPr>
          <p:spPr>
            <a:xfrm>
              <a:off x="539925" y="3814322"/>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Chicago University</a:t>
              </a:r>
              <a:endParaRPr sz="1000">
                <a:solidFill>
                  <a:srgbClr val="646669"/>
                </a:solidFill>
                <a:latin typeface="Lato"/>
                <a:ea typeface="Lato"/>
                <a:cs typeface="Lato"/>
                <a:sym typeface="Lato"/>
              </a:endParaRPr>
            </a:p>
          </p:txBody>
        </p:sp>
        <p:sp>
          <p:nvSpPr>
            <p:cNvPr id="104" name="Google Shape;104;p13"/>
            <p:cNvSpPr txBox="1"/>
            <p:nvPr/>
          </p:nvSpPr>
          <p:spPr>
            <a:xfrm>
              <a:off x="539925" y="4044452"/>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2014 - 2018</a:t>
              </a:r>
              <a:endParaRPr sz="1000">
                <a:solidFill>
                  <a:srgbClr val="646669"/>
                </a:solidFill>
                <a:latin typeface="Lato"/>
                <a:ea typeface="Lato"/>
                <a:cs typeface="Lato"/>
                <a:sym typeface="Lato"/>
              </a:endParaRPr>
            </a:p>
          </p:txBody>
        </p:sp>
      </p:grpSp>
      <p:cxnSp>
        <p:nvCxnSpPr>
          <p:cNvPr id="105" name="Google Shape;105;p13"/>
          <p:cNvCxnSpPr/>
          <p:nvPr/>
        </p:nvCxnSpPr>
        <p:spPr>
          <a:xfrm>
            <a:off x="543382" y="7549675"/>
            <a:ext cx="1892100" cy="0"/>
          </a:xfrm>
          <a:prstGeom prst="straightConnector1">
            <a:avLst/>
          </a:prstGeom>
          <a:noFill/>
          <a:ln cap="flat" cmpd="sng" w="19050">
            <a:solidFill>
              <a:srgbClr val="E8E4DE"/>
            </a:solidFill>
            <a:prstDash val="solid"/>
            <a:round/>
            <a:headEnd len="med" w="med" type="none"/>
            <a:tailEnd len="med" w="med" type="none"/>
          </a:ln>
        </p:spPr>
      </p:cxnSp>
      <p:sp>
        <p:nvSpPr>
          <p:cNvPr id="106" name="Google Shape;106;p13"/>
          <p:cNvSpPr txBox="1"/>
          <p:nvPr/>
        </p:nvSpPr>
        <p:spPr>
          <a:xfrm>
            <a:off x="539925" y="7882699"/>
            <a:ext cx="18900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28383C"/>
                </a:solidFill>
                <a:latin typeface="Lato"/>
                <a:ea typeface="Lato"/>
                <a:cs typeface="Lato"/>
                <a:sym typeface="Lato"/>
              </a:rPr>
              <a:t>SOFTWARE</a:t>
            </a:r>
            <a:endParaRPr b="1">
              <a:solidFill>
                <a:srgbClr val="28383C"/>
              </a:solidFill>
              <a:latin typeface="Lato"/>
              <a:ea typeface="Lato"/>
              <a:cs typeface="Lato"/>
              <a:sym typeface="Lato"/>
            </a:endParaRPr>
          </a:p>
        </p:txBody>
      </p:sp>
      <p:grpSp>
        <p:nvGrpSpPr>
          <p:cNvPr id="107" name="Google Shape;107;p13"/>
          <p:cNvGrpSpPr/>
          <p:nvPr/>
        </p:nvGrpSpPr>
        <p:grpSpPr>
          <a:xfrm>
            <a:off x="539925" y="8215116"/>
            <a:ext cx="1890000" cy="1310947"/>
            <a:chOff x="539925" y="8215116"/>
            <a:chExt cx="1890000" cy="1310947"/>
          </a:xfrm>
        </p:grpSpPr>
        <p:sp>
          <p:nvSpPr>
            <p:cNvPr id="108" name="Google Shape;108;p13"/>
            <p:cNvSpPr txBox="1"/>
            <p:nvPr/>
          </p:nvSpPr>
          <p:spPr>
            <a:xfrm>
              <a:off x="539925" y="8215116"/>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Google Docs</a:t>
              </a:r>
              <a:endParaRPr sz="1000">
                <a:solidFill>
                  <a:srgbClr val="646669"/>
                </a:solidFill>
                <a:latin typeface="Lato"/>
                <a:ea typeface="Lato"/>
                <a:cs typeface="Lato"/>
                <a:sym typeface="Lato"/>
              </a:endParaRPr>
            </a:p>
          </p:txBody>
        </p:sp>
        <p:sp>
          <p:nvSpPr>
            <p:cNvPr id="109" name="Google Shape;109;p13"/>
            <p:cNvSpPr txBox="1"/>
            <p:nvPr/>
          </p:nvSpPr>
          <p:spPr>
            <a:xfrm>
              <a:off x="539925" y="8445246"/>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Microsoft Power Point</a:t>
              </a:r>
              <a:endParaRPr sz="1000">
                <a:solidFill>
                  <a:srgbClr val="646669"/>
                </a:solidFill>
                <a:latin typeface="Lato"/>
                <a:ea typeface="Lato"/>
                <a:cs typeface="Lato"/>
                <a:sym typeface="Lato"/>
              </a:endParaRPr>
            </a:p>
          </p:txBody>
        </p:sp>
        <p:sp>
          <p:nvSpPr>
            <p:cNvPr id="110" name="Google Shape;110;p13"/>
            <p:cNvSpPr txBox="1"/>
            <p:nvPr/>
          </p:nvSpPr>
          <p:spPr>
            <a:xfrm>
              <a:off x="539925" y="8675376"/>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Microsoft Word</a:t>
              </a:r>
              <a:endParaRPr sz="1000">
                <a:solidFill>
                  <a:srgbClr val="646669"/>
                </a:solidFill>
                <a:latin typeface="Lato"/>
                <a:ea typeface="Lato"/>
                <a:cs typeface="Lato"/>
                <a:sym typeface="Lato"/>
              </a:endParaRPr>
            </a:p>
          </p:txBody>
        </p:sp>
        <p:sp>
          <p:nvSpPr>
            <p:cNvPr id="111" name="Google Shape;111;p13"/>
            <p:cNvSpPr txBox="1"/>
            <p:nvPr/>
          </p:nvSpPr>
          <p:spPr>
            <a:xfrm>
              <a:off x="539925" y="8905506"/>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Microsoft Excel</a:t>
              </a:r>
              <a:endParaRPr sz="1000">
                <a:solidFill>
                  <a:srgbClr val="646669"/>
                </a:solidFill>
                <a:latin typeface="Lato"/>
                <a:ea typeface="Lato"/>
                <a:cs typeface="Lato"/>
                <a:sym typeface="Lato"/>
              </a:endParaRPr>
            </a:p>
          </p:txBody>
        </p:sp>
        <p:sp>
          <p:nvSpPr>
            <p:cNvPr id="112" name="Google Shape;112;p13"/>
            <p:cNvSpPr txBox="1"/>
            <p:nvPr/>
          </p:nvSpPr>
          <p:spPr>
            <a:xfrm>
              <a:off x="539925" y="9142034"/>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Keynote</a:t>
              </a:r>
              <a:endParaRPr sz="1000">
                <a:solidFill>
                  <a:srgbClr val="646669"/>
                </a:solidFill>
                <a:latin typeface="Lato"/>
                <a:ea typeface="Lato"/>
                <a:cs typeface="Lato"/>
                <a:sym typeface="Lato"/>
              </a:endParaRPr>
            </a:p>
          </p:txBody>
        </p:sp>
        <p:sp>
          <p:nvSpPr>
            <p:cNvPr id="113" name="Google Shape;113;p13"/>
            <p:cNvSpPr txBox="1"/>
            <p:nvPr/>
          </p:nvSpPr>
          <p:spPr>
            <a:xfrm>
              <a:off x="539925" y="9372164"/>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Adobe Acrobat</a:t>
              </a:r>
              <a:endParaRPr sz="1000">
                <a:solidFill>
                  <a:srgbClr val="646669"/>
                </a:solidFill>
                <a:latin typeface="Lato"/>
                <a:ea typeface="Lato"/>
                <a:cs typeface="Lato"/>
                <a:sym typeface="Lato"/>
              </a:endParaRPr>
            </a:p>
          </p:txBody>
        </p:sp>
      </p:grpSp>
      <p:sp>
        <p:nvSpPr>
          <p:cNvPr id="114" name="Google Shape;114;p13"/>
          <p:cNvSpPr/>
          <p:nvPr/>
        </p:nvSpPr>
        <p:spPr>
          <a:xfrm>
            <a:off x="50" y="10350000"/>
            <a:ext cx="7559700" cy="342000"/>
          </a:xfrm>
          <a:prstGeom prst="rect">
            <a:avLst/>
          </a:prstGeom>
          <a:gradFill>
            <a:gsLst>
              <a:gs pos="0">
                <a:srgbClr val="E8E4DE"/>
              </a:gs>
              <a:gs pos="50000">
                <a:srgbClr val="BCD2CD"/>
              </a:gs>
              <a:gs pos="100000">
                <a:srgbClr val="9BBFB7"/>
              </a:gs>
            </a:gsLst>
            <a:lin ang="10800025" scaled="0"/>
          </a:gra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cxnSp>
        <p:nvCxnSpPr>
          <p:cNvPr id="115" name="Google Shape;115;p13"/>
          <p:cNvCxnSpPr/>
          <p:nvPr/>
        </p:nvCxnSpPr>
        <p:spPr>
          <a:xfrm>
            <a:off x="2699450" y="3060450"/>
            <a:ext cx="0" cy="6944700"/>
          </a:xfrm>
          <a:prstGeom prst="straightConnector1">
            <a:avLst/>
          </a:prstGeom>
          <a:noFill/>
          <a:ln cap="flat" cmpd="sng" w="19050">
            <a:solidFill>
              <a:srgbClr val="E8E4DE"/>
            </a:solidFill>
            <a:prstDash val="solid"/>
            <a:round/>
            <a:headEnd len="med" w="med" type="none"/>
            <a:tailEnd len="med" w="med" type="none"/>
          </a:ln>
        </p:spPr>
      </p:cxn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14"/>
          <p:cNvSpPr/>
          <p:nvPr/>
        </p:nvSpPr>
        <p:spPr>
          <a:xfrm>
            <a:off x="0" y="0"/>
            <a:ext cx="7560000" cy="1621800"/>
          </a:xfrm>
          <a:prstGeom prst="rect">
            <a:avLst/>
          </a:prstGeom>
          <a:gradFill>
            <a:gsLst>
              <a:gs pos="0">
                <a:srgbClr val="E8E4DE"/>
              </a:gs>
              <a:gs pos="50000">
                <a:srgbClr val="BCD2CD"/>
              </a:gs>
              <a:gs pos="100000">
                <a:srgbClr val="9BBFB7"/>
              </a:gs>
            </a:gsLst>
            <a:lin ang="0" scaled="0"/>
          </a:gra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nvGrpSpPr>
          <p:cNvPr id="121" name="Google Shape;121;p14"/>
          <p:cNvGrpSpPr/>
          <p:nvPr/>
        </p:nvGrpSpPr>
        <p:grpSpPr>
          <a:xfrm>
            <a:off x="496625" y="4"/>
            <a:ext cx="6673150" cy="1621751"/>
            <a:chOff x="496625" y="4"/>
            <a:chExt cx="6673150" cy="1621751"/>
          </a:xfrm>
        </p:grpSpPr>
        <p:pic>
          <p:nvPicPr>
            <p:cNvPr id="122" name="Google Shape;122;p14"/>
            <p:cNvPicPr preferRelativeResize="0"/>
            <p:nvPr/>
          </p:nvPicPr>
          <p:blipFill rotWithShape="1">
            <a:blip r:embed="rId3">
              <a:alphaModFix/>
            </a:blip>
            <a:srcRect b="0" l="0" r="0" t="46641"/>
            <a:stretch/>
          </p:blipFill>
          <p:spPr>
            <a:xfrm>
              <a:off x="496625" y="4"/>
              <a:ext cx="2132526" cy="1029200"/>
            </a:xfrm>
            <a:prstGeom prst="rect">
              <a:avLst/>
            </a:prstGeom>
            <a:noFill/>
            <a:ln>
              <a:noFill/>
            </a:ln>
          </p:spPr>
        </p:pic>
        <p:pic>
          <p:nvPicPr>
            <p:cNvPr id="123" name="Google Shape;123;p14"/>
            <p:cNvPicPr preferRelativeResize="0"/>
            <p:nvPr/>
          </p:nvPicPr>
          <p:blipFill rotWithShape="1">
            <a:blip r:embed="rId4">
              <a:alphaModFix/>
            </a:blip>
            <a:srcRect b="49277" l="0" r="0" t="0"/>
            <a:stretch/>
          </p:blipFill>
          <p:spPr>
            <a:xfrm>
              <a:off x="5337550" y="777479"/>
              <a:ext cx="1832225" cy="844275"/>
            </a:xfrm>
            <a:prstGeom prst="rect">
              <a:avLst/>
            </a:prstGeom>
            <a:noFill/>
            <a:ln>
              <a:noFill/>
            </a:ln>
          </p:spPr>
        </p:pic>
      </p:grpSp>
      <p:sp>
        <p:nvSpPr>
          <p:cNvPr id="124" name="Google Shape;124;p14"/>
          <p:cNvSpPr/>
          <p:nvPr/>
        </p:nvSpPr>
        <p:spPr>
          <a:xfrm>
            <a:off x="434925" y="0"/>
            <a:ext cx="105000" cy="11487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chemeClr val="lt1"/>
              </a:solidFill>
            </a:endParaRPr>
          </a:p>
        </p:txBody>
      </p:sp>
      <p:sp>
        <p:nvSpPr>
          <p:cNvPr id="125" name="Google Shape;125;p14"/>
          <p:cNvSpPr/>
          <p:nvPr/>
        </p:nvSpPr>
        <p:spPr>
          <a:xfrm>
            <a:off x="7020000" y="1154558"/>
            <a:ext cx="105000" cy="4713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chemeClr val="lt1"/>
              </a:solidFill>
            </a:endParaRPr>
          </a:p>
        </p:txBody>
      </p:sp>
      <p:sp>
        <p:nvSpPr>
          <p:cNvPr id="126" name="Google Shape;126;p14"/>
          <p:cNvSpPr txBox="1"/>
          <p:nvPr/>
        </p:nvSpPr>
        <p:spPr>
          <a:xfrm>
            <a:off x="2068800" y="944425"/>
            <a:ext cx="3422400" cy="2616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700">
                <a:solidFill>
                  <a:srgbClr val="28383C"/>
                </a:solidFill>
                <a:latin typeface="Lato"/>
                <a:ea typeface="Lato"/>
                <a:cs typeface="Lato"/>
                <a:sym typeface="Lato"/>
              </a:rPr>
              <a:t>F u n c t i o n a l  R e s u m e</a:t>
            </a:r>
            <a:endParaRPr sz="1700">
              <a:solidFill>
                <a:srgbClr val="28383C"/>
              </a:solidFill>
              <a:latin typeface="Lato"/>
              <a:ea typeface="Lato"/>
              <a:cs typeface="Lato"/>
              <a:sym typeface="Lato"/>
            </a:endParaRPr>
          </a:p>
        </p:txBody>
      </p:sp>
      <p:sp>
        <p:nvSpPr>
          <p:cNvPr id="127" name="Google Shape;127;p14"/>
          <p:cNvSpPr txBox="1"/>
          <p:nvPr/>
        </p:nvSpPr>
        <p:spPr>
          <a:xfrm>
            <a:off x="539925" y="1844576"/>
            <a:ext cx="18900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28383C"/>
                </a:solidFill>
                <a:latin typeface="Lato"/>
                <a:ea typeface="Lato"/>
                <a:cs typeface="Lato"/>
                <a:sym typeface="Lato"/>
              </a:rPr>
              <a:t>SKILLS</a:t>
            </a:r>
            <a:endParaRPr b="1">
              <a:solidFill>
                <a:srgbClr val="28383C"/>
              </a:solidFill>
              <a:latin typeface="Lato"/>
              <a:ea typeface="Lato"/>
              <a:cs typeface="Lato"/>
              <a:sym typeface="Lato"/>
            </a:endParaRPr>
          </a:p>
        </p:txBody>
      </p:sp>
      <p:sp>
        <p:nvSpPr>
          <p:cNvPr id="128" name="Google Shape;128;p14"/>
          <p:cNvSpPr txBox="1"/>
          <p:nvPr/>
        </p:nvSpPr>
        <p:spPr>
          <a:xfrm>
            <a:off x="2970000" y="1844569"/>
            <a:ext cx="18900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28383C"/>
                </a:solidFill>
                <a:latin typeface="Lato"/>
                <a:ea typeface="Lato"/>
                <a:cs typeface="Lato"/>
                <a:sym typeface="Lato"/>
              </a:rPr>
              <a:t>EXPERIENCE</a:t>
            </a:r>
            <a:endParaRPr b="1">
              <a:solidFill>
                <a:srgbClr val="28383C"/>
              </a:solidFill>
              <a:latin typeface="Lato"/>
              <a:ea typeface="Lato"/>
              <a:cs typeface="Lato"/>
              <a:sym typeface="Lato"/>
            </a:endParaRPr>
          </a:p>
        </p:txBody>
      </p:sp>
      <p:sp>
        <p:nvSpPr>
          <p:cNvPr id="129" name="Google Shape;129;p14"/>
          <p:cNvSpPr txBox="1"/>
          <p:nvPr/>
        </p:nvSpPr>
        <p:spPr>
          <a:xfrm>
            <a:off x="1506200" y="367350"/>
            <a:ext cx="4547700" cy="5541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3600">
                <a:solidFill>
                  <a:srgbClr val="28383C"/>
                </a:solidFill>
                <a:latin typeface="Lato"/>
                <a:ea typeface="Lato"/>
                <a:cs typeface="Lato"/>
                <a:sym typeface="Lato"/>
              </a:rPr>
              <a:t>A S H T Y N  J O N E S</a:t>
            </a:r>
            <a:endParaRPr sz="3600">
              <a:solidFill>
                <a:srgbClr val="28383C"/>
              </a:solidFill>
              <a:latin typeface="Lato"/>
              <a:ea typeface="Lato"/>
              <a:cs typeface="Lato"/>
              <a:sym typeface="Lato"/>
            </a:endParaRPr>
          </a:p>
        </p:txBody>
      </p:sp>
      <p:sp>
        <p:nvSpPr>
          <p:cNvPr id="130" name="Google Shape;130;p14"/>
          <p:cNvSpPr txBox="1"/>
          <p:nvPr/>
        </p:nvSpPr>
        <p:spPr>
          <a:xfrm>
            <a:off x="539925" y="7218654"/>
            <a:ext cx="18900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28383C"/>
                </a:solidFill>
                <a:latin typeface="Lato"/>
                <a:ea typeface="Lato"/>
                <a:cs typeface="Lato"/>
                <a:sym typeface="Lato"/>
              </a:rPr>
              <a:t>HOBBIES &amp; INTERESTS</a:t>
            </a:r>
            <a:endParaRPr b="1">
              <a:solidFill>
                <a:srgbClr val="28383C"/>
              </a:solidFill>
              <a:latin typeface="Lato"/>
              <a:ea typeface="Lato"/>
              <a:cs typeface="Lato"/>
              <a:sym typeface="Lato"/>
            </a:endParaRPr>
          </a:p>
        </p:txBody>
      </p:sp>
      <p:sp>
        <p:nvSpPr>
          <p:cNvPr id="131" name="Google Shape;131;p14"/>
          <p:cNvSpPr/>
          <p:nvPr/>
        </p:nvSpPr>
        <p:spPr>
          <a:xfrm>
            <a:off x="50" y="10350000"/>
            <a:ext cx="7559700" cy="342000"/>
          </a:xfrm>
          <a:prstGeom prst="rect">
            <a:avLst/>
          </a:prstGeom>
          <a:gradFill>
            <a:gsLst>
              <a:gs pos="0">
                <a:srgbClr val="E8E4DE"/>
              </a:gs>
              <a:gs pos="50000">
                <a:srgbClr val="BCD2CD"/>
              </a:gs>
              <a:gs pos="100000">
                <a:srgbClr val="9BBFB7"/>
              </a:gs>
            </a:gsLst>
            <a:lin ang="10800025" scaled="0"/>
          </a:gra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cxnSp>
        <p:nvCxnSpPr>
          <p:cNvPr id="132" name="Google Shape;132;p14"/>
          <p:cNvCxnSpPr/>
          <p:nvPr/>
        </p:nvCxnSpPr>
        <p:spPr>
          <a:xfrm>
            <a:off x="2699450" y="1893375"/>
            <a:ext cx="0" cy="8111700"/>
          </a:xfrm>
          <a:prstGeom prst="straightConnector1">
            <a:avLst/>
          </a:prstGeom>
          <a:noFill/>
          <a:ln cap="flat" cmpd="sng" w="19050">
            <a:solidFill>
              <a:srgbClr val="E8E4DE"/>
            </a:solidFill>
            <a:prstDash val="solid"/>
            <a:round/>
            <a:headEnd len="med" w="med" type="none"/>
            <a:tailEnd len="med" w="med" type="none"/>
          </a:ln>
        </p:spPr>
      </p:cxnSp>
      <p:grpSp>
        <p:nvGrpSpPr>
          <p:cNvPr id="133" name="Google Shape;133;p14"/>
          <p:cNvGrpSpPr/>
          <p:nvPr/>
        </p:nvGrpSpPr>
        <p:grpSpPr>
          <a:xfrm>
            <a:off x="539925" y="2184738"/>
            <a:ext cx="1890000" cy="1993365"/>
            <a:chOff x="539925" y="2184738"/>
            <a:chExt cx="1890000" cy="1993365"/>
          </a:xfrm>
        </p:grpSpPr>
        <p:sp>
          <p:nvSpPr>
            <p:cNvPr id="134" name="Google Shape;134;p14"/>
            <p:cNvSpPr txBox="1"/>
            <p:nvPr/>
          </p:nvSpPr>
          <p:spPr>
            <a:xfrm>
              <a:off x="539925" y="2184738"/>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28383C"/>
                  </a:solidFill>
                  <a:latin typeface="Lato"/>
                  <a:ea typeface="Lato"/>
                  <a:cs typeface="Lato"/>
                  <a:sym typeface="Lato"/>
                </a:rPr>
                <a:t>Enhancing Quality</a:t>
              </a:r>
              <a:endParaRPr sz="1000">
                <a:solidFill>
                  <a:srgbClr val="28383C"/>
                </a:solidFill>
                <a:latin typeface="Lato"/>
                <a:ea typeface="Lato"/>
                <a:cs typeface="Lato"/>
                <a:sym typeface="Lato"/>
              </a:endParaRPr>
            </a:p>
          </p:txBody>
        </p:sp>
        <p:sp>
          <p:nvSpPr>
            <p:cNvPr id="135" name="Google Shape;135;p14"/>
            <p:cNvSpPr txBox="1"/>
            <p:nvPr/>
          </p:nvSpPr>
          <p:spPr>
            <a:xfrm>
              <a:off x="539925" y="2414671"/>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28383C"/>
                  </a:solidFill>
                  <a:latin typeface="Lato"/>
                  <a:ea typeface="Lato"/>
                  <a:cs typeface="Lato"/>
                  <a:sym typeface="Lato"/>
                </a:rPr>
                <a:t>Attention to Detail</a:t>
              </a:r>
              <a:endParaRPr sz="1000">
                <a:solidFill>
                  <a:srgbClr val="28383C"/>
                </a:solidFill>
                <a:latin typeface="Lato"/>
                <a:ea typeface="Lato"/>
                <a:cs typeface="Lato"/>
                <a:sym typeface="Lato"/>
              </a:endParaRPr>
            </a:p>
          </p:txBody>
        </p:sp>
        <p:sp>
          <p:nvSpPr>
            <p:cNvPr id="136" name="Google Shape;136;p14"/>
            <p:cNvSpPr txBox="1"/>
            <p:nvPr/>
          </p:nvSpPr>
          <p:spPr>
            <a:xfrm>
              <a:off x="539925" y="2644604"/>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28383C"/>
                  </a:solidFill>
                  <a:latin typeface="Lato"/>
                  <a:ea typeface="Lato"/>
                  <a:cs typeface="Lato"/>
                  <a:sym typeface="Lato"/>
                </a:rPr>
                <a:t>Working Independently</a:t>
              </a:r>
              <a:endParaRPr sz="1000">
                <a:solidFill>
                  <a:srgbClr val="28383C"/>
                </a:solidFill>
                <a:latin typeface="Lato"/>
                <a:ea typeface="Lato"/>
                <a:cs typeface="Lato"/>
                <a:sym typeface="Lato"/>
              </a:endParaRPr>
            </a:p>
          </p:txBody>
        </p:sp>
        <p:sp>
          <p:nvSpPr>
            <p:cNvPr id="137" name="Google Shape;137;p14"/>
            <p:cNvSpPr txBox="1"/>
            <p:nvPr/>
          </p:nvSpPr>
          <p:spPr>
            <a:xfrm>
              <a:off x="539925" y="2874537"/>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28383C"/>
                  </a:solidFill>
                  <a:latin typeface="Lato"/>
                  <a:ea typeface="Lato"/>
                  <a:cs typeface="Lato"/>
                  <a:sym typeface="Lato"/>
                </a:rPr>
                <a:t>Controlling Expenses</a:t>
              </a:r>
              <a:endParaRPr sz="1000">
                <a:solidFill>
                  <a:srgbClr val="28383C"/>
                </a:solidFill>
                <a:latin typeface="Lato"/>
                <a:ea typeface="Lato"/>
                <a:cs typeface="Lato"/>
                <a:sym typeface="Lato"/>
              </a:endParaRPr>
            </a:p>
          </p:txBody>
        </p:sp>
        <p:sp>
          <p:nvSpPr>
            <p:cNvPr id="138" name="Google Shape;138;p14"/>
            <p:cNvSpPr txBox="1"/>
            <p:nvPr/>
          </p:nvSpPr>
          <p:spPr>
            <a:xfrm>
              <a:off x="539925" y="3104470"/>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28383C"/>
                  </a:solidFill>
                  <a:latin typeface="Lato"/>
                  <a:ea typeface="Lato"/>
                  <a:cs typeface="Lato"/>
                  <a:sym typeface="Lato"/>
                </a:rPr>
                <a:t>Verbal Communication</a:t>
              </a:r>
              <a:endParaRPr sz="1000">
                <a:solidFill>
                  <a:srgbClr val="28383C"/>
                </a:solidFill>
                <a:latin typeface="Lato"/>
                <a:ea typeface="Lato"/>
                <a:cs typeface="Lato"/>
                <a:sym typeface="Lato"/>
              </a:endParaRPr>
            </a:p>
          </p:txBody>
        </p:sp>
        <p:sp>
          <p:nvSpPr>
            <p:cNvPr id="139" name="Google Shape;139;p14"/>
            <p:cNvSpPr txBox="1"/>
            <p:nvPr/>
          </p:nvSpPr>
          <p:spPr>
            <a:xfrm>
              <a:off x="539925" y="3334403"/>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28383C"/>
                  </a:solidFill>
                  <a:latin typeface="Lato"/>
                  <a:ea typeface="Lato"/>
                  <a:cs typeface="Lato"/>
                  <a:sym typeface="Lato"/>
                </a:rPr>
                <a:t>Greeting Visitors Warmly</a:t>
              </a:r>
              <a:endParaRPr sz="1000">
                <a:solidFill>
                  <a:srgbClr val="28383C"/>
                </a:solidFill>
                <a:latin typeface="Lato"/>
                <a:ea typeface="Lato"/>
                <a:cs typeface="Lato"/>
                <a:sym typeface="Lato"/>
              </a:endParaRPr>
            </a:p>
          </p:txBody>
        </p:sp>
        <p:sp>
          <p:nvSpPr>
            <p:cNvPr id="140" name="Google Shape;140;p14"/>
            <p:cNvSpPr txBox="1"/>
            <p:nvPr/>
          </p:nvSpPr>
          <p:spPr>
            <a:xfrm>
              <a:off x="539925" y="3564337"/>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28383C"/>
                  </a:solidFill>
                  <a:latin typeface="Lato"/>
                  <a:ea typeface="Lato"/>
                  <a:cs typeface="Lato"/>
                  <a:sym typeface="Lato"/>
                </a:rPr>
                <a:t>Managing Databases</a:t>
              </a:r>
              <a:endParaRPr sz="1000">
                <a:solidFill>
                  <a:srgbClr val="28383C"/>
                </a:solidFill>
                <a:latin typeface="Lato"/>
                <a:ea typeface="Lato"/>
                <a:cs typeface="Lato"/>
                <a:sym typeface="Lato"/>
              </a:endParaRPr>
            </a:p>
          </p:txBody>
        </p:sp>
        <p:sp>
          <p:nvSpPr>
            <p:cNvPr id="141" name="Google Shape;141;p14"/>
            <p:cNvSpPr txBox="1"/>
            <p:nvPr/>
          </p:nvSpPr>
          <p:spPr>
            <a:xfrm>
              <a:off x="539925" y="3794270"/>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28383C"/>
                  </a:solidFill>
                  <a:latin typeface="Lato"/>
                  <a:ea typeface="Lato"/>
                  <a:cs typeface="Lato"/>
                  <a:sym typeface="Lato"/>
                </a:rPr>
                <a:t>Proofreading</a:t>
              </a:r>
              <a:r>
                <a:rPr lang="uk" sz="1000">
                  <a:solidFill>
                    <a:srgbClr val="28383C"/>
                  </a:solidFill>
                  <a:latin typeface="Lato"/>
                  <a:ea typeface="Lato"/>
                  <a:cs typeface="Lato"/>
                  <a:sym typeface="Lato"/>
                </a:rPr>
                <a:t> Documents</a:t>
              </a:r>
              <a:endParaRPr sz="1000">
                <a:solidFill>
                  <a:srgbClr val="28383C"/>
                </a:solidFill>
                <a:latin typeface="Lato"/>
                <a:ea typeface="Lato"/>
                <a:cs typeface="Lato"/>
                <a:sym typeface="Lato"/>
              </a:endParaRPr>
            </a:p>
          </p:txBody>
        </p:sp>
        <p:sp>
          <p:nvSpPr>
            <p:cNvPr id="142" name="Google Shape;142;p14"/>
            <p:cNvSpPr txBox="1"/>
            <p:nvPr/>
          </p:nvSpPr>
          <p:spPr>
            <a:xfrm>
              <a:off x="539925" y="4024203"/>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28383C"/>
                  </a:solidFill>
                  <a:latin typeface="Lato"/>
                  <a:ea typeface="Lato"/>
                  <a:cs typeface="Lato"/>
                  <a:sym typeface="Lato"/>
                </a:rPr>
                <a:t>Screening Calls and Visitors</a:t>
              </a:r>
              <a:endParaRPr sz="1000">
                <a:solidFill>
                  <a:srgbClr val="28383C"/>
                </a:solidFill>
                <a:latin typeface="Lato"/>
                <a:ea typeface="Lato"/>
                <a:cs typeface="Lato"/>
                <a:sym typeface="Lato"/>
              </a:endParaRPr>
            </a:p>
          </p:txBody>
        </p:sp>
      </p:grpSp>
      <p:cxnSp>
        <p:nvCxnSpPr>
          <p:cNvPr id="143" name="Google Shape;143;p14"/>
          <p:cNvCxnSpPr/>
          <p:nvPr/>
        </p:nvCxnSpPr>
        <p:spPr>
          <a:xfrm>
            <a:off x="542075" y="4545681"/>
            <a:ext cx="1897200" cy="0"/>
          </a:xfrm>
          <a:prstGeom prst="straightConnector1">
            <a:avLst/>
          </a:prstGeom>
          <a:noFill/>
          <a:ln cap="flat" cmpd="sng" w="19050">
            <a:solidFill>
              <a:srgbClr val="E8E4DE"/>
            </a:solidFill>
            <a:prstDash val="solid"/>
            <a:round/>
            <a:headEnd len="med" w="med" type="none"/>
            <a:tailEnd len="med" w="med" type="none"/>
          </a:ln>
        </p:spPr>
      </p:cxnSp>
      <p:sp>
        <p:nvSpPr>
          <p:cNvPr id="144" name="Google Shape;144;p14"/>
          <p:cNvSpPr txBox="1"/>
          <p:nvPr/>
        </p:nvSpPr>
        <p:spPr>
          <a:xfrm>
            <a:off x="539925" y="4878056"/>
            <a:ext cx="18900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28383C"/>
                </a:solidFill>
                <a:latin typeface="Lato"/>
                <a:ea typeface="Lato"/>
                <a:cs typeface="Lato"/>
                <a:sym typeface="Lato"/>
              </a:rPr>
              <a:t>LANGUAGES</a:t>
            </a:r>
            <a:endParaRPr b="1">
              <a:solidFill>
                <a:srgbClr val="28383C"/>
              </a:solidFill>
              <a:latin typeface="Lato"/>
              <a:ea typeface="Lato"/>
              <a:cs typeface="Lato"/>
              <a:sym typeface="Lato"/>
            </a:endParaRPr>
          </a:p>
        </p:txBody>
      </p:sp>
      <p:grpSp>
        <p:nvGrpSpPr>
          <p:cNvPr id="145" name="Google Shape;145;p14"/>
          <p:cNvGrpSpPr/>
          <p:nvPr/>
        </p:nvGrpSpPr>
        <p:grpSpPr>
          <a:xfrm>
            <a:off x="539925" y="5210473"/>
            <a:ext cx="1890000" cy="614160"/>
            <a:chOff x="539925" y="8215116"/>
            <a:chExt cx="1890000" cy="614160"/>
          </a:xfrm>
        </p:grpSpPr>
        <p:sp>
          <p:nvSpPr>
            <p:cNvPr id="146" name="Google Shape;146;p14"/>
            <p:cNvSpPr txBox="1"/>
            <p:nvPr/>
          </p:nvSpPr>
          <p:spPr>
            <a:xfrm>
              <a:off x="539925" y="8215116"/>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28383C"/>
                  </a:solidFill>
                  <a:latin typeface="Lato"/>
                  <a:ea typeface="Lato"/>
                  <a:cs typeface="Lato"/>
                  <a:sym typeface="Lato"/>
                </a:rPr>
                <a:t>Native</a:t>
              </a:r>
              <a:endParaRPr sz="1000">
                <a:solidFill>
                  <a:srgbClr val="28383C"/>
                </a:solidFill>
                <a:latin typeface="Lato"/>
                <a:ea typeface="Lato"/>
                <a:cs typeface="Lato"/>
                <a:sym typeface="Lato"/>
              </a:endParaRPr>
            </a:p>
          </p:txBody>
        </p:sp>
        <p:sp>
          <p:nvSpPr>
            <p:cNvPr id="147" name="Google Shape;147;p14"/>
            <p:cNvSpPr txBox="1"/>
            <p:nvPr/>
          </p:nvSpPr>
          <p:spPr>
            <a:xfrm>
              <a:off x="539925" y="8445246"/>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English</a:t>
              </a:r>
              <a:endParaRPr sz="1000">
                <a:solidFill>
                  <a:srgbClr val="646669"/>
                </a:solidFill>
                <a:latin typeface="Lato"/>
                <a:ea typeface="Lato"/>
                <a:cs typeface="Lato"/>
                <a:sym typeface="Lato"/>
              </a:endParaRPr>
            </a:p>
          </p:txBody>
        </p:sp>
        <p:sp>
          <p:nvSpPr>
            <p:cNvPr id="148" name="Google Shape;148;p14"/>
            <p:cNvSpPr txBox="1"/>
            <p:nvPr/>
          </p:nvSpPr>
          <p:spPr>
            <a:xfrm>
              <a:off x="539925" y="8675376"/>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Spanish</a:t>
              </a:r>
              <a:endParaRPr sz="1000">
                <a:solidFill>
                  <a:srgbClr val="646669"/>
                </a:solidFill>
                <a:latin typeface="Lato"/>
                <a:ea typeface="Lato"/>
                <a:cs typeface="Lato"/>
                <a:sym typeface="Lato"/>
              </a:endParaRPr>
            </a:p>
          </p:txBody>
        </p:sp>
      </p:grpSp>
      <p:grpSp>
        <p:nvGrpSpPr>
          <p:cNvPr id="149" name="Google Shape;149;p14"/>
          <p:cNvGrpSpPr/>
          <p:nvPr/>
        </p:nvGrpSpPr>
        <p:grpSpPr>
          <a:xfrm>
            <a:off x="539925" y="6127523"/>
            <a:ext cx="1890000" cy="384030"/>
            <a:chOff x="539925" y="8215116"/>
            <a:chExt cx="1890000" cy="384030"/>
          </a:xfrm>
        </p:grpSpPr>
        <p:sp>
          <p:nvSpPr>
            <p:cNvPr id="150" name="Google Shape;150;p14"/>
            <p:cNvSpPr txBox="1"/>
            <p:nvPr/>
          </p:nvSpPr>
          <p:spPr>
            <a:xfrm>
              <a:off x="539925" y="8215116"/>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28383C"/>
                  </a:solidFill>
                  <a:latin typeface="Lato"/>
                  <a:ea typeface="Lato"/>
                  <a:cs typeface="Lato"/>
                  <a:sym typeface="Lato"/>
                </a:rPr>
                <a:t>Full Working</a:t>
              </a:r>
              <a:endParaRPr sz="1000">
                <a:solidFill>
                  <a:srgbClr val="28383C"/>
                </a:solidFill>
                <a:latin typeface="Lato"/>
                <a:ea typeface="Lato"/>
                <a:cs typeface="Lato"/>
                <a:sym typeface="Lato"/>
              </a:endParaRPr>
            </a:p>
          </p:txBody>
        </p:sp>
        <p:sp>
          <p:nvSpPr>
            <p:cNvPr id="151" name="Google Shape;151;p14"/>
            <p:cNvSpPr txBox="1"/>
            <p:nvPr/>
          </p:nvSpPr>
          <p:spPr>
            <a:xfrm>
              <a:off x="539925" y="8445246"/>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German</a:t>
              </a:r>
              <a:endParaRPr sz="1000">
                <a:solidFill>
                  <a:srgbClr val="646669"/>
                </a:solidFill>
                <a:latin typeface="Lato"/>
                <a:ea typeface="Lato"/>
                <a:cs typeface="Lato"/>
                <a:sym typeface="Lato"/>
              </a:endParaRPr>
            </a:p>
          </p:txBody>
        </p:sp>
      </p:grpSp>
      <p:cxnSp>
        <p:nvCxnSpPr>
          <p:cNvPr id="152" name="Google Shape;152;p14"/>
          <p:cNvCxnSpPr/>
          <p:nvPr/>
        </p:nvCxnSpPr>
        <p:spPr>
          <a:xfrm>
            <a:off x="542075" y="6892081"/>
            <a:ext cx="1897200" cy="0"/>
          </a:xfrm>
          <a:prstGeom prst="straightConnector1">
            <a:avLst/>
          </a:prstGeom>
          <a:noFill/>
          <a:ln cap="flat" cmpd="sng" w="19050">
            <a:solidFill>
              <a:srgbClr val="E8E4DE"/>
            </a:solidFill>
            <a:prstDash val="solid"/>
            <a:round/>
            <a:headEnd len="med" w="med" type="none"/>
            <a:tailEnd len="med" w="med" type="none"/>
          </a:ln>
        </p:spPr>
      </p:cxnSp>
      <p:grpSp>
        <p:nvGrpSpPr>
          <p:cNvPr id="153" name="Google Shape;153;p14"/>
          <p:cNvGrpSpPr/>
          <p:nvPr/>
        </p:nvGrpSpPr>
        <p:grpSpPr>
          <a:xfrm>
            <a:off x="539925" y="7551072"/>
            <a:ext cx="1890000" cy="1532960"/>
            <a:chOff x="539925" y="7551072"/>
            <a:chExt cx="1890000" cy="1532960"/>
          </a:xfrm>
        </p:grpSpPr>
        <p:grpSp>
          <p:nvGrpSpPr>
            <p:cNvPr id="154" name="Google Shape;154;p14"/>
            <p:cNvGrpSpPr/>
            <p:nvPr/>
          </p:nvGrpSpPr>
          <p:grpSpPr>
            <a:xfrm>
              <a:off x="539925" y="7551072"/>
              <a:ext cx="1890000" cy="1310947"/>
              <a:chOff x="539925" y="8215116"/>
              <a:chExt cx="1890000" cy="1310947"/>
            </a:xfrm>
          </p:grpSpPr>
          <p:sp>
            <p:nvSpPr>
              <p:cNvPr id="155" name="Google Shape;155;p14"/>
              <p:cNvSpPr txBox="1"/>
              <p:nvPr/>
            </p:nvSpPr>
            <p:spPr>
              <a:xfrm>
                <a:off x="539925" y="8215116"/>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Reading</a:t>
                </a:r>
                <a:endParaRPr sz="1000">
                  <a:solidFill>
                    <a:srgbClr val="646669"/>
                  </a:solidFill>
                  <a:latin typeface="Lato"/>
                  <a:ea typeface="Lato"/>
                  <a:cs typeface="Lato"/>
                  <a:sym typeface="Lato"/>
                </a:endParaRPr>
              </a:p>
            </p:txBody>
          </p:sp>
          <p:sp>
            <p:nvSpPr>
              <p:cNvPr id="156" name="Google Shape;156;p14"/>
              <p:cNvSpPr txBox="1"/>
              <p:nvPr/>
            </p:nvSpPr>
            <p:spPr>
              <a:xfrm>
                <a:off x="539925" y="8445246"/>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Photography</a:t>
                </a:r>
                <a:endParaRPr sz="1000">
                  <a:solidFill>
                    <a:srgbClr val="646669"/>
                  </a:solidFill>
                  <a:latin typeface="Lato"/>
                  <a:ea typeface="Lato"/>
                  <a:cs typeface="Lato"/>
                  <a:sym typeface="Lato"/>
                </a:endParaRPr>
              </a:p>
            </p:txBody>
          </p:sp>
          <p:sp>
            <p:nvSpPr>
              <p:cNvPr id="157" name="Google Shape;157;p14"/>
              <p:cNvSpPr txBox="1"/>
              <p:nvPr/>
            </p:nvSpPr>
            <p:spPr>
              <a:xfrm>
                <a:off x="539925" y="8675376"/>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Yoga</a:t>
                </a:r>
                <a:endParaRPr sz="1000">
                  <a:solidFill>
                    <a:srgbClr val="646669"/>
                  </a:solidFill>
                  <a:latin typeface="Lato"/>
                  <a:ea typeface="Lato"/>
                  <a:cs typeface="Lato"/>
                  <a:sym typeface="Lato"/>
                </a:endParaRPr>
              </a:p>
            </p:txBody>
          </p:sp>
          <p:sp>
            <p:nvSpPr>
              <p:cNvPr id="158" name="Google Shape;158;p14"/>
              <p:cNvSpPr txBox="1"/>
              <p:nvPr/>
            </p:nvSpPr>
            <p:spPr>
              <a:xfrm>
                <a:off x="539925" y="8905506"/>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Painting</a:t>
                </a:r>
                <a:endParaRPr sz="1000">
                  <a:solidFill>
                    <a:srgbClr val="646669"/>
                  </a:solidFill>
                  <a:latin typeface="Lato"/>
                  <a:ea typeface="Lato"/>
                  <a:cs typeface="Lato"/>
                  <a:sym typeface="Lato"/>
                </a:endParaRPr>
              </a:p>
            </p:txBody>
          </p:sp>
          <p:sp>
            <p:nvSpPr>
              <p:cNvPr id="159" name="Google Shape;159;p14"/>
              <p:cNvSpPr txBox="1"/>
              <p:nvPr/>
            </p:nvSpPr>
            <p:spPr>
              <a:xfrm>
                <a:off x="539925" y="9142034"/>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Travelling</a:t>
                </a:r>
                <a:endParaRPr sz="1000">
                  <a:solidFill>
                    <a:srgbClr val="646669"/>
                  </a:solidFill>
                  <a:latin typeface="Lato"/>
                  <a:ea typeface="Lato"/>
                  <a:cs typeface="Lato"/>
                  <a:sym typeface="Lato"/>
                </a:endParaRPr>
              </a:p>
            </p:txBody>
          </p:sp>
          <p:sp>
            <p:nvSpPr>
              <p:cNvPr id="160" name="Google Shape;160;p14"/>
              <p:cNvSpPr txBox="1"/>
              <p:nvPr/>
            </p:nvSpPr>
            <p:spPr>
              <a:xfrm>
                <a:off x="539925" y="9372164"/>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Lego building</a:t>
                </a:r>
                <a:endParaRPr sz="1000">
                  <a:solidFill>
                    <a:srgbClr val="646669"/>
                  </a:solidFill>
                  <a:latin typeface="Lato"/>
                  <a:ea typeface="Lato"/>
                  <a:cs typeface="Lato"/>
                  <a:sym typeface="Lato"/>
                </a:endParaRPr>
              </a:p>
            </p:txBody>
          </p:sp>
        </p:grpSp>
        <p:sp>
          <p:nvSpPr>
            <p:cNvPr id="161" name="Google Shape;161;p14"/>
            <p:cNvSpPr txBox="1"/>
            <p:nvPr/>
          </p:nvSpPr>
          <p:spPr>
            <a:xfrm>
              <a:off x="539925" y="8930132"/>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Squash</a:t>
              </a:r>
              <a:endParaRPr sz="1000">
                <a:solidFill>
                  <a:srgbClr val="646669"/>
                </a:solidFill>
                <a:latin typeface="Lato"/>
                <a:ea typeface="Lato"/>
                <a:cs typeface="Lato"/>
                <a:sym typeface="Lato"/>
              </a:endParaRPr>
            </a:p>
          </p:txBody>
        </p:sp>
      </p:grpSp>
      <p:grpSp>
        <p:nvGrpSpPr>
          <p:cNvPr id="162" name="Google Shape;162;p14"/>
          <p:cNvGrpSpPr/>
          <p:nvPr/>
        </p:nvGrpSpPr>
        <p:grpSpPr>
          <a:xfrm>
            <a:off x="3362536" y="2649675"/>
            <a:ext cx="3664989" cy="800400"/>
            <a:chOff x="3362536" y="4270068"/>
            <a:chExt cx="3664989" cy="800400"/>
          </a:xfrm>
        </p:grpSpPr>
        <p:sp>
          <p:nvSpPr>
            <p:cNvPr id="163" name="Google Shape;163;p14"/>
            <p:cNvSpPr txBox="1"/>
            <p:nvPr/>
          </p:nvSpPr>
          <p:spPr>
            <a:xfrm>
              <a:off x="3541525" y="4270068"/>
              <a:ext cx="3486000" cy="8004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1000">
                  <a:solidFill>
                    <a:srgbClr val="778182"/>
                  </a:solidFill>
                  <a:latin typeface="Lato"/>
                  <a:ea typeface="Lato"/>
                  <a:cs typeface="Lato"/>
                  <a:sym typeface="Lato"/>
                </a:rPr>
                <a:t>Outline your key responsibilities and duties in each role. </a:t>
              </a:r>
              <a:endParaRPr sz="1000">
                <a:solidFill>
                  <a:srgbClr val="778182"/>
                </a:solidFill>
                <a:latin typeface="Lato"/>
                <a:ea typeface="Lato"/>
                <a:cs typeface="Lato"/>
                <a:sym typeface="Lato"/>
              </a:endParaRPr>
            </a:p>
            <a:p>
              <a:pPr indent="0" lvl="0" marL="0" rtl="0" algn="l">
                <a:lnSpc>
                  <a:spcPct val="140000"/>
                </a:lnSpc>
                <a:spcBef>
                  <a:spcPts val="0"/>
                </a:spcBef>
                <a:spcAft>
                  <a:spcPts val="0"/>
                </a:spcAft>
                <a:buNone/>
              </a:pPr>
              <a:r>
                <a:rPr lang="uk" sz="1000">
                  <a:solidFill>
                    <a:srgbClr val="778182"/>
                  </a:solidFill>
                  <a:latin typeface="Lato"/>
                  <a:ea typeface="Lato"/>
                  <a:cs typeface="Lato"/>
                  <a:sym typeface="Lato"/>
                </a:rPr>
                <a:t>Be specific and use action verbs to describe your contributions. Focus on accomplishments and quantify results whenever possible.</a:t>
              </a:r>
              <a:endParaRPr sz="1000">
                <a:solidFill>
                  <a:srgbClr val="778182"/>
                </a:solidFill>
                <a:latin typeface="Lato"/>
                <a:ea typeface="Lato"/>
                <a:cs typeface="Lato"/>
                <a:sym typeface="Lato"/>
              </a:endParaRPr>
            </a:p>
          </p:txBody>
        </p:sp>
        <p:sp>
          <p:nvSpPr>
            <p:cNvPr id="164" name="Google Shape;164;p14"/>
            <p:cNvSpPr txBox="1"/>
            <p:nvPr/>
          </p:nvSpPr>
          <p:spPr>
            <a:xfrm>
              <a:off x="3362536" y="4270079"/>
              <a:ext cx="153300" cy="5850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1000">
                  <a:solidFill>
                    <a:srgbClr val="778182"/>
                  </a:solidFill>
                  <a:latin typeface="Lato"/>
                  <a:ea typeface="Lato"/>
                  <a:cs typeface="Lato"/>
                  <a:sym typeface="Lato"/>
                </a:rPr>
                <a:t>•</a:t>
              </a:r>
              <a:endParaRPr sz="1000">
                <a:solidFill>
                  <a:srgbClr val="778182"/>
                </a:solidFill>
                <a:latin typeface="Lato"/>
                <a:ea typeface="Lato"/>
                <a:cs typeface="Lato"/>
                <a:sym typeface="Lato"/>
              </a:endParaRPr>
            </a:p>
            <a:p>
              <a:pPr indent="0" lvl="0" marL="0" rtl="0" algn="l">
                <a:lnSpc>
                  <a:spcPct val="140000"/>
                </a:lnSpc>
                <a:spcBef>
                  <a:spcPts val="0"/>
                </a:spcBef>
                <a:spcAft>
                  <a:spcPts val="0"/>
                </a:spcAft>
                <a:buNone/>
              </a:pPr>
              <a:r>
                <a:rPr lang="uk" sz="1000">
                  <a:solidFill>
                    <a:srgbClr val="778182"/>
                  </a:solidFill>
                  <a:latin typeface="Lato"/>
                  <a:ea typeface="Lato"/>
                  <a:cs typeface="Lato"/>
                  <a:sym typeface="Lato"/>
                </a:rPr>
                <a:t>•</a:t>
              </a:r>
              <a:endParaRPr sz="1000">
                <a:solidFill>
                  <a:srgbClr val="778182"/>
                </a:solidFill>
                <a:latin typeface="Lato"/>
                <a:ea typeface="Lato"/>
                <a:cs typeface="Lato"/>
                <a:sym typeface="Lato"/>
              </a:endParaRPr>
            </a:p>
            <a:p>
              <a:pPr indent="0" lvl="0" marL="0" rtl="0" algn="l">
                <a:lnSpc>
                  <a:spcPct val="140000"/>
                </a:lnSpc>
                <a:spcBef>
                  <a:spcPts val="0"/>
                </a:spcBef>
                <a:spcAft>
                  <a:spcPts val="0"/>
                </a:spcAft>
                <a:buNone/>
              </a:pPr>
              <a:r>
                <a:rPr lang="uk" sz="1000">
                  <a:solidFill>
                    <a:srgbClr val="778182"/>
                  </a:solidFill>
                  <a:latin typeface="Lato"/>
                  <a:ea typeface="Lato"/>
                  <a:cs typeface="Lato"/>
                  <a:sym typeface="Lato"/>
                </a:rPr>
                <a:t>•</a:t>
              </a:r>
              <a:endParaRPr sz="1000">
                <a:solidFill>
                  <a:srgbClr val="778182"/>
                </a:solidFill>
                <a:latin typeface="Lato"/>
                <a:ea typeface="Lato"/>
                <a:cs typeface="Lato"/>
                <a:sym typeface="Lato"/>
              </a:endParaRPr>
            </a:p>
          </p:txBody>
        </p:sp>
      </p:grpSp>
      <p:grpSp>
        <p:nvGrpSpPr>
          <p:cNvPr id="165" name="Google Shape;165;p14"/>
          <p:cNvGrpSpPr/>
          <p:nvPr/>
        </p:nvGrpSpPr>
        <p:grpSpPr>
          <a:xfrm>
            <a:off x="2966154" y="2192300"/>
            <a:ext cx="4058671" cy="351350"/>
            <a:chOff x="2966175" y="2192291"/>
            <a:chExt cx="4158900" cy="351350"/>
          </a:xfrm>
        </p:grpSpPr>
        <p:sp>
          <p:nvSpPr>
            <p:cNvPr id="166" name="Google Shape;166;p14"/>
            <p:cNvSpPr txBox="1"/>
            <p:nvPr/>
          </p:nvSpPr>
          <p:spPr>
            <a:xfrm>
              <a:off x="2966175" y="2192291"/>
              <a:ext cx="4158900" cy="1539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b="1" lang="uk" sz="1000">
                  <a:solidFill>
                    <a:srgbClr val="28383C"/>
                  </a:solidFill>
                  <a:latin typeface="Lato"/>
                  <a:ea typeface="Lato"/>
                  <a:cs typeface="Lato"/>
                  <a:sym typeface="Lato"/>
                </a:rPr>
                <a:t>Proin mattis felis id semper tincidunt (Job Position)</a:t>
              </a:r>
              <a:endParaRPr b="1" sz="1000">
                <a:solidFill>
                  <a:srgbClr val="28383C"/>
                </a:solidFill>
                <a:latin typeface="Lato"/>
                <a:ea typeface="Lato"/>
                <a:cs typeface="Lato"/>
                <a:sym typeface="Lato"/>
              </a:endParaRPr>
            </a:p>
          </p:txBody>
        </p:sp>
        <p:sp>
          <p:nvSpPr>
            <p:cNvPr id="167" name="Google Shape;167;p14"/>
            <p:cNvSpPr txBox="1"/>
            <p:nvPr/>
          </p:nvSpPr>
          <p:spPr>
            <a:xfrm>
              <a:off x="2966175" y="2389741"/>
              <a:ext cx="4158900" cy="1539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1000">
                  <a:solidFill>
                    <a:srgbClr val="646669"/>
                  </a:solidFill>
                  <a:latin typeface="Lato"/>
                  <a:ea typeface="Lato"/>
                  <a:cs typeface="Lato"/>
                  <a:sym typeface="Lato"/>
                </a:rPr>
                <a:t>Rowe-Herman (Company Name) | 2023 - 2025</a:t>
              </a:r>
              <a:endParaRPr sz="1000">
                <a:solidFill>
                  <a:srgbClr val="646669"/>
                </a:solidFill>
                <a:latin typeface="Lato"/>
                <a:ea typeface="Lato"/>
                <a:cs typeface="Lato"/>
                <a:sym typeface="Lato"/>
              </a:endParaRPr>
            </a:p>
          </p:txBody>
        </p:sp>
      </p:grpSp>
      <p:grpSp>
        <p:nvGrpSpPr>
          <p:cNvPr id="168" name="Google Shape;168;p14"/>
          <p:cNvGrpSpPr/>
          <p:nvPr/>
        </p:nvGrpSpPr>
        <p:grpSpPr>
          <a:xfrm>
            <a:off x="3362536" y="4074625"/>
            <a:ext cx="3657489" cy="800400"/>
            <a:chOff x="3362536" y="4270071"/>
            <a:chExt cx="3657489" cy="800400"/>
          </a:xfrm>
        </p:grpSpPr>
        <p:sp>
          <p:nvSpPr>
            <p:cNvPr id="169" name="Google Shape;169;p14"/>
            <p:cNvSpPr txBox="1"/>
            <p:nvPr/>
          </p:nvSpPr>
          <p:spPr>
            <a:xfrm>
              <a:off x="3541525" y="4270071"/>
              <a:ext cx="3478500" cy="8004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1000">
                  <a:solidFill>
                    <a:srgbClr val="778182"/>
                  </a:solidFill>
                  <a:latin typeface="Lato"/>
                  <a:ea typeface="Lato"/>
                  <a:cs typeface="Lato"/>
                  <a:sym typeface="Lato"/>
                </a:rPr>
                <a:t>Highlight any notable achievements, projects, or milestones you reached in each position. </a:t>
              </a:r>
              <a:endParaRPr sz="1000">
                <a:solidFill>
                  <a:srgbClr val="778182"/>
                </a:solidFill>
                <a:latin typeface="Lato"/>
                <a:ea typeface="Lato"/>
                <a:cs typeface="Lato"/>
                <a:sym typeface="Lato"/>
              </a:endParaRPr>
            </a:p>
            <a:p>
              <a:pPr indent="0" lvl="0" marL="0" rtl="0" algn="l">
                <a:lnSpc>
                  <a:spcPct val="140000"/>
                </a:lnSpc>
                <a:spcBef>
                  <a:spcPts val="0"/>
                </a:spcBef>
                <a:spcAft>
                  <a:spcPts val="0"/>
                </a:spcAft>
                <a:buNone/>
              </a:pPr>
              <a:r>
                <a:rPr lang="uk" sz="1000">
                  <a:solidFill>
                    <a:srgbClr val="778182"/>
                  </a:solidFill>
                  <a:latin typeface="Lato"/>
                  <a:ea typeface="Lato"/>
                  <a:cs typeface="Lato"/>
                  <a:sym typeface="Lato"/>
                </a:rPr>
                <a:t>Discuss how your contributions positively impacted the team or company.</a:t>
              </a:r>
              <a:endParaRPr sz="1000">
                <a:solidFill>
                  <a:srgbClr val="778182"/>
                </a:solidFill>
                <a:latin typeface="Lato"/>
                <a:ea typeface="Lato"/>
                <a:cs typeface="Lato"/>
                <a:sym typeface="Lato"/>
              </a:endParaRPr>
            </a:p>
          </p:txBody>
        </p:sp>
        <p:sp>
          <p:nvSpPr>
            <p:cNvPr id="170" name="Google Shape;170;p14"/>
            <p:cNvSpPr txBox="1"/>
            <p:nvPr/>
          </p:nvSpPr>
          <p:spPr>
            <a:xfrm>
              <a:off x="3362536" y="4270079"/>
              <a:ext cx="153300" cy="5850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1000">
                  <a:solidFill>
                    <a:srgbClr val="778182"/>
                  </a:solidFill>
                  <a:latin typeface="Lato"/>
                  <a:ea typeface="Lato"/>
                  <a:cs typeface="Lato"/>
                  <a:sym typeface="Lato"/>
                </a:rPr>
                <a:t>•</a:t>
              </a:r>
              <a:endParaRPr sz="1000">
                <a:solidFill>
                  <a:srgbClr val="778182"/>
                </a:solidFill>
                <a:latin typeface="Lato"/>
                <a:ea typeface="Lato"/>
                <a:cs typeface="Lato"/>
                <a:sym typeface="Lato"/>
              </a:endParaRPr>
            </a:p>
            <a:p>
              <a:pPr indent="0" lvl="0" marL="0" rtl="0" algn="l">
                <a:lnSpc>
                  <a:spcPct val="140000"/>
                </a:lnSpc>
                <a:spcBef>
                  <a:spcPts val="0"/>
                </a:spcBef>
                <a:spcAft>
                  <a:spcPts val="0"/>
                </a:spcAft>
                <a:buNone/>
              </a:pPr>
              <a:r>
                <a:t/>
              </a:r>
              <a:endParaRPr sz="1000">
                <a:solidFill>
                  <a:srgbClr val="778182"/>
                </a:solidFill>
                <a:latin typeface="Lato"/>
                <a:ea typeface="Lato"/>
                <a:cs typeface="Lato"/>
                <a:sym typeface="Lato"/>
              </a:endParaRPr>
            </a:p>
            <a:p>
              <a:pPr indent="0" lvl="0" marL="0" rtl="0" algn="l">
                <a:lnSpc>
                  <a:spcPct val="140000"/>
                </a:lnSpc>
                <a:spcBef>
                  <a:spcPts val="0"/>
                </a:spcBef>
                <a:spcAft>
                  <a:spcPts val="0"/>
                </a:spcAft>
                <a:buNone/>
              </a:pPr>
              <a:r>
                <a:rPr lang="uk" sz="1000">
                  <a:solidFill>
                    <a:srgbClr val="778182"/>
                  </a:solidFill>
                  <a:latin typeface="Lato"/>
                  <a:ea typeface="Lato"/>
                  <a:cs typeface="Lato"/>
                  <a:sym typeface="Lato"/>
                </a:rPr>
                <a:t>•</a:t>
              </a:r>
              <a:endParaRPr sz="1000">
                <a:solidFill>
                  <a:srgbClr val="778182"/>
                </a:solidFill>
                <a:latin typeface="Lato"/>
                <a:ea typeface="Lato"/>
                <a:cs typeface="Lato"/>
                <a:sym typeface="Lato"/>
              </a:endParaRPr>
            </a:p>
          </p:txBody>
        </p:sp>
      </p:grpSp>
      <p:grpSp>
        <p:nvGrpSpPr>
          <p:cNvPr id="171" name="Google Shape;171;p14"/>
          <p:cNvGrpSpPr/>
          <p:nvPr/>
        </p:nvGrpSpPr>
        <p:grpSpPr>
          <a:xfrm>
            <a:off x="2966154" y="3617250"/>
            <a:ext cx="4058671" cy="351350"/>
            <a:chOff x="2966175" y="3617238"/>
            <a:chExt cx="4158900" cy="351350"/>
          </a:xfrm>
        </p:grpSpPr>
        <p:sp>
          <p:nvSpPr>
            <p:cNvPr id="172" name="Google Shape;172;p14"/>
            <p:cNvSpPr txBox="1"/>
            <p:nvPr/>
          </p:nvSpPr>
          <p:spPr>
            <a:xfrm>
              <a:off x="2966175" y="3617238"/>
              <a:ext cx="4158900" cy="1539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b="1" lang="uk" sz="1000">
                  <a:solidFill>
                    <a:srgbClr val="28383C"/>
                  </a:solidFill>
                  <a:latin typeface="Lato"/>
                  <a:ea typeface="Lato"/>
                  <a:cs typeface="Lato"/>
                  <a:sym typeface="Lato"/>
                </a:rPr>
                <a:t>Suspendisse ac arcu lacinia (Job Position)</a:t>
              </a:r>
              <a:endParaRPr b="1" sz="1000">
                <a:solidFill>
                  <a:srgbClr val="28383C"/>
                </a:solidFill>
                <a:latin typeface="Lato"/>
                <a:ea typeface="Lato"/>
                <a:cs typeface="Lato"/>
                <a:sym typeface="Lato"/>
              </a:endParaRPr>
            </a:p>
          </p:txBody>
        </p:sp>
        <p:sp>
          <p:nvSpPr>
            <p:cNvPr id="173" name="Google Shape;173;p14"/>
            <p:cNvSpPr txBox="1"/>
            <p:nvPr/>
          </p:nvSpPr>
          <p:spPr>
            <a:xfrm>
              <a:off x="2966175" y="3814688"/>
              <a:ext cx="4158900" cy="1539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1000">
                  <a:solidFill>
                    <a:srgbClr val="646669"/>
                  </a:solidFill>
                  <a:latin typeface="Lato"/>
                  <a:ea typeface="Lato"/>
                  <a:cs typeface="Lato"/>
                  <a:sym typeface="Lato"/>
                </a:rPr>
                <a:t>Renner Inc (Company Name) | 2021 - 2023</a:t>
              </a:r>
              <a:endParaRPr sz="1000">
                <a:solidFill>
                  <a:srgbClr val="646669"/>
                </a:solidFill>
                <a:latin typeface="Lato"/>
                <a:ea typeface="Lato"/>
                <a:cs typeface="Lato"/>
                <a:sym typeface="Lato"/>
              </a:endParaRPr>
            </a:p>
          </p:txBody>
        </p:sp>
      </p:grpSp>
      <p:grpSp>
        <p:nvGrpSpPr>
          <p:cNvPr id="174" name="Google Shape;174;p14"/>
          <p:cNvGrpSpPr/>
          <p:nvPr/>
        </p:nvGrpSpPr>
        <p:grpSpPr>
          <a:xfrm>
            <a:off x="3362536" y="5504875"/>
            <a:ext cx="3657489" cy="585000"/>
            <a:chOff x="3362536" y="4270078"/>
            <a:chExt cx="3657489" cy="585000"/>
          </a:xfrm>
        </p:grpSpPr>
        <p:sp>
          <p:nvSpPr>
            <p:cNvPr id="175" name="Google Shape;175;p14"/>
            <p:cNvSpPr txBox="1"/>
            <p:nvPr/>
          </p:nvSpPr>
          <p:spPr>
            <a:xfrm>
              <a:off x="3541525" y="4270078"/>
              <a:ext cx="3478500" cy="5850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1000">
                  <a:solidFill>
                    <a:srgbClr val="778182"/>
                  </a:solidFill>
                  <a:latin typeface="Lato"/>
                  <a:ea typeface="Lato"/>
                  <a:cs typeface="Lato"/>
                  <a:sym typeface="Lato"/>
                </a:rPr>
                <a:t>Whenever possible, quantify your achievements. </a:t>
              </a:r>
              <a:endParaRPr sz="1000">
                <a:solidFill>
                  <a:srgbClr val="778182"/>
                </a:solidFill>
                <a:latin typeface="Lato"/>
                <a:ea typeface="Lato"/>
                <a:cs typeface="Lato"/>
                <a:sym typeface="Lato"/>
              </a:endParaRPr>
            </a:p>
            <a:p>
              <a:pPr indent="0" lvl="0" marL="0" rtl="0" algn="l">
                <a:lnSpc>
                  <a:spcPct val="140000"/>
                </a:lnSpc>
                <a:spcBef>
                  <a:spcPts val="0"/>
                </a:spcBef>
                <a:spcAft>
                  <a:spcPts val="0"/>
                </a:spcAft>
                <a:buNone/>
              </a:pPr>
              <a:r>
                <a:rPr lang="uk" sz="1000">
                  <a:solidFill>
                    <a:srgbClr val="778182"/>
                  </a:solidFill>
                  <a:latin typeface="Lato"/>
                  <a:ea typeface="Lato"/>
                  <a:cs typeface="Lato"/>
                  <a:sym typeface="Lato"/>
                </a:rPr>
                <a:t>Use metrics, percentages, or numbers to provide concrete evidence of your impact.</a:t>
              </a:r>
              <a:endParaRPr sz="1000">
                <a:solidFill>
                  <a:srgbClr val="778182"/>
                </a:solidFill>
                <a:latin typeface="Lato"/>
                <a:ea typeface="Lato"/>
                <a:cs typeface="Lato"/>
                <a:sym typeface="Lato"/>
              </a:endParaRPr>
            </a:p>
          </p:txBody>
        </p:sp>
        <p:sp>
          <p:nvSpPr>
            <p:cNvPr id="176" name="Google Shape;176;p14"/>
            <p:cNvSpPr txBox="1"/>
            <p:nvPr/>
          </p:nvSpPr>
          <p:spPr>
            <a:xfrm>
              <a:off x="3362536" y="4270079"/>
              <a:ext cx="153300" cy="3693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1000">
                  <a:solidFill>
                    <a:srgbClr val="778182"/>
                  </a:solidFill>
                  <a:latin typeface="Lato"/>
                  <a:ea typeface="Lato"/>
                  <a:cs typeface="Lato"/>
                  <a:sym typeface="Lato"/>
                </a:rPr>
                <a:t>•</a:t>
              </a:r>
              <a:endParaRPr sz="1000">
                <a:solidFill>
                  <a:srgbClr val="778182"/>
                </a:solidFill>
                <a:latin typeface="Lato"/>
                <a:ea typeface="Lato"/>
                <a:cs typeface="Lato"/>
                <a:sym typeface="Lato"/>
              </a:endParaRPr>
            </a:p>
            <a:p>
              <a:pPr indent="0" lvl="0" marL="0" rtl="0" algn="l">
                <a:lnSpc>
                  <a:spcPct val="140000"/>
                </a:lnSpc>
                <a:spcBef>
                  <a:spcPts val="0"/>
                </a:spcBef>
                <a:spcAft>
                  <a:spcPts val="0"/>
                </a:spcAft>
                <a:buNone/>
              </a:pPr>
              <a:r>
                <a:rPr lang="uk" sz="1000">
                  <a:solidFill>
                    <a:srgbClr val="778182"/>
                  </a:solidFill>
                  <a:latin typeface="Lato"/>
                  <a:ea typeface="Lato"/>
                  <a:cs typeface="Lato"/>
                  <a:sym typeface="Lato"/>
                </a:rPr>
                <a:t>•</a:t>
              </a:r>
              <a:endParaRPr sz="1000">
                <a:solidFill>
                  <a:srgbClr val="778182"/>
                </a:solidFill>
                <a:latin typeface="Lato"/>
                <a:ea typeface="Lato"/>
                <a:cs typeface="Lato"/>
                <a:sym typeface="Lato"/>
              </a:endParaRPr>
            </a:p>
          </p:txBody>
        </p:sp>
      </p:grpSp>
      <p:grpSp>
        <p:nvGrpSpPr>
          <p:cNvPr id="177" name="Google Shape;177;p14"/>
          <p:cNvGrpSpPr/>
          <p:nvPr/>
        </p:nvGrpSpPr>
        <p:grpSpPr>
          <a:xfrm>
            <a:off x="2966175" y="5047475"/>
            <a:ext cx="4058700" cy="351350"/>
            <a:chOff x="2966175" y="5047475"/>
            <a:chExt cx="4058700" cy="351350"/>
          </a:xfrm>
        </p:grpSpPr>
        <p:sp>
          <p:nvSpPr>
            <p:cNvPr id="178" name="Google Shape;178;p14"/>
            <p:cNvSpPr txBox="1"/>
            <p:nvPr/>
          </p:nvSpPr>
          <p:spPr>
            <a:xfrm>
              <a:off x="2966175" y="5047475"/>
              <a:ext cx="4058700" cy="1539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b="1" lang="uk" sz="1000">
                  <a:solidFill>
                    <a:srgbClr val="28383C"/>
                  </a:solidFill>
                  <a:latin typeface="Lato"/>
                  <a:ea typeface="Lato"/>
                  <a:cs typeface="Lato"/>
                  <a:sym typeface="Lato"/>
                </a:rPr>
                <a:t>Maecenas at enim vel nulla (Job Position)</a:t>
              </a:r>
              <a:endParaRPr b="1" sz="1000">
                <a:solidFill>
                  <a:srgbClr val="28383C"/>
                </a:solidFill>
                <a:latin typeface="Lato"/>
                <a:ea typeface="Lato"/>
                <a:cs typeface="Lato"/>
                <a:sym typeface="Lato"/>
              </a:endParaRPr>
            </a:p>
          </p:txBody>
        </p:sp>
        <p:sp>
          <p:nvSpPr>
            <p:cNvPr id="179" name="Google Shape;179;p14"/>
            <p:cNvSpPr txBox="1"/>
            <p:nvPr/>
          </p:nvSpPr>
          <p:spPr>
            <a:xfrm>
              <a:off x="2966175" y="5244925"/>
              <a:ext cx="4058700" cy="1539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1000">
                  <a:solidFill>
                    <a:srgbClr val="646669"/>
                  </a:solidFill>
                  <a:latin typeface="Lato"/>
                  <a:ea typeface="Lato"/>
                  <a:cs typeface="Lato"/>
                  <a:sym typeface="Lato"/>
                </a:rPr>
                <a:t>Barrows-Dare (Company Name) | 2020 - 2021</a:t>
              </a:r>
              <a:endParaRPr sz="1000">
                <a:solidFill>
                  <a:srgbClr val="646669"/>
                </a:solidFill>
                <a:latin typeface="Lato"/>
                <a:ea typeface="Lato"/>
                <a:cs typeface="Lato"/>
                <a:sym typeface="Lato"/>
              </a:endParaRPr>
            </a:p>
          </p:txBody>
        </p:sp>
      </p:grpSp>
      <p:cxnSp>
        <p:nvCxnSpPr>
          <p:cNvPr id="180" name="Google Shape;180;p14"/>
          <p:cNvCxnSpPr/>
          <p:nvPr/>
        </p:nvCxnSpPr>
        <p:spPr>
          <a:xfrm>
            <a:off x="2968975" y="6427456"/>
            <a:ext cx="4058700" cy="0"/>
          </a:xfrm>
          <a:prstGeom prst="straightConnector1">
            <a:avLst/>
          </a:prstGeom>
          <a:noFill/>
          <a:ln cap="flat" cmpd="sng" w="19050">
            <a:solidFill>
              <a:srgbClr val="E8E4DE"/>
            </a:solidFill>
            <a:prstDash val="solid"/>
            <a:round/>
            <a:headEnd len="med" w="med" type="none"/>
            <a:tailEnd len="med" w="med" type="none"/>
          </a:ln>
        </p:spPr>
      </p:cxnSp>
      <p:sp>
        <p:nvSpPr>
          <p:cNvPr id="181" name="Google Shape;181;p14"/>
          <p:cNvSpPr txBox="1"/>
          <p:nvPr/>
        </p:nvSpPr>
        <p:spPr>
          <a:xfrm>
            <a:off x="2970000" y="6754668"/>
            <a:ext cx="18900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28383C"/>
                </a:solidFill>
                <a:latin typeface="Lato"/>
                <a:ea typeface="Lato"/>
                <a:cs typeface="Lato"/>
                <a:sym typeface="Lato"/>
              </a:rPr>
              <a:t>EXTRA</a:t>
            </a:r>
            <a:endParaRPr b="1">
              <a:solidFill>
                <a:srgbClr val="28383C"/>
              </a:solidFill>
              <a:latin typeface="Lato"/>
              <a:ea typeface="Lato"/>
              <a:cs typeface="Lato"/>
              <a:sym typeface="Lato"/>
            </a:endParaRPr>
          </a:p>
        </p:txBody>
      </p:sp>
      <p:grpSp>
        <p:nvGrpSpPr>
          <p:cNvPr id="182" name="Google Shape;182;p14"/>
          <p:cNvGrpSpPr/>
          <p:nvPr/>
        </p:nvGrpSpPr>
        <p:grpSpPr>
          <a:xfrm>
            <a:off x="2966154" y="7102400"/>
            <a:ext cx="4058671" cy="351350"/>
            <a:chOff x="2966175" y="7102390"/>
            <a:chExt cx="4158900" cy="351350"/>
          </a:xfrm>
        </p:grpSpPr>
        <p:sp>
          <p:nvSpPr>
            <p:cNvPr id="183" name="Google Shape;183;p14"/>
            <p:cNvSpPr txBox="1"/>
            <p:nvPr/>
          </p:nvSpPr>
          <p:spPr>
            <a:xfrm>
              <a:off x="2966175" y="7102390"/>
              <a:ext cx="4158900" cy="1539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b="1" lang="uk" sz="1000">
                  <a:solidFill>
                    <a:srgbClr val="28383C"/>
                  </a:solidFill>
                  <a:latin typeface="Lato"/>
                  <a:ea typeface="Lato"/>
                  <a:cs typeface="Lato"/>
                  <a:sym typeface="Lato"/>
                </a:rPr>
                <a:t>Vivamus viverra (Enter your Achievement)</a:t>
              </a:r>
              <a:endParaRPr b="1" sz="1000">
                <a:solidFill>
                  <a:srgbClr val="28383C"/>
                </a:solidFill>
                <a:latin typeface="Lato"/>
                <a:ea typeface="Lato"/>
                <a:cs typeface="Lato"/>
                <a:sym typeface="Lato"/>
              </a:endParaRPr>
            </a:p>
          </p:txBody>
        </p:sp>
        <p:sp>
          <p:nvSpPr>
            <p:cNvPr id="184" name="Google Shape;184;p14"/>
            <p:cNvSpPr txBox="1"/>
            <p:nvPr/>
          </p:nvSpPr>
          <p:spPr>
            <a:xfrm>
              <a:off x="2966175" y="7299840"/>
              <a:ext cx="4158900" cy="1539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1000">
                  <a:solidFill>
                    <a:srgbClr val="646669"/>
                  </a:solidFill>
                  <a:latin typeface="Lato"/>
                  <a:ea typeface="Lato"/>
                  <a:cs typeface="Lato"/>
                  <a:sym typeface="Lato"/>
                </a:rPr>
                <a:t>University or Company /  Chicago / USA / 2019</a:t>
              </a:r>
              <a:endParaRPr sz="1000">
                <a:solidFill>
                  <a:srgbClr val="646669"/>
                </a:solidFill>
                <a:latin typeface="Lato"/>
                <a:ea typeface="Lato"/>
                <a:cs typeface="Lato"/>
                <a:sym typeface="Lato"/>
              </a:endParaRPr>
            </a:p>
          </p:txBody>
        </p:sp>
      </p:grpSp>
      <p:grpSp>
        <p:nvGrpSpPr>
          <p:cNvPr id="185" name="Google Shape;185;p14"/>
          <p:cNvGrpSpPr/>
          <p:nvPr/>
        </p:nvGrpSpPr>
        <p:grpSpPr>
          <a:xfrm>
            <a:off x="2966154" y="7681300"/>
            <a:ext cx="4058671" cy="351350"/>
            <a:chOff x="2966175" y="7681304"/>
            <a:chExt cx="4158900" cy="351350"/>
          </a:xfrm>
        </p:grpSpPr>
        <p:sp>
          <p:nvSpPr>
            <p:cNvPr id="186" name="Google Shape;186;p14"/>
            <p:cNvSpPr txBox="1"/>
            <p:nvPr/>
          </p:nvSpPr>
          <p:spPr>
            <a:xfrm>
              <a:off x="2966175" y="7681304"/>
              <a:ext cx="4158900" cy="1539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b="1" lang="uk" sz="1000">
                  <a:solidFill>
                    <a:srgbClr val="28383C"/>
                  </a:solidFill>
                  <a:latin typeface="Lato"/>
                  <a:ea typeface="Lato"/>
                  <a:cs typeface="Lato"/>
                  <a:sym typeface="Lato"/>
                </a:rPr>
                <a:t>Maecenas at libero  (Enter your Achievement)</a:t>
              </a:r>
              <a:endParaRPr b="1" sz="1000">
                <a:solidFill>
                  <a:srgbClr val="28383C"/>
                </a:solidFill>
                <a:latin typeface="Lato"/>
                <a:ea typeface="Lato"/>
                <a:cs typeface="Lato"/>
                <a:sym typeface="Lato"/>
              </a:endParaRPr>
            </a:p>
          </p:txBody>
        </p:sp>
        <p:sp>
          <p:nvSpPr>
            <p:cNvPr id="187" name="Google Shape;187;p14"/>
            <p:cNvSpPr txBox="1"/>
            <p:nvPr/>
          </p:nvSpPr>
          <p:spPr>
            <a:xfrm>
              <a:off x="2966175" y="7878754"/>
              <a:ext cx="4158900" cy="1539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1000">
                  <a:solidFill>
                    <a:srgbClr val="646669"/>
                  </a:solidFill>
                  <a:latin typeface="Lato"/>
                  <a:ea typeface="Lato"/>
                  <a:cs typeface="Lato"/>
                  <a:sym typeface="Lato"/>
                </a:rPr>
                <a:t>University or Company /  Chicago / USA / 2019</a:t>
              </a:r>
              <a:endParaRPr sz="1000">
                <a:solidFill>
                  <a:srgbClr val="646669"/>
                </a:solidFill>
                <a:latin typeface="Lato"/>
                <a:ea typeface="Lato"/>
                <a:cs typeface="Lato"/>
                <a:sym typeface="Lato"/>
              </a:endParaRPr>
            </a:p>
          </p:txBody>
        </p:sp>
      </p:grpSp>
      <p:cxnSp>
        <p:nvCxnSpPr>
          <p:cNvPr id="188" name="Google Shape;188;p14"/>
          <p:cNvCxnSpPr/>
          <p:nvPr/>
        </p:nvCxnSpPr>
        <p:spPr>
          <a:xfrm>
            <a:off x="2968975" y="8413756"/>
            <a:ext cx="4058700" cy="0"/>
          </a:xfrm>
          <a:prstGeom prst="straightConnector1">
            <a:avLst/>
          </a:prstGeom>
          <a:noFill/>
          <a:ln cap="flat" cmpd="sng" w="19050">
            <a:solidFill>
              <a:srgbClr val="E8E4DE"/>
            </a:solidFill>
            <a:prstDash val="solid"/>
            <a:round/>
            <a:headEnd len="med" w="med" type="none"/>
            <a:tailEnd len="med" w="med" type="none"/>
          </a:ln>
        </p:spPr>
      </p:cxnSp>
      <p:sp>
        <p:nvSpPr>
          <p:cNvPr id="189" name="Google Shape;189;p14"/>
          <p:cNvSpPr txBox="1"/>
          <p:nvPr/>
        </p:nvSpPr>
        <p:spPr>
          <a:xfrm>
            <a:off x="2970000" y="8743050"/>
            <a:ext cx="33258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28383C"/>
                </a:solidFill>
                <a:latin typeface="Lato"/>
                <a:ea typeface="Lato"/>
                <a:cs typeface="Lato"/>
                <a:sym typeface="Lato"/>
              </a:rPr>
              <a:t>PROFESSIONAL DEVELOPMENT</a:t>
            </a:r>
            <a:endParaRPr b="1">
              <a:solidFill>
                <a:srgbClr val="28383C"/>
              </a:solidFill>
              <a:latin typeface="Lato"/>
              <a:ea typeface="Lato"/>
              <a:cs typeface="Lato"/>
              <a:sym typeface="Lato"/>
            </a:endParaRPr>
          </a:p>
        </p:txBody>
      </p:sp>
      <p:grpSp>
        <p:nvGrpSpPr>
          <p:cNvPr id="190" name="Google Shape;190;p14"/>
          <p:cNvGrpSpPr/>
          <p:nvPr/>
        </p:nvGrpSpPr>
        <p:grpSpPr>
          <a:xfrm>
            <a:off x="2966154" y="9090775"/>
            <a:ext cx="4058671" cy="351350"/>
            <a:chOff x="2966175" y="9090777"/>
            <a:chExt cx="4158900" cy="351350"/>
          </a:xfrm>
        </p:grpSpPr>
        <p:sp>
          <p:nvSpPr>
            <p:cNvPr id="191" name="Google Shape;191;p14"/>
            <p:cNvSpPr txBox="1"/>
            <p:nvPr/>
          </p:nvSpPr>
          <p:spPr>
            <a:xfrm>
              <a:off x="2966175" y="9090777"/>
              <a:ext cx="4158900" cy="1539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b="1" lang="uk" sz="1000">
                  <a:solidFill>
                    <a:srgbClr val="28383C"/>
                  </a:solidFill>
                  <a:latin typeface="Lato"/>
                  <a:ea typeface="Lato"/>
                  <a:cs typeface="Lato"/>
                  <a:sym typeface="Lato"/>
                </a:rPr>
                <a:t>The Marketing Forum USA</a:t>
              </a:r>
              <a:endParaRPr b="1" sz="1000">
                <a:solidFill>
                  <a:srgbClr val="28383C"/>
                </a:solidFill>
                <a:latin typeface="Lato"/>
                <a:ea typeface="Lato"/>
                <a:cs typeface="Lato"/>
                <a:sym typeface="Lato"/>
              </a:endParaRPr>
            </a:p>
          </p:txBody>
        </p:sp>
        <p:sp>
          <p:nvSpPr>
            <p:cNvPr id="192" name="Google Shape;192;p14"/>
            <p:cNvSpPr txBox="1"/>
            <p:nvPr/>
          </p:nvSpPr>
          <p:spPr>
            <a:xfrm>
              <a:off x="2966175" y="9288227"/>
              <a:ext cx="4158900" cy="1539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1000">
                  <a:solidFill>
                    <a:srgbClr val="646669"/>
                  </a:solidFill>
                  <a:latin typeface="Lato"/>
                  <a:ea typeface="Lato"/>
                  <a:cs typeface="Lato"/>
                  <a:sym typeface="Lato"/>
                </a:rPr>
                <a:t>Ponte Vedra Beach | FL 43076 | 4 - 6 March 2021</a:t>
              </a:r>
              <a:endParaRPr sz="1000">
                <a:solidFill>
                  <a:srgbClr val="646669"/>
                </a:solidFill>
                <a:latin typeface="Lato"/>
                <a:ea typeface="Lato"/>
                <a:cs typeface="Lato"/>
                <a:sym typeface="Lato"/>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15"/>
          <p:cNvSpPr/>
          <p:nvPr/>
        </p:nvSpPr>
        <p:spPr>
          <a:xfrm>
            <a:off x="0" y="0"/>
            <a:ext cx="7560000" cy="1621800"/>
          </a:xfrm>
          <a:prstGeom prst="rect">
            <a:avLst/>
          </a:prstGeom>
          <a:gradFill>
            <a:gsLst>
              <a:gs pos="0">
                <a:srgbClr val="E8E4DE"/>
              </a:gs>
              <a:gs pos="50000">
                <a:srgbClr val="BCD2CD"/>
              </a:gs>
              <a:gs pos="100000">
                <a:srgbClr val="9BBFB7"/>
              </a:gs>
            </a:gsLst>
            <a:lin ang="0" scaled="0"/>
          </a:gra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nvGrpSpPr>
          <p:cNvPr id="198" name="Google Shape;198;p15"/>
          <p:cNvGrpSpPr/>
          <p:nvPr/>
        </p:nvGrpSpPr>
        <p:grpSpPr>
          <a:xfrm>
            <a:off x="496625" y="4"/>
            <a:ext cx="6673150" cy="1621751"/>
            <a:chOff x="496625" y="4"/>
            <a:chExt cx="6673150" cy="1621751"/>
          </a:xfrm>
        </p:grpSpPr>
        <p:pic>
          <p:nvPicPr>
            <p:cNvPr id="199" name="Google Shape;199;p15"/>
            <p:cNvPicPr preferRelativeResize="0"/>
            <p:nvPr/>
          </p:nvPicPr>
          <p:blipFill rotWithShape="1">
            <a:blip r:embed="rId3">
              <a:alphaModFix/>
            </a:blip>
            <a:srcRect b="0" l="0" r="0" t="46641"/>
            <a:stretch/>
          </p:blipFill>
          <p:spPr>
            <a:xfrm>
              <a:off x="496625" y="4"/>
              <a:ext cx="2132526" cy="1029200"/>
            </a:xfrm>
            <a:prstGeom prst="rect">
              <a:avLst/>
            </a:prstGeom>
            <a:noFill/>
            <a:ln>
              <a:noFill/>
            </a:ln>
          </p:spPr>
        </p:pic>
        <p:pic>
          <p:nvPicPr>
            <p:cNvPr id="200" name="Google Shape;200;p15"/>
            <p:cNvPicPr preferRelativeResize="0"/>
            <p:nvPr/>
          </p:nvPicPr>
          <p:blipFill rotWithShape="1">
            <a:blip r:embed="rId4">
              <a:alphaModFix/>
            </a:blip>
            <a:srcRect b="49277" l="0" r="0" t="0"/>
            <a:stretch/>
          </p:blipFill>
          <p:spPr>
            <a:xfrm>
              <a:off x="5337550" y="777479"/>
              <a:ext cx="1832225" cy="844275"/>
            </a:xfrm>
            <a:prstGeom prst="rect">
              <a:avLst/>
            </a:prstGeom>
            <a:noFill/>
            <a:ln>
              <a:noFill/>
            </a:ln>
          </p:spPr>
        </p:pic>
      </p:grpSp>
      <p:sp>
        <p:nvSpPr>
          <p:cNvPr id="201" name="Google Shape;201;p15"/>
          <p:cNvSpPr/>
          <p:nvPr/>
        </p:nvSpPr>
        <p:spPr>
          <a:xfrm>
            <a:off x="434925" y="0"/>
            <a:ext cx="105000" cy="11487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chemeClr val="lt1"/>
              </a:solidFill>
            </a:endParaRPr>
          </a:p>
        </p:txBody>
      </p:sp>
      <p:sp>
        <p:nvSpPr>
          <p:cNvPr id="202" name="Google Shape;202;p15"/>
          <p:cNvSpPr/>
          <p:nvPr/>
        </p:nvSpPr>
        <p:spPr>
          <a:xfrm>
            <a:off x="7020000" y="1154558"/>
            <a:ext cx="105000" cy="4713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chemeClr val="lt1"/>
              </a:solidFill>
            </a:endParaRPr>
          </a:p>
        </p:txBody>
      </p:sp>
      <p:sp>
        <p:nvSpPr>
          <p:cNvPr id="203" name="Google Shape;203;p15"/>
          <p:cNvSpPr txBox="1"/>
          <p:nvPr/>
        </p:nvSpPr>
        <p:spPr>
          <a:xfrm>
            <a:off x="2068800" y="944425"/>
            <a:ext cx="3422400" cy="2616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700">
                <a:solidFill>
                  <a:srgbClr val="28383C"/>
                </a:solidFill>
                <a:latin typeface="Lato"/>
                <a:ea typeface="Lato"/>
                <a:cs typeface="Lato"/>
                <a:sym typeface="Lato"/>
              </a:rPr>
              <a:t>F u n c t i o n a l  R e s u m e</a:t>
            </a:r>
            <a:endParaRPr sz="1700">
              <a:solidFill>
                <a:srgbClr val="28383C"/>
              </a:solidFill>
              <a:latin typeface="Lato"/>
              <a:ea typeface="Lato"/>
              <a:cs typeface="Lato"/>
              <a:sym typeface="Lato"/>
            </a:endParaRPr>
          </a:p>
        </p:txBody>
      </p:sp>
      <p:sp>
        <p:nvSpPr>
          <p:cNvPr id="204" name="Google Shape;204;p15"/>
          <p:cNvSpPr txBox="1"/>
          <p:nvPr/>
        </p:nvSpPr>
        <p:spPr>
          <a:xfrm>
            <a:off x="543850" y="1844569"/>
            <a:ext cx="18900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28383C"/>
                </a:solidFill>
                <a:latin typeface="Lato"/>
                <a:ea typeface="Lato"/>
                <a:cs typeface="Lato"/>
                <a:sym typeface="Lato"/>
              </a:rPr>
              <a:t>COVER LETTER</a:t>
            </a:r>
            <a:endParaRPr b="1">
              <a:solidFill>
                <a:srgbClr val="28383C"/>
              </a:solidFill>
              <a:latin typeface="Lato"/>
              <a:ea typeface="Lato"/>
              <a:cs typeface="Lato"/>
              <a:sym typeface="Lato"/>
            </a:endParaRPr>
          </a:p>
        </p:txBody>
      </p:sp>
      <p:sp>
        <p:nvSpPr>
          <p:cNvPr id="205" name="Google Shape;205;p15"/>
          <p:cNvSpPr txBox="1"/>
          <p:nvPr/>
        </p:nvSpPr>
        <p:spPr>
          <a:xfrm>
            <a:off x="1506200" y="367350"/>
            <a:ext cx="4547700" cy="5541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3600">
                <a:solidFill>
                  <a:srgbClr val="28383C"/>
                </a:solidFill>
                <a:latin typeface="Lato"/>
                <a:ea typeface="Lato"/>
                <a:cs typeface="Lato"/>
                <a:sym typeface="Lato"/>
              </a:rPr>
              <a:t>A S H T Y N  J O N E S</a:t>
            </a:r>
            <a:endParaRPr sz="3600">
              <a:solidFill>
                <a:srgbClr val="28383C"/>
              </a:solidFill>
              <a:latin typeface="Lato"/>
              <a:ea typeface="Lato"/>
              <a:cs typeface="Lato"/>
              <a:sym typeface="Lato"/>
            </a:endParaRPr>
          </a:p>
        </p:txBody>
      </p:sp>
      <p:sp>
        <p:nvSpPr>
          <p:cNvPr id="206" name="Google Shape;206;p15"/>
          <p:cNvSpPr/>
          <p:nvPr/>
        </p:nvSpPr>
        <p:spPr>
          <a:xfrm>
            <a:off x="50" y="10350000"/>
            <a:ext cx="7559700" cy="342000"/>
          </a:xfrm>
          <a:prstGeom prst="rect">
            <a:avLst/>
          </a:prstGeom>
          <a:gradFill>
            <a:gsLst>
              <a:gs pos="0">
                <a:srgbClr val="E8E4DE"/>
              </a:gs>
              <a:gs pos="50000">
                <a:srgbClr val="BCD2CD"/>
              </a:gs>
              <a:gs pos="100000">
                <a:srgbClr val="9BBFB7"/>
              </a:gs>
            </a:gsLst>
            <a:lin ang="10800025" scaled="0"/>
          </a:gra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207" name="Google Shape;207;p15"/>
          <p:cNvSpPr txBox="1"/>
          <p:nvPr/>
        </p:nvSpPr>
        <p:spPr>
          <a:xfrm>
            <a:off x="539925" y="2254250"/>
            <a:ext cx="1728855" cy="1539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b="1" lang="uk" sz="1000">
                <a:solidFill>
                  <a:srgbClr val="28383C"/>
                </a:solidFill>
                <a:latin typeface="Lato"/>
                <a:ea typeface="Lato"/>
                <a:cs typeface="Lato"/>
                <a:sym typeface="Lato"/>
              </a:rPr>
              <a:t>December 21 / 2025</a:t>
            </a:r>
            <a:endParaRPr b="1" sz="1000">
              <a:solidFill>
                <a:srgbClr val="28383C"/>
              </a:solidFill>
              <a:latin typeface="Lato"/>
              <a:ea typeface="Lato"/>
              <a:cs typeface="Lato"/>
              <a:sym typeface="Lato"/>
            </a:endParaRPr>
          </a:p>
        </p:txBody>
      </p:sp>
      <p:sp>
        <p:nvSpPr>
          <p:cNvPr id="208" name="Google Shape;208;p15"/>
          <p:cNvSpPr txBox="1"/>
          <p:nvPr/>
        </p:nvSpPr>
        <p:spPr>
          <a:xfrm>
            <a:off x="543850" y="4505892"/>
            <a:ext cx="6476100" cy="4102200"/>
          </a:xfrm>
          <a:prstGeom prst="rect">
            <a:avLst/>
          </a:prstGeom>
          <a:noFill/>
          <a:ln>
            <a:noFill/>
          </a:ln>
        </p:spPr>
        <p:txBody>
          <a:bodyPr anchorCtr="0" anchor="t" bIns="0" lIns="0" spcFirstLastPara="1" rIns="0" wrap="square" tIns="0">
            <a:spAutoFit/>
          </a:bodyPr>
          <a:lstStyle/>
          <a:p>
            <a:pPr indent="0" lvl="0" marL="0" rtl="0" algn="l">
              <a:lnSpc>
                <a:spcPct val="135000"/>
              </a:lnSpc>
              <a:spcBef>
                <a:spcPts val="0"/>
              </a:spcBef>
              <a:spcAft>
                <a:spcPts val="0"/>
              </a:spcAft>
              <a:buNone/>
            </a:pPr>
            <a:r>
              <a:rPr lang="uk" sz="1000">
                <a:solidFill>
                  <a:srgbClr val="778182"/>
                </a:solidFill>
                <a:latin typeface="Lato"/>
                <a:ea typeface="Lato"/>
                <a:cs typeface="Lato"/>
                <a:sym typeface="Lato"/>
              </a:rPr>
              <a:t>A cover letter introduces yourself to the employer and highlights your relevant qualifications and experiences. Its purpose is to convince the employer that you are the right candidate for the job by demonstrating your enthusiasm and unique skills. While a cover letter is not always required by every employer, it is highly recommended to include one as it can increase your chances of being invited for an interview. Overall, it is a crucial part of a job application that can help you stand out from other candidates.</a:t>
            </a:r>
            <a:endParaRPr sz="1000">
              <a:solidFill>
                <a:srgbClr val="778182"/>
              </a:solidFill>
              <a:latin typeface="Lato"/>
              <a:ea typeface="Lato"/>
              <a:cs typeface="Lato"/>
              <a:sym typeface="Lato"/>
            </a:endParaRPr>
          </a:p>
          <a:p>
            <a:pPr indent="0" lvl="0" marL="0" rtl="0" algn="l">
              <a:lnSpc>
                <a:spcPct val="135000"/>
              </a:lnSpc>
              <a:spcBef>
                <a:spcPts val="0"/>
              </a:spcBef>
              <a:spcAft>
                <a:spcPts val="0"/>
              </a:spcAft>
              <a:buNone/>
            </a:pPr>
            <a:r>
              <a:t/>
            </a:r>
            <a:endParaRPr sz="1000">
              <a:solidFill>
                <a:srgbClr val="778182"/>
              </a:solidFill>
              <a:latin typeface="Lato"/>
              <a:ea typeface="Lato"/>
              <a:cs typeface="Lato"/>
              <a:sym typeface="Lato"/>
            </a:endParaRPr>
          </a:p>
          <a:p>
            <a:pPr indent="0" lvl="0" marL="0" rtl="0" algn="l">
              <a:lnSpc>
                <a:spcPct val="135000"/>
              </a:lnSpc>
              <a:spcBef>
                <a:spcPts val="0"/>
              </a:spcBef>
              <a:spcAft>
                <a:spcPts val="0"/>
              </a:spcAft>
              <a:buNone/>
            </a:pPr>
            <a:r>
              <a:rPr lang="uk" sz="1000">
                <a:solidFill>
                  <a:srgbClr val="778182"/>
                </a:solidFill>
                <a:latin typeface="Lato"/>
                <a:ea typeface="Lato"/>
                <a:cs typeface="Lato"/>
                <a:sym typeface="Lato"/>
              </a:rPr>
              <a:t>Begin with an opening paragraph: Introduce yourself and explain why you are interested in the job. Mention how you found out about the job opening and any connections you have to the company.</a:t>
            </a:r>
            <a:endParaRPr sz="1000">
              <a:solidFill>
                <a:srgbClr val="778182"/>
              </a:solidFill>
              <a:latin typeface="Lato"/>
              <a:ea typeface="Lato"/>
              <a:cs typeface="Lato"/>
              <a:sym typeface="Lato"/>
            </a:endParaRPr>
          </a:p>
          <a:p>
            <a:pPr indent="0" lvl="0" marL="0" rtl="0" algn="l">
              <a:lnSpc>
                <a:spcPct val="135000"/>
              </a:lnSpc>
              <a:spcBef>
                <a:spcPts val="0"/>
              </a:spcBef>
              <a:spcAft>
                <a:spcPts val="0"/>
              </a:spcAft>
              <a:buNone/>
            </a:pPr>
            <a:r>
              <a:t/>
            </a:r>
            <a:endParaRPr sz="1000">
              <a:solidFill>
                <a:srgbClr val="778182"/>
              </a:solidFill>
              <a:latin typeface="Lato"/>
              <a:ea typeface="Lato"/>
              <a:cs typeface="Lato"/>
              <a:sym typeface="Lato"/>
            </a:endParaRPr>
          </a:p>
          <a:p>
            <a:pPr indent="0" lvl="0" marL="0" rtl="0" algn="l">
              <a:lnSpc>
                <a:spcPct val="135000"/>
              </a:lnSpc>
              <a:spcBef>
                <a:spcPts val="0"/>
              </a:spcBef>
              <a:spcAft>
                <a:spcPts val="0"/>
              </a:spcAft>
              <a:buNone/>
            </a:pPr>
            <a:r>
              <a:rPr lang="uk" sz="1000">
                <a:solidFill>
                  <a:srgbClr val="778182"/>
                </a:solidFill>
                <a:latin typeface="Lato"/>
                <a:ea typeface="Lato"/>
                <a:cs typeface="Lato"/>
                <a:sym typeface="Lato"/>
              </a:rPr>
              <a:t>Highlight your qualifications: Use the body of the letter to explain how your skills and experiences make you a strong candidate for the job. Be specific and give examples of times when you demonstrated these skills.</a:t>
            </a:r>
            <a:endParaRPr sz="1000">
              <a:solidFill>
                <a:srgbClr val="778182"/>
              </a:solidFill>
              <a:latin typeface="Lato"/>
              <a:ea typeface="Lato"/>
              <a:cs typeface="Lato"/>
              <a:sym typeface="Lato"/>
            </a:endParaRPr>
          </a:p>
          <a:p>
            <a:pPr indent="0" lvl="0" marL="0" rtl="0" algn="l">
              <a:lnSpc>
                <a:spcPct val="135000"/>
              </a:lnSpc>
              <a:spcBef>
                <a:spcPts val="0"/>
              </a:spcBef>
              <a:spcAft>
                <a:spcPts val="0"/>
              </a:spcAft>
              <a:buNone/>
            </a:pPr>
            <a:r>
              <a:t/>
            </a:r>
            <a:endParaRPr sz="1000">
              <a:solidFill>
                <a:srgbClr val="778182"/>
              </a:solidFill>
              <a:latin typeface="Lato"/>
              <a:ea typeface="Lato"/>
              <a:cs typeface="Lato"/>
              <a:sym typeface="Lato"/>
            </a:endParaRPr>
          </a:p>
          <a:p>
            <a:pPr indent="0" lvl="0" marL="0" rtl="0" algn="l">
              <a:lnSpc>
                <a:spcPct val="135000"/>
              </a:lnSpc>
              <a:spcBef>
                <a:spcPts val="0"/>
              </a:spcBef>
              <a:spcAft>
                <a:spcPts val="0"/>
              </a:spcAft>
              <a:buNone/>
            </a:pPr>
            <a:r>
              <a:rPr lang="uk" sz="1000">
                <a:solidFill>
                  <a:srgbClr val="778182"/>
                </a:solidFill>
                <a:latin typeface="Lato"/>
                <a:ea typeface="Lato"/>
                <a:cs typeface="Lato"/>
                <a:sym typeface="Lato"/>
              </a:rPr>
              <a:t>Show your enthusiasm: In the closing paragraph, express your excitement about the opportunity to join the company and contribute to its success. Thank the employer for considering your application and include your contact information.</a:t>
            </a:r>
            <a:endParaRPr sz="1000">
              <a:solidFill>
                <a:srgbClr val="778182"/>
              </a:solidFill>
              <a:latin typeface="Lato"/>
              <a:ea typeface="Lato"/>
              <a:cs typeface="Lato"/>
              <a:sym typeface="Lato"/>
            </a:endParaRPr>
          </a:p>
          <a:p>
            <a:pPr indent="0" lvl="0" marL="0" rtl="0" algn="l">
              <a:lnSpc>
                <a:spcPct val="135000"/>
              </a:lnSpc>
              <a:spcBef>
                <a:spcPts val="0"/>
              </a:spcBef>
              <a:spcAft>
                <a:spcPts val="0"/>
              </a:spcAft>
              <a:buNone/>
            </a:pPr>
            <a:r>
              <a:t/>
            </a:r>
            <a:endParaRPr sz="1000">
              <a:solidFill>
                <a:srgbClr val="778182"/>
              </a:solidFill>
              <a:latin typeface="Lato"/>
              <a:ea typeface="Lato"/>
              <a:cs typeface="Lato"/>
              <a:sym typeface="Lato"/>
            </a:endParaRPr>
          </a:p>
          <a:p>
            <a:pPr indent="0" lvl="0" marL="0" rtl="0" algn="l">
              <a:lnSpc>
                <a:spcPct val="135000"/>
              </a:lnSpc>
              <a:spcBef>
                <a:spcPts val="0"/>
              </a:spcBef>
              <a:spcAft>
                <a:spcPts val="0"/>
              </a:spcAft>
              <a:buNone/>
            </a:pPr>
            <a:r>
              <a:rPr lang="uk" sz="1000">
                <a:solidFill>
                  <a:srgbClr val="778182"/>
                </a:solidFill>
                <a:latin typeface="Lato"/>
                <a:ea typeface="Lato"/>
                <a:cs typeface="Lato"/>
                <a:sym typeface="Lato"/>
              </a:rPr>
              <a:t>Use a professional sign-off like "Sincerely" or "Best regards,” followed by </a:t>
            </a:r>
            <a:r>
              <a:rPr lang="uk" sz="1000">
                <a:solidFill>
                  <a:srgbClr val="778182"/>
                </a:solidFill>
                <a:latin typeface="Lato"/>
                <a:ea typeface="Lato"/>
                <a:cs typeface="Lato"/>
                <a:sym typeface="Lato"/>
              </a:rPr>
              <a:t>your name</a:t>
            </a:r>
            <a:r>
              <a:rPr lang="uk" sz="1000">
                <a:solidFill>
                  <a:srgbClr val="778182"/>
                </a:solidFill>
                <a:latin typeface="Lato"/>
                <a:ea typeface="Lato"/>
                <a:cs typeface="Lato"/>
                <a:sym typeface="Lato"/>
              </a:rPr>
              <a:t>.</a:t>
            </a:r>
            <a:endParaRPr sz="1000">
              <a:solidFill>
                <a:srgbClr val="778182"/>
              </a:solidFill>
              <a:latin typeface="Lato"/>
              <a:ea typeface="Lato"/>
              <a:cs typeface="Lato"/>
              <a:sym typeface="Lato"/>
            </a:endParaRPr>
          </a:p>
          <a:p>
            <a:pPr indent="0" lvl="0" marL="0" rtl="0" algn="l">
              <a:lnSpc>
                <a:spcPct val="135000"/>
              </a:lnSpc>
              <a:spcBef>
                <a:spcPts val="0"/>
              </a:spcBef>
              <a:spcAft>
                <a:spcPts val="0"/>
              </a:spcAft>
              <a:buNone/>
            </a:pPr>
            <a:r>
              <a:t/>
            </a:r>
            <a:endParaRPr sz="1000">
              <a:solidFill>
                <a:srgbClr val="778182"/>
              </a:solidFill>
              <a:latin typeface="Lato"/>
              <a:ea typeface="Lato"/>
              <a:cs typeface="Lato"/>
              <a:sym typeface="Lato"/>
            </a:endParaRPr>
          </a:p>
          <a:p>
            <a:pPr indent="0" lvl="0" marL="0" rtl="0" algn="l">
              <a:lnSpc>
                <a:spcPct val="135000"/>
              </a:lnSpc>
              <a:spcBef>
                <a:spcPts val="0"/>
              </a:spcBef>
              <a:spcAft>
                <a:spcPts val="0"/>
              </a:spcAft>
              <a:buNone/>
            </a:pPr>
            <a:r>
              <a:rPr lang="uk" sz="1000">
                <a:solidFill>
                  <a:srgbClr val="778182"/>
                </a:solidFill>
                <a:latin typeface="Lato"/>
                <a:ea typeface="Lato"/>
                <a:cs typeface="Lato"/>
                <a:sym typeface="Lato"/>
              </a:rPr>
              <a:t>Before sending your cover letter, make sure to proofread it carefully for spelling and grammar errors. You may also want to have a friend or mentor review it to get feedback and make sure it is clear and concise.</a:t>
            </a:r>
            <a:endParaRPr sz="1000">
              <a:solidFill>
                <a:srgbClr val="778182"/>
              </a:solidFill>
              <a:latin typeface="Lato"/>
              <a:ea typeface="Lato"/>
              <a:cs typeface="Lato"/>
              <a:sym typeface="Lato"/>
            </a:endParaRPr>
          </a:p>
        </p:txBody>
      </p:sp>
      <p:sp>
        <p:nvSpPr>
          <p:cNvPr id="209" name="Google Shape;209;p15"/>
          <p:cNvSpPr txBox="1"/>
          <p:nvPr/>
        </p:nvSpPr>
        <p:spPr>
          <a:xfrm>
            <a:off x="540002" y="2698525"/>
            <a:ext cx="1728900" cy="1539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b="1" lang="uk" sz="1000">
                <a:solidFill>
                  <a:srgbClr val="28383C"/>
                </a:solidFill>
                <a:latin typeface="Lato"/>
                <a:ea typeface="Lato"/>
                <a:cs typeface="Lato"/>
                <a:sym typeface="Lato"/>
              </a:rPr>
              <a:t>Mrs. Lawrence Larson</a:t>
            </a:r>
            <a:endParaRPr b="1" sz="1000">
              <a:solidFill>
                <a:srgbClr val="28383C"/>
              </a:solidFill>
              <a:latin typeface="Lato"/>
              <a:ea typeface="Lato"/>
              <a:cs typeface="Lato"/>
              <a:sym typeface="Lato"/>
            </a:endParaRPr>
          </a:p>
        </p:txBody>
      </p:sp>
      <p:sp>
        <p:nvSpPr>
          <p:cNvPr id="210" name="Google Shape;210;p15"/>
          <p:cNvSpPr txBox="1"/>
          <p:nvPr/>
        </p:nvSpPr>
        <p:spPr>
          <a:xfrm>
            <a:off x="540002" y="2901705"/>
            <a:ext cx="1728900" cy="1539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1000">
                <a:solidFill>
                  <a:srgbClr val="646669"/>
                </a:solidFill>
                <a:latin typeface="Lato"/>
                <a:ea typeface="Lato"/>
                <a:cs typeface="Lato"/>
                <a:sym typeface="Lato"/>
              </a:rPr>
              <a:t>1694 Breezewood Court</a:t>
            </a:r>
            <a:endParaRPr sz="1000">
              <a:solidFill>
                <a:srgbClr val="646669"/>
              </a:solidFill>
              <a:latin typeface="Lato"/>
              <a:ea typeface="Lato"/>
              <a:cs typeface="Lato"/>
              <a:sym typeface="Lato"/>
            </a:endParaRPr>
          </a:p>
        </p:txBody>
      </p:sp>
      <p:sp>
        <p:nvSpPr>
          <p:cNvPr id="211" name="Google Shape;211;p15"/>
          <p:cNvSpPr txBox="1"/>
          <p:nvPr/>
        </p:nvSpPr>
        <p:spPr>
          <a:xfrm>
            <a:off x="540002" y="3104880"/>
            <a:ext cx="1728900" cy="1539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1000">
                <a:solidFill>
                  <a:srgbClr val="646669"/>
                </a:solidFill>
                <a:latin typeface="Lato"/>
                <a:ea typeface="Lato"/>
                <a:cs typeface="Lato"/>
                <a:sym typeface="Lato"/>
              </a:rPr>
              <a:t>Lebo, Kansas,  66856</a:t>
            </a:r>
            <a:endParaRPr sz="1000">
              <a:solidFill>
                <a:srgbClr val="646669"/>
              </a:solidFill>
              <a:latin typeface="Lato"/>
              <a:ea typeface="Lato"/>
              <a:cs typeface="Lato"/>
              <a:sym typeface="Lato"/>
            </a:endParaRPr>
          </a:p>
        </p:txBody>
      </p:sp>
      <p:sp>
        <p:nvSpPr>
          <p:cNvPr id="212" name="Google Shape;212;p15"/>
          <p:cNvSpPr txBox="1"/>
          <p:nvPr/>
        </p:nvSpPr>
        <p:spPr>
          <a:xfrm>
            <a:off x="540002" y="3308055"/>
            <a:ext cx="1728900" cy="1539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1000">
                <a:solidFill>
                  <a:srgbClr val="646669"/>
                </a:solidFill>
                <a:latin typeface="Lato"/>
                <a:ea typeface="Lato"/>
                <a:cs typeface="Lato"/>
                <a:sym typeface="Lato"/>
              </a:rPr>
              <a:t>123-4567-890</a:t>
            </a:r>
            <a:endParaRPr sz="1000">
              <a:solidFill>
                <a:srgbClr val="646669"/>
              </a:solidFill>
              <a:latin typeface="Lato"/>
              <a:ea typeface="Lato"/>
              <a:cs typeface="Lato"/>
              <a:sym typeface="Lato"/>
            </a:endParaRPr>
          </a:p>
        </p:txBody>
      </p:sp>
      <p:sp>
        <p:nvSpPr>
          <p:cNvPr id="213" name="Google Shape;213;p15"/>
          <p:cNvSpPr txBox="1"/>
          <p:nvPr/>
        </p:nvSpPr>
        <p:spPr>
          <a:xfrm>
            <a:off x="540002" y="3511230"/>
            <a:ext cx="1728900" cy="1539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1000">
                <a:solidFill>
                  <a:srgbClr val="646669"/>
                </a:solidFill>
                <a:latin typeface="Lato"/>
                <a:ea typeface="Lato"/>
                <a:cs typeface="Lato"/>
                <a:sym typeface="Lato"/>
              </a:rPr>
              <a:t>Larson@mail.com</a:t>
            </a:r>
            <a:endParaRPr sz="1000">
              <a:solidFill>
                <a:srgbClr val="646669"/>
              </a:solidFill>
              <a:latin typeface="Lato"/>
              <a:ea typeface="Lato"/>
              <a:cs typeface="Lato"/>
              <a:sym typeface="Lato"/>
            </a:endParaRPr>
          </a:p>
        </p:txBody>
      </p:sp>
      <p:sp>
        <p:nvSpPr>
          <p:cNvPr id="214" name="Google Shape;214;p15"/>
          <p:cNvSpPr txBox="1"/>
          <p:nvPr/>
        </p:nvSpPr>
        <p:spPr>
          <a:xfrm>
            <a:off x="540002" y="4076175"/>
            <a:ext cx="1728900" cy="1539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b="1" lang="uk" sz="1000">
                <a:solidFill>
                  <a:srgbClr val="28383C"/>
                </a:solidFill>
                <a:latin typeface="Lato"/>
                <a:ea typeface="Lato"/>
                <a:cs typeface="Lato"/>
                <a:sym typeface="Lato"/>
              </a:rPr>
              <a:t>Dear Mrs. Lawrence Larson</a:t>
            </a:r>
            <a:endParaRPr b="1" sz="1000">
              <a:solidFill>
                <a:srgbClr val="28383C"/>
              </a:solidFill>
              <a:latin typeface="Lato"/>
              <a:ea typeface="Lato"/>
              <a:cs typeface="Lato"/>
              <a:sym typeface="Lato"/>
            </a:endParaRPr>
          </a:p>
        </p:txBody>
      </p:sp>
      <p:sp>
        <p:nvSpPr>
          <p:cNvPr id="215" name="Google Shape;215;p15"/>
          <p:cNvSpPr txBox="1"/>
          <p:nvPr/>
        </p:nvSpPr>
        <p:spPr>
          <a:xfrm>
            <a:off x="540002" y="9680825"/>
            <a:ext cx="1728900" cy="1539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1000">
                <a:solidFill>
                  <a:srgbClr val="28383C"/>
                </a:solidFill>
                <a:latin typeface="Lato"/>
                <a:ea typeface="Lato"/>
                <a:cs typeface="Lato"/>
                <a:sym typeface="Lato"/>
              </a:rPr>
              <a:t>Sincerely,</a:t>
            </a:r>
            <a:endParaRPr sz="1000">
              <a:solidFill>
                <a:srgbClr val="28383C"/>
              </a:solidFill>
              <a:latin typeface="Lato"/>
              <a:ea typeface="Lato"/>
              <a:cs typeface="Lato"/>
              <a:sym typeface="Lato"/>
            </a:endParaRPr>
          </a:p>
        </p:txBody>
      </p:sp>
      <p:sp>
        <p:nvSpPr>
          <p:cNvPr id="216" name="Google Shape;216;p15"/>
          <p:cNvSpPr txBox="1"/>
          <p:nvPr/>
        </p:nvSpPr>
        <p:spPr>
          <a:xfrm>
            <a:off x="5185166" y="9361398"/>
            <a:ext cx="1728900" cy="554100"/>
          </a:xfrm>
          <a:prstGeom prst="rect">
            <a:avLst/>
          </a:prstGeom>
          <a:noFill/>
          <a:ln>
            <a:noFill/>
          </a:ln>
        </p:spPr>
        <p:txBody>
          <a:bodyPr anchorCtr="0" anchor="t" bIns="0" lIns="0" spcFirstLastPara="1" rIns="0" wrap="square" tIns="0">
            <a:spAutoFit/>
          </a:bodyPr>
          <a:lstStyle/>
          <a:p>
            <a:pPr indent="0" lvl="0" marL="0" rtl="0" algn="r">
              <a:lnSpc>
                <a:spcPct val="140000"/>
              </a:lnSpc>
              <a:spcBef>
                <a:spcPts val="0"/>
              </a:spcBef>
              <a:spcAft>
                <a:spcPts val="0"/>
              </a:spcAft>
              <a:buNone/>
            </a:pPr>
            <a:r>
              <a:rPr lang="uk" sz="3600">
                <a:solidFill>
                  <a:srgbClr val="28383C"/>
                </a:solidFill>
                <a:latin typeface="Mr De Haviland"/>
                <a:ea typeface="Mr De Haviland"/>
                <a:cs typeface="Mr De Haviland"/>
                <a:sym typeface="Mr De Haviland"/>
              </a:rPr>
              <a:t>Ashtyn Jones</a:t>
            </a:r>
            <a:endParaRPr sz="3600">
              <a:solidFill>
                <a:srgbClr val="28383C"/>
              </a:solidFill>
              <a:latin typeface="Mr De Haviland"/>
              <a:ea typeface="Mr De Haviland"/>
              <a:cs typeface="Mr De Haviland"/>
              <a:sym typeface="Mr De Havilan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16"/>
          <p:cNvSpPr/>
          <p:nvPr/>
        </p:nvSpPr>
        <p:spPr>
          <a:xfrm>
            <a:off x="0" y="0"/>
            <a:ext cx="7560000" cy="1621800"/>
          </a:xfrm>
          <a:prstGeom prst="rect">
            <a:avLst/>
          </a:prstGeom>
          <a:gradFill>
            <a:gsLst>
              <a:gs pos="0">
                <a:srgbClr val="E8E4DE"/>
              </a:gs>
              <a:gs pos="50000">
                <a:srgbClr val="BCD2CD"/>
              </a:gs>
              <a:gs pos="100000">
                <a:srgbClr val="9BBFB7"/>
              </a:gs>
            </a:gsLst>
            <a:lin ang="0" scaled="0"/>
          </a:gra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nvGrpSpPr>
          <p:cNvPr id="222" name="Google Shape;222;p16"/>
          <p:cNvGrpSpPr/>
          <p:nvPr/>
        </p:nvGrpSpPr>
        <p:grpSpPr>
          <a:xfrm>
            <a:off x="496625" y="4"/>
            <a:ext cx="6673150" cy="1621751"/>
            <a:chOff x="496625" y="4"/>
            <a:chExt cx="6673150" cy="1621751"/>
          </a:xfrm>
        </p:grpSpPr>
        <p:pic>
          <p:nvPicPr>
            <p:cNvPr id="223" name="Google Shape;223;p16"/>
            <p:cNvPicPr preferRelativeResize="0"/>
            <p:nvPr/>
          </p:nvPicPr>
          <p:blipFill rotWithShape="1">
            <a:blip r:embed="rId3">
              <a:alphaModFix/>
            </a:blip>
            <a:srcRect b="0" l="0" r="0" t="46641"/>
            <a:stretch/>
          </p:blipFill>
          <p:spPr>
            <a:xfrm>
              <a:off x="496625" y="4"/>
              <a:ext cx="2132526" cy="1029200"/>
            </a:xfrm>
            <a:prstGeom prst="rect">
              <a:avLst/>
            </a:prstGeom>
            <a:noFill/>
            <a:ln>
              <a:noFill/>
            </a:ln>
          </p:spPr>
        </p:pic>
        <p:pic>
          <p:nvPicPr>
            <p:cNvPr id="224" name="Google Shape;224;p16"/>
            <p:cNvPicPr preferRelativeResize="0"/>
            <p:nvPr/>
          </p:nvPicPr>
          <p:blipFill rotWithShape="1">
            <a:blip r:embed="rId4">
              <a:alphaModFix/>
            </a:blip>
            <a:srcRect b="49277" l="0" r="0" t="0"/>
            <a:stretch/>
          </p:blipFill>
          <p:spPr>
            <a:xfrm>
              <a:off x="5337550" y="777479"/>
              <a:ext cx="1832225" cy="844275"/>
            </a:xfrm>
            <a:prstGeom prst="rect">
              <a:avLst/>
            </a:prstGeom>
            <a:noFill/>
            <a:ln>
              <a:noFill/>
            </a:ln>
          </p:spPr>
        </p:pic>
      </p:grpSp>
      <p:sp>
        <p:nvSpPr>
          <p:cNvPr id="225" name="Google Shape;225;p16"/>
          <p:cNvSpPr/>
          <p:nvPr/>
        </p:nvSpPr>
        <p:spPr>
          <a:xfrm>
            <a:off x="434925" y="0"/>
            <a:ext cx="105000" cy="11487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chemeClr val="lt1"/>
              </a:solidFill>
            </a:endParaRPr>
          </a:p>
        </p:txBody>
      </p:sp>
      <p:sp>
        <p:nvSpPr>
          <p:cNvPr id="226" name="Google Shape;226;p16"/>
          <p:cNvSpPr/>
          <p:nvPr/>
        </p:nvSpPr>
        <p:spPr>
          <a:xfrm>
            <a:off x="7020000" y="1154558"/>
            <a:ext cx="105000" cy="471300"/>
          </a:xfrm>
          <a:prstGeom prst="rect">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chemeClr val="lt1"/>
              </a:solidFill>
            </a:endParaRPr>
          </a:p>
        </p:txBody>
      </p:sp>
      <p:sp>
        <p:nvSpPr>
          <p:cNvPr id="227" name="Google Shape;227;p16"/>
          <p:cNvSpPr txBox="1"/>
          <p:nvPr/>
        </p:nvSpPr>
        <p:spPr>
          <a:xfrm>
            <a:off x="2068800" y="944425"/>
            <a:ext cx="3422400" cy="2616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1700">
                <a:solidFill>
                  <a:srgbClr val="28383C"/>
                </a:solidFill>
                <a:latin typeface="Lato"/>
                <a:ea typeface="Lato"/>
                <a:cs typeface="Lato"/>
                <a:sym typeface="Lato"/>
              </a:rPr>
              <a:t>F u n c t i o n a l  R e s u m e</a:t>
            </a:r>
            <a:endParaRPr sz="1700">
              <a:solidFill>
                <a:srgbClr val="28383C"/>
              </a:solidFill>
              <a:latin typeface="Lato"/>
              <a:ea typeface="Lato"/>
              <a:cs typeface="Lato"/>
              <a:sym typeface="Lato"/>
            </a:endParaRPr>
          </a:p>
        </p:txBody>
      </p:sp>
      <p:grpSp>
        <p:nvGrpSpPr>
          <p:cNvPr id="228" name="Google Shape;228;p16"/>
          <p:cNvGrpSpPr/>
          <p:nvPr/>
        </p:nvGrpSpPr>
        <p:grpSpPr>
          <a:xfrm>
            <a:off x="539925" y="1846975"/>
            <a:ext cx="6480000" cy="949378"/>
            <a:chOff x="539925" y="1846975"/>
            <a:chExt cx="6480000" cy="949378"/>
          </a:xfrm>
        </p:grpSpPr>
        <p:sp>
          <p:nvSpPr>
            <p:cNvPr id="229" name="Google Shape;229;p16"/>
            <p:cNvSpPr txBox="1"/>
            <p:nvPr/>
          </p:nvSpPr>
          <p:spPr>
            <a:xfrm>
              <a:off x="539925" y="1846975"/>
              <a:ext cx="18900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28383C"/>
                  </a:solidFill>
                  <a:latin typeface="Lato"/>
                  <a:ea typeface="Lato"/>
                  <a:cs typeface="Lato"/>
                  <a:sym typeface="Lato"/>
                </a:rPr>
                <a:t>OBJECTIVE</a:t>
              </a:r>
              <a:endParaRPr b="1">
                <a:solidFill>
                  <a:srgbClr val="28383C"/>
                </a:solidFill>
                <a:latin typeface="Lato"/>
                <a:ea typeface="Lato"/>
                <a:cs typeface="Lato"/>
                <a:sym typeface="Lato"/>
              </a:endParaRPr>
            </a:p>
          </p:txBody>
        </p:sp>
        <p:sp>
          <p:nvSpPr>
            <p:cNvPr id="230" name="Google Shape;230;p16"/>
            <p:cNvSpPr txBox="1"/>
            <p:nvPr/>
          </p:nvSpPr>
          <p:spPr>
            <a:xfrm>
              <a:off x="539925" y="2211353"/>
              <a:ext cx="6480000" cy="585000"/>
            </a:xfrm>
            <a:prstGeom prst="rect">
              <a:avLst/>
            </a:prstGeom>
            <a:noFill/>
            <a:ln>
              <a:noFill/>
            </a:ln>
          </p:spPr>
          <p:txBody>
            <a:bodyPr anchorCtr="0" anchor="t" bIns="0" lIns="0" spcFirstLastPara="1" rIns="0" wrap="square" tIns="0">
              <a:spAutoFit/>
            </a:bodyPr>
            <a:lstStyle/>
            <a:p>
              <a:pPr indent="0" lvl="0" marL="0" rtl="0" algn="l">
                <a:lnSpc>
                  <a:spcPct val="140000"/>
                </a:lnSpc>
                <a:spcBef>
                  <a:spcPts val="0"/>
                </a:spcBef>
                <a:spcAft>
                  <a:spcPts val="0"/>
                </a:spcAft>
                <a:buNone/>
              </a:pPr>
              <a:r>
                <a:rPr lang="uk" sz="1000">
                  <a:solidFill>
                    <a:srgbClr val="28383C"/>
                  </a:solidFill>
                  <a:latin typeface="Lato"/>
                  <a:ea typeface="Lato"/>
                  <a:cs typeface="Lato"/>
                  <a:sym typeface="Lato"/>
                </a:rPr>
                <a:t>Stick to genuine information. This will ensure your success in securing the job. If you fail to showcase your true merits from the outset, it will be harder to do so during the interview. Your resume encapsulates your narrative, comprising your educational background, professional journey, personal attributes, and desired role.</a:t>
              </a:r>
              <a:endParaRPr sz="1000">
                <a:solidFill>
                  <a:srgbClr val="28383C"/>
                </a:solidFill>
                <a:latin typeface="Lato"/>
                <a:ea typeface="Lato"/>
                <a:cs typeface="Lato"/>
                <a:sym typeface="Lato"/>
              </a:endParaRPr>
            </a:p>
          </p:txBody>
        </p:sp>
      </p:grpSp>
      <p:sp>
        <p:nvSpPr>
          <p:cNvPr id="231" name="Google Shape;231;p16"/>
          <p:cNvSpPr txBox="1"/>
          <p:nvPr/>
        </p:nvSpPr>
        <p:spPr>
          <a:xfrm>
            <a:off x="539925" y="3021644"/>
            <a:ext cx="18900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28383C"/>
                </a:solidFill>
                <a:latin typeface="Lato"/>
                <a:ea typeface="Lato"/>
                <a:cs typeface="Lato"/>
                <a:sym typeface="Lato"/>
              </a:rPr>
              <a:t>CONTACT</a:t>
            </a:r>
            <a:endParaRPr b="1">
              <a:solidFill>
                <a:srgbClr val="28383C"/>
              </a:solidFill>
              <a:latin typeface="Lato"/>
              <a:ea typeface="Lato"/>
              <a:cs typeface="Lato"/>
              <a:sym typeface="Lato"/>
            </a:endParaRPr>
          </a:p>
        </p:txBody>
      </p:sp>
      <p:sp>
        <p:nvSpPr>
          <p:cNvPr id="232" name="Google Shape;232;p16"/>
          <p:cNvSpPr txBox="1"/>
          <p:nvPr/>
        </p:nvSpPr>
        <p:spPr>
          <a:xfrm>
            <a:off x="2970000" y="3021644"/>
            <a:ext cx="18900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28383C"/>
                </a:solidFill>
                <a:latin typeface="Lato"/>
                <a:ea typeface="Lato"/>
                <a:cs typeface="Lato"/>
                <a:sym typeface="Lato"/>
              </a:rPr>
              <a:t>REFERENCES</a:t>
            </a:r>
            <a:endParaRPr b="1">
              <a:solidFill>
                <a:srgbClr val="28383C"/>
              </a:solidFill>
              <a:latin typeface="Lato"/>
              <a:ea typeface="Lato"/>
              <a:cs typeface="Lato"/>
              <a:sym typeface="Lato"/>
            </a:endParaRPr>
          </a:p>
        </p:txBody>
      </p:sp>
      <p:sp>
        <p:nvSpPr>
          <p:cNvPr id="233" name="Google Shape;233;p16"/>
          <p:cNvSpPr txBox="1"/>
          <p:nvPr/>
        </p:nvSpPr>
        <p:spPr>
          <a:xfrm>
            <a:off x="1506200" y="367350"/>
            <a:ext cx="4547700" cy="5541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3600">
                <a:solidFill>
                  <a:srgbClr val="28383C"/>
                </a:solidFill>
                <a:latin typeface="Lato"/>
                <a:ea typeface="Lato"/>
                <a:cs typeface="Lato"/>
                <a:sym typeface="Lato"/>
              </a:rPr>
              <a:t>A S H T Y N  J O N E S</a:t>
            </a:r>
            <a:endParaRPr sz="3600">
              <a:solidFill>
                <a:srgbClr val="28383C"/>
              </a:solidFill>
              <a:latin typeface="Lato"/>
              <a:ea typeface="Lato"/>
              <a:cs typeface="Lato"/>
              <a:sym typeface="Lato"/>
            </a:endParaRPr>
          </a:p>
        </p:txBody>
      </p:sp>
      <p:grpSp>
        <p:nvGrpSpPr>
          <p:cNvPr id="234" name="Google Shape;234;p16"/>
          <p:cNvGrpSpPr/>
          <p:nvPr/>
        </p:nvGrpSpPr>
        <p:grpSpPr>
          <a:xfrm>
            <a:off x="539925" y="3354062"/>
            <a:ext cx="1890000" cy="1075290"/>
            <a:chOff x="539925" y="3354062"/>
            <a:chExt cx="1890000" cy="1075290"/>
          </a:xfrm>
        </p:grpSpPr>
        <p:sp>
          <p:nvSpPr>
            <p:cNvPr id="235" name="Google Shape;235;p16"/>
            <p:cNvSpPr txBox="1"/>
            <p:nvPr/>
          </p:nvSpPr>
          <p:spPr>
            <a:xfrm>
              <a:off x="539925" y="3354062"/>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000">
                  <a:solidFill>
                    <a:srgbClr val="28383C"/>
                  </a:solidFill>
                  <a:latin typeface="Lato"/>
                  <a:ea typeface="Lato"/>
                  <a:cs typeface="Lato"/>
                  <a:sym typeface="Lato"/>
                </a:rPr>
                <a:t>T:</a:t>
              </a:r>
              <a:r>
                <a:rPr lang="uk" sz="1000">
                  <a:solidFill>
                    <a:srgbClr val="28383C"/>
                  </a:solidFill>
                  <a:latin typeface="Lato"/>
                  <a:ea typeface="Lato"/>
                  <a:cs typeface="Lato"/>
                  <a:sym typeface="Lato"/>
                </a:rPr>
                <a:t> 123-4567-890</a:t>
              </a:r>
              <a:endParaRPr sz="1000">
                <a:solidFill>
                  <a:srgbClr val="28383C"/>
                </a:solidFill>
                <a:latin typeface="Lato"/>
                <a:ea typeface="Lato"/>
                <a:cs typeface="Lato"/>
                <a:sym typeface="Lato"/>
              </a:endParaRPr>
            </a:p>
          </p:txBody>
        </p:sp>
        <p:sp>
          <p:nvSpPr>
            <p:cNvPr id="236" name="Google Shape;236;p16"/>
            <p:cNvSpPr txBox="1"/>
            <p:nvPr/>
          </p:nvSpPr>
          <p:spPr>
            <a:xfrm>
              <a:off x="539925" y="3584192"/>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000">
                  <a:solidFill>
                    <a:srgbClr val="28383C"/>
                  </a:solidFill>
                  <a:latin typeface="Lato"/>
                  <a:ea typeface="Lato"/>
                  <a:cs typeface="Lato"/>
                  <a:sym typeface="Lato"/>
                </a:rPr>
                <a:t>M: </a:t>
              </a:r>
              <a:r>
                <a:rPr lang="uk" sz="1000">
                  <a:solidFill>
                    <a:srgbClr val="28383C"/>
                  </a:solidFill>
                  <a:latin typeface="Lato"/>
                  <a:ea typeface="Lato"/>
                  <a:cs typeface="Lato"/>
                  <a:sym typeface="Lato"/>
                </a:rPr>
                <a:t>Jones@mail.com</a:t>
              </a:r>
              <a:endParaRPr b="1" sz="1000">
                <a:solidFill>
                  <a:srgbClr val="28383C"/>
                </a:solidFill>
                <a:latin typeface="Lato"/>
                <a:ea typeface="Lato"/>
                <a:cs typeface="Lato"/>
                <a:sym typeface="Lato"/>
              </a:endParaRPr>
            </a:p>
          </p:txBody>
        </p:sp>
        <p:sp>
          <p:nvSpPr>
            <p:cNvPr id="237" name="Google Shape;237;p16"/>
            <p:cNvSpPr txBox="1"/>
            <p:nvPr/>
          </p:nvSpPr>
          <p:spPr>
            <a:xfrm>
              <a:off x="539925" y="3814322"/>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000">
                  <a:solidFill>
                    <a:srgbClr val="28383C"/>
                  </a:solidFill>
                  <a:latin typeface="Lato"/>
                  <a:ea typeface="Lato"/>
                  <a:cs typeface="Lato"/>
                  <a:sym typeface="Lato"/>
                </a:rPr>
                <a:t>In: </a:t>
              </a:r>
              <a:r>
                <a:rPr lang="uk" sz="1000">
                  <a:solidFill>
                    <a:srgbClr val="28383C"/>
                  </a:solidFill>
                  <a:latin typeface="Lato"/>
                  <a:ea typeface="Lato"/>
                  <a:cs typeface="Lato"/>
                  <a:sym typeface="Lato"/>
                </a:rPr>
                <a:t>Linkedin.com/in/Username</a:t>
              </a:r>
              <a:endParaRPr sz="1000">
                <a:solidFill>
                  <a:srgbClr val="28383C"/>
                </a:solidFill>
                <a:latin typeface="Lato"/>
                <a:ea typeface="Lato"/>
                <a:cs typeface="Lato"/>
                <a:sym typeface="Lato"/>
              </a:endParaRPr>
            </a:p>
          </p:txBody>
        </p:sp>
        <p:sp>
          <p:nvSpPr>
            <p:cNvPr id="238" name="Google Shape;238;p16"/>
            <p:cNvSpPr txBox="1"/>
            <p:nvPr/>
          </p:nvSpPr>
          <p:spPr>
            <a:xfrm>
              <a:off x="539925" y="4044452"/>
              <a:ext cx="1890000" cy="384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000">
                  <a:solidFill>
                    <a:srgbClr val="28383C"/>
                  </a:solidFill>
                  <a:latin typeface="Lato"/>
                  <a:ea typeface="Lato"/>
                  <a:cs typeface="Lato"/>
                  <a:sym typeface="Lato"/>
                </a:rPr>
                <a:t>A: </a:t>
              </a:r>
              <a:r>
                <a:rPr lang="uk" sz="1000">
                  <a:solidFill>
                    <a:srgbClr val="28383C"/>
                  </a:solidFill>
                  <a:latin typeface="Lato"/>
                  <a:ea typeface="Lato"/>
                  <a:cs typeface="Lato"/>
                  <a:sym typeface="Lato"/>
                </a:rPr>
                <a:t>684 Cherry Camp Road,</a:t>
              </a:r>
              <a:endParaRPr sz="1000">
                <a:solidFill>
                  <a:srgbClr val="28383C"/>
                </a:solidFill>
                <a:latin typeface="Lato"/>
                <a:ea typeface="Lato"/>
                <a:cs typeface="Lato"/>
                <a:sym typeface="Lato"/>
              </a:endParaRPr>
            </a:p>
            <a:p>
              <a:pPr indent="0" lvl="0" marL="0" rtl="0" algn="l">
                <a:lnSpc>
                  <a:spcPct val="150000"/>
                </a:lnSpc>
                <a:spcBef>
                  <a:spcPts val="0"/>
                </a:spcBef>
                <a:spcAft>
                  <a:spcPts val="0"/>
                </a:spcAft>
                <a:buNone/>
              </a:pPr>
              <a:r>
                <a:rPr lang="uk" sz="1000">
                  <a:solidFill>
                    <a:srgbClr val="28383C"/>
                  </a:solidFill>
                  <a:latin typeface="Lato"/>
                  <a:ea typeface="Lato"/>
                  <a:cs typeface="Lato"/>
                  <a:sym typeface="Lato"/>
                </a:rPr>
                <a:t>      Chicago,  Illinois,  60605</a:t>
              </a:r>
              <a:endParaRPr sz="1000">
                <a:solidFill>
                  <a:srgbClr val="28383C"/>
                </a:solidFill>
                <a:latin typeface="Lato"/>
                <a:ea typeface="Lato"/>
                <a:cs typeface="Lato"/>
                <a:sym typeface="Lato"/>
              </a:endParaRPr>
            </a:p>
          </p:txBody>
        </p:sp>
      </p:grpSp>
      <p:cxnSp>
        <p:nvCxnSpPr>
          <p:cNvPr id="239" name="Google Shape;239;p16"/>
          <p:cNvCxnSpPr/>
          <p:nvPr/>
        </p:nvCxnSpPr>
        <p:spPr>
          <a:xfrm>
            <a:off x="543382" y="4788075"/>
            <a:ext cx="1892100" cy="0"/>
          </a:xfrm>
          <a:prstGeom prst="straightConnector1">
            <a:avLst/>
          </a:prstGeom>
          <a:noFill/>
          <a:ln cap="flat" cmpd="sng" w="19050">
            <a:solidFill>
              <a:srgbClr val="E8E4DE"/>
            </a:solidFill>
            <a:prstDash val="solid"/>
            <a:round/>
            <a:headEnd len="med" w="med" type="none"/>
            <a:tailEnd len="med" w="med" type="none"/>
          </a:ln>
        </p:spPr>
      </p:cxnSp>
      <p:sp>
        <p:nvSpPr>
          <p:cNvPr id="240" name="Google Shape;240;p16"/>
          <p:cNvSpPr txBox="1"/>
          <p:nvPr/>
        </p:nvSpPr>
        <p:spPr>
          <a:xfrm>
            <a:off x="539925" y="5121099"/>
            <a:ext cx="18900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28383C"/>
                </a:solidFill>
                <a:latin typeface="Lato"/>
                <a:ea typeface="Lato"/>
                <a:cs typeface="Lato"/>
                <a:sym typeface="Lato"/>
              </a:rPr>
              <a:t>EDUCATION</a:t>
            </a:r>
            <a:endParaRPr b="1">
              <a:solidFill>
                <a:srgbClr val="28383C"/>
              </a:solidFill>
              <a:latin typeface="Lato"/>
              <a:ea typeface="Lato"/>
              <a:cs typeface="Lato"/>
              <a:sym typeface="Lato"/>
            </a:endParaRPr>
          </a:p>
        </p:txBody>
      </p:sp>
      <p:grpSp>
        <p:nvGrpSpPr>
          <p:cNvPr id="241" name="Google Shape;241;p16"/>
          <p:cNvGrpSpPr/>
          <p:nvPr/>
        </p:nvGrpSpPr>
        <p:grpSpPr>
          <a:xfrm>
            <a:off x="539925" y="5453516"/>
            <a:ext cx="1890000" cy="844290"/>
            <a:chOff x="539925" y="3354062"/>
            <a:chExt cx="1890000" cy="844290"/>
          </a:xfrm>
        </p:grpSpPr>
        <p:sp>
          <p:nvSpPr>
            <p:cNvPr id="242" name="Google Shape;242;p16"/>
            <p:cNvSpPr txBox="1"/>
            <p:nvPr/>
          </p:nvSpPr>
          <p:spPr>
            <a:xfrm>
              <a:off x="539925" y="3354062"/>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000">
                  <a:solidFill>
                    <a:srgbClr val="28383C"/>
                  </a:solidFill>
                  <a:latin typeface="Lato"/>
                  <a:ea typeface="Lato"/>
                  <a:cs typeface="Lato"/>
                  <a:sym typeface="Lato"/>
                </a:rPr>
                <a:t>Master’s Degree</a:t>
              </a:r>
              <a:endParaRPr sz="1000">
                <a:solidFill>
                  <a:srgbClr val="28383C"/>
                </a:solidFill>
                <a:latin typeface="Lato"/>
                <a:ea typeface="Lato"/>
                <a:cs typeface="Lato"/>
                <a:sym typeface="Lato"/>
              </a:endParaRPr>
            </a:p>
          </p:txBody>
        </p:sp>
        <p:sp>
          <p:nvSpPr>
            <p:cNvPr id="243" name="Google Shape;243;p16"/>
            <p:cNvSpPr txBox="1"/>
            <p:nvPr/>
          </p:nvSpPr>
          <p:spPr>
            <a:xfrm>
              <a:off x="539925" y="3584192"/>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Major</a:t>
              </a:r>
              <a:endParaRPr sz="1000">
                <a:solidFill>
                  <a:srgbClr val="646669"/>
                </a:solidFill>
                <a:latin typeface="Lato"/>
                <a:ea typeface="Lato"/>
                <a:cs typeface="Lato"/>
                <a:sym typeface="Lato"/>
              </a:endParaRPr>
            </a:p>
          </p:txBody>
        </p:sp>
        <p:sp>
          <p:nvSpPr>
            <p:cNvPr id="244" name="Google Shape;244;p16"/>
            <p:cNvSpPr txBox="1"/>
            <p:nvPr/>
          </p:nvSpPr>
          <p:spPr>
            <a:xfrm>
              <a:off x="539925" y="3814322"/>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Illinois University</a:t>
              </a:r>
              <a:endParaRPr sz="1000">
                <a:solidFill>
                  <a:srgbClr val="646669"/>
                </a:solidFill>
                <a:latin typeface="Lato"/>
                <a:ea typeface="Lato"/>
                <a:cs typeface="Lato"/>
                <a:sym typeface="Lato"/>
              </a:endParaRPr>
            </a:p>
          </p:txBody>
        </p:sp>
        <p:sp>
          <p:nvSpPr>
            <p:cNvPr id="245" name="Google Shape;245;p16"/>
            <p:cNvSpPr txBox="1"/>
            <p:nvPr/>
          </p:nvSpPr>
          <p:spPr>
            <a:xfrm>
              <a:off x="539925" y="4044452"/>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2018 - 2021</a:t>
              </a:r>
              <a:endParaRPr sz="1000">
                <a:solidFill>
                  <a:srgbClr val="646669"/>
                </a:solidFill>
                <a:latin typeface="Lato"/>
                <a:ea typeface="Lato"/>
                <a:cs typeface="Lato"/>
                <a:sym typeface="Lato"/>
              </a:endParaRPr>
            </a:p>
          </p:txBody>
        </p:sp>
      </p:grpSp>
      <p:grpSp>
        <p:nvGrpSpPr>
          <p:cNvPr id="246" name="Google Shape;246;p16"/>
          <p:cNvGrpSpPr/>
          <p:nvPr/>
        </p:nvGrpSpPr>
        <p:grpSpPr>
          <a:xfrm>
            <a:off x="539925" y="6450768"/>
            <a:ext cx="1890000" cy="844290"/>
            <a:chOff x="539925" y="3354062"/>
            <a:chExt cx="1890000" cy="844290"/>
          </a:xfrm>
        </p:grpSpPr>
        <p:sp>
          <p:nvSpPr>
            <p:cNvPr id="247" name="Google Shape;247;p16"/>
            <p:cNvSpPr txBox="1"/>
            <p:nvPr/>
          </p:nvSpPr>
          <p:spPr>
            <a:xfrm>
              <a:off x="539925" y="3354062"/>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000">
                  <a:solidFill>
                    <a:srgbClr val="28383C"/>
                  </a:solidFill>
                  <a:latin typeface="Lato"/>
                  <a:ea typeface="Lato"/>
                  <a:cs typeface="Lato"/>
                  <a:sym typeface="Lato"/>
                </a:rPr>
                <a:t>Bachelor’s Degree</a:t>
              </a:r>
              <a:endParaRPr sz="1000">
                <a:solidFill>
                  <a:srgbClr val="28383C"/>
                </a:solidFill>
                <a:latin typeface="Lato"/>
                <a:ea typeface="Lato"/>
                <a:cs typeface="Lato"/>
                <a:sym typeface="Lato"/>
              </a:endParaRPr>
            </a:p>
          </p:txBody>
        </p:sp>
        <p:sp>
          <p:nvSpPr>
            <p:cNvPr id="248" name="Google Shape;248;p16"/>
            <p:cNvSpPr txBox="1"/>
            <p:nvPr/>
          </p:nvSpPr>
          <p:spPr>
            <a:xfrm>
              <a:off x="539925" y="3584192"/>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Major</a:t>
              </a:r>
              <a:endParaRPr sz="1000">
                <a:solidFill>
                  <a:srgbClr val="646669"/>
                </a:solidFill>
                <a:latin typeface="Lato"/>
                <a:ea typeface="Lato"/>
                <a:cs typeface="Lato"/>
                <a:sym typeface="Lato"/>
              </a:endParaRPr>
            </a:p>
          </p:txBody>
        </p:sp>
        <p:sp>
          <p:nvSpPr>
            <p:cNvPr id="249" name="Google Shape;249;p16"/>
            <p:cNvSpPr txBox="1"/>
            <p:nvPr/>
          </p:nvSpPr>
          <p:spPr>
            <a:xfrm>
              <a:off x="539925" y="3814322"/>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Chicago University</a:t>
              </a:r>
              <a:endParaRPr sz="1000">
                <a:solidFill>
                  <a:srgbClr val="646669"/>
                </a:solidFill>
                <a:latin typeface="Lato"/>
                <a:ea typeface="Lato"/>
                <a:cs typeface="Lato"/>
                <a:sym typeface="Lato"/>
              </a:endParaRPr>
            </a:p>
          </p:txBody>
        </p:sp>
        <p:sp>
          <p:nvSpPr>
            <p:cNvPr id="250" name="Google Shape;250;p16"/>
            <p:cNvSpPr txBox="1"/>
            <p:nvPr/>
          </p:nvSpPr>
          <p:spPr>
            <a:xfrm>
              <a:off x="539925" y="4044452"/>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2014 - 2018</a:t>
              </a:r>
              <a:endParaRPr sz="1000">
                <a:solidFill>
                  <a:srgbClr val="646669"/>
                </a:solidFill>
                <a:latin typeface="Lato"/>
                <a:ea typeface="Lato"/>
                <a:cs typeface="Lato"/>
                <a:sym typeface="Lato"/>
              </a:endParaRPr>
            </a:p>
          </p:txBody>
        </p:sp>
      </p:grpSp>
      <p:cxnSp>
        <p:nvCxnSpPr>
          <p:cNvPr id="251" name="Google Shape;251;p16"/>
          <p:cNvCxnSpPr/>
          <p:nvPr/>
        </p:nvCxnSpPr>
        <p:spPr>
          <a:xfrm>
            <a:off x="543382" y="7549675"/>
            <a:ext cx="1892100" cy="0"/>
          </a:xfrm>
          <a:prstGeom prst="straightConnector1">
            <a:avLst/>
          </a:prstGeom>
          <a:noFill/>
          <a:ln cap="flat" cmpd="sng" w="19050">
            <a:solidFill>
              <a:srgbClr val="E8E4DE"/>
            </a:solidFill>
            <a:prstDash val="solid"/>
            <a:round/>
            <a:headEnd len="med" w="med" type="none"/>
            <a:tailEnd len="med" w="med" type="none"/>
          </a:ln>
        </p:spPr>
      </p:cxnSp>
      <p:sp>
        <p:nvSpPr>
          <p:cNvPr id="252" name="Google Shape;252;p16"/>
          <p:cNvSpPr txBox="1"/>
          <p:nvPr/>
        </p:nvSpPr>
        <p:spPr>
          <a:xfrm>
            <a:off x="539925" y="7882699"/>
            <a:ext cx="18900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rgbClr val="28383C"/>
                </a:solidFill>
                <a:latin typeface="Lato"/>
                <a:ea typeface="Lato"/>
                <a:cs typeface="Lato"/>
                <a:sym typeface="Lato"/>
              </a:rPr>
              <a:t>SOFTWARE</a:t>
            </a:r>
            <a:endParaRPr b="1">
              <a:solidFill>
                <a:srgbClr val="28383C"/>
              </a:solidFill>
              <a:latin typeface="Lato"/>
              <a:ea typeface="Lato"/>
              <a:cs typeface="Lato"/>
              <a:sym typeface="Lato"/>
            </a:endParaRPr>
          </a:p>
        </p:txBody>
      </p:sp>
      <p:grpSp>
        <p:nvGrpSpPr>
          <p:cNvPr id="253" name="Google Shape;253;p16"/>
          <p:cNvGrpSpPr/>
          <p:nvPr/>
        </p:nvGrpSpPr>
        <p:grpSpPr>
          <a:xfrm>
            <a:off x="539925" y="8215116"/>
            <a:ext cx="1890000" cy="1310947"/>
            <a:chOff x="539925" y="8215116"/>
            <a:chExt cx="1890000" cy="1310947"/>
          </a:xfrm>
        </p:grpSpPr>
        <p:sp>
          <p:nvSpPr>
            <p:cNvPr id="254" name="Google Shape;254;p16"/>
            <p:cNvSpPr txBox="1"/>
            <p:nvPr/>
          </p:nvSpPr>
          <p:spPr>
            <a:xfrm>
              <a:off x="539925" y="8215116"/>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Google Docs</a:t>
              </a:r>
              <a:endParaRPr sz="1000">
                <a:solidFill>
                  <a:srgbClr val="646669"/>
                </a:solidFill>
                <a:latin typeface="Lato"/>
                <a:ea typeface="Lato"/>
                <a:cs typeface="Lato"/>
                <a:sym typeface="Lato"/>
              </a:endParaRPr>
            </a:p>
          </p:txBody>
        </p:sp>
        <p:sp>
          <p:nvSpPr>
            <p:cNvPr id="255" name="Google Shape;255;p16"/>
            <p:cNvSpPr txBox="1"/>
            <p:nvPr/>
          </p:nvSpPr>
          <p:spPr>
            <a:xfrm>
              <a:off x="539925" y="8445246"/>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Microsoft Power Point</a:t>
              </a:r>
              <a:endParaRPr sz="1000">
                <a:solidFill>
                  <a:srgbClr val="646669"/>
                </a:solidFill>
                <a:latin typeface="Lato"/>
                <a:ea typeface="Lato"/>
                <a:cs typeface="Lato"/>
                <a:sym typeface="Lato"/>
              </a:endParaRPr>
            </a:p>
          </p:txBody>
        </p:sp>
        <p:sp>
          <p:nvSpPr>
            <p:cNvPr id="256" name="Google Shape;256;p16"/>
            <p:cNvSpPr txBox="1"/>
            <p:nvPr/>
          </p:nvSpPr>
          <p:spPr>
            <a:xfrm>
              <a:off x="539925" y="8675376"/>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Microsoft Word</a:t>
              </a:r>
              <a:endParaRPr sz="1000">
                <a:solidFill>
                  <a:srgbClr val="646669"/>
                </a:solidFill>
                <a:latin typeface="Lato"/>
                <a:ea typeface="Lato"/>
                <a:cs typeface="Lato"/>
                <a:sym typeface="Lato"/>
              </a:endParaRPr>
            </a:p>
          </p:txBody>
        </p:sp>
        <p:sp>
          <p:nvSpPr>
            <p:cNvPr id="257" name="Google Shape;257;p16"/>
            <p:cNvSpPr txBox="1"/>
            <p:nvPr/>
          </p:nvSpPr>
          <p:spPr>
            <a:xfrm>
              <a:off x="539925" y="8905506"/>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Microsoft Excel</a:t>
              </a:r>
              <a:endParaRPr sz="1000">
                <a:solidFill>
                  <a:srgbClr val="646669"/>
                </a:solidFill>
                <a:latin typeface="Lato"/>
                <a:ea typeface="Lato"/>
                <a:cs typeface="Lato"/>
                <a:sym typeface="Lato"/>
              </a:endParaRPr>
            </a:p>
          </p:txBody>
        </p:sp>
        <p:sp>
          <p:nvSpPr>
            <p:cNvPr id="258" name="Google Shape;258;p16"/>
            <p:cNvSpPr txBox="1"/>
            <p:nvPr/>
          </p:nvSpPr>
          <p:spPr>
            <a:xfrm>
              <a:off x="539925" y="9142034"/>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Keynote</a:t>
              </a:r>
              <a:endParaRPr sz="1000">
                <a:solidFill>
                  <a:srgbClr val="646669"/>
                </a:solidFill>
                <a:latin typeface="Lato"/>
                <a:ea typeface="Lato"/>
                <a:cs typeface="Lato"/>
                <a:sym typeface="Lato"/>
              </a:endParaRPr>
            </a:p>
          </p:txBody>
        </p:sp>
        <p:sp>
          <p:nvSpPr>
            <p:cNvPr id="259" name="Google Shape;259;p16"/>
            <p:cNvSpPr txBox="1"/>
            <p:nvPr/>
          </p:nvSpPr>
          <p:spPr>
            <a:xfrm>
              <a:off x="539925" y="9372164"/>
              <a:ext cx="18900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Adobe Acrobat</a:t>
              </a:r>
              <a:endParaRPr sz="1000">
                <a:solidFill>
                  <a:srgbClr val="646669"/>
                </a:solidFill>
                <a:latin typeface="Lato"/>
                <a:ea typeface="Lato"/>
                <a:cs typeface="Lato"/>
                <a:sym typeface="Lato"/>
              </a:endParaRPr>
            </a:p>
          </p:txBody>
        </p:sp>
      </p:grpSp>
      <p:sp>
        <p:nvSpPr>
          <p:cNvPr id="260" name="Google Shape;260;p16"/>
          <p:cNvSpPr/>
          <p:nvPr/>
        </p:nvSpPr>
        <p:spPr>
          <a:xfrm>
            <a:off x="50" y="10350000"/>
            <a:ext cx="7559700" cy="342000"/>
          </a:xfrm>
          <a:prstGeom prst="rect">
            <a:avLst/>
          </a:prstGeom>
          <a:gradFill>
            <a:gsLst>
              <a:gs pos="0">
                <a:srgbClr val="E8E4DE"/>
              </a:gs>
              <a:gs pos="50000">
                <a:srgbClr val="BCD2CD"/>
              </a:gs>
              <a:gs pos="100000">
                <a:srgbClr val="9BBFB7"/>
              </a:gs>
            </a:gsLst>
            <a:lin ang="10800025" scaled="0"/>
          </a:gra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cxnSp>
        <p:nvCxnSpPr>
          <p:cNvPr id="261" name="Google Shape;261;p16"/>
          <p:cNvCxnSpPr/>
          <p:nvPr/>
        </p:nvCxnSpPr>
        <p:spPr>
          <a:xfrm>
            <a:off x="2699450" y="3060450"/>
            <a:ext cx="0" cy="6944700"/>
          </a:xfrm>
          <a:prstGeom prst="straightConnector1">
            <a:avLst/>
          </a:prstGeom>
          <a:noFill/>
          <a:ln cap="flat" cmpd="sng" w="19050">
            <a:solidFill>
              <a:srgbClr val="E8E4DE"/>
            </a:solidFill>
            <a:prstDash val="solid"/>
            <a:round/>
            <a:headEnd len="med" w="med" type="none"/>
            <a:tailEnd len="med" w="med" type="none"/>
          </a:ln>
        </p:spPr>
      </p:cxnSp>
      <p:grpSp>
        <p:nvGrpSpPr>
          <p:cNvPr id="262" name="Google Shape;262;p16"/>
          <p:cNvGrpSpPr/>
          <p:nvPr/>
        </p:nvGrpSpPr>
        <p:grpSpPr>
          <a:xfrm>
            <a:off x="2968975" y="3603775"/>
            <a:ext cx="1572900" cy="994597"/>
            <a:chOff x="2968975" y="3603775"/>
            <a:chExt cx="1572900" cy="994597"/>
          </a:xfrm>
        </p:grpSpPr>
        <p:sp>
          <p:nvSpPr>
            <p:cNvPr id="263" name="Google Shape;263;p16"/>
            <p:cNvSpPr txBox="1"/>
            <p:nvPr/>
          </p:nvSpPr>
          <p:spPr>
            <a:xfrm>
              <a:off x="2968975" y="3603775"/>
              <a:ext cx="1572900" cy="1848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200">
                  <a:solidFill>
                    <a:srgbClr val="28383C"/>
                  </a:solidFill>
                  <a:latin typeface="Lato"/>
                  <a:ea typeface="Lato"/>
                  <a:cs typeface="Lato"/>
                  <a:sym typeface="Lato"/>
                </a:rPr>
                <a:t>Krystal Franecki</a:t>
              </a:r>
              <a:endParaRPr sz="1200">
                <a:solidFill>
                  <a:srgbClr val="28383C"/>
                </a:solidFill>
                <a:latin typeface="Lato"/>
                <a:ea typeface="Lato"/>
                <a:cs typeface="Lato"/>
                <a:sym typeface="Lato"/>
              </a:endParaRPr>
            </a:p>
          </p:txBody>
        </p:sp>
        <p:sp>
          <p:nvSpPr>
            <p:cNvPr id="264" name="Google Shape;264;p16"/>
            <p:cNvSpPr txBox="1"/>
            <p:nvPr/>
          </p:nvSpPr>
          <p:spPr>
            <a:xfrm>
              <a:off x="2968975" y="3833909"/>
              <a:ext cx="15729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Barrows-Dare </a:t>
              </a:r>
              <a:endParaRPr sz="1000">
                <a:solidFill>
                  <a:srgbClr val="646669"/>
                </a:solidFill>
                <a:latin typeface="Lato"/>
                <a:ea typeface="Lato"/>
                <a:cs typeface="Lato"/>
                <a:sym typeface="Lato"/>
              </a:endParaRPr>
            </a:p>
          </p:txBody>
        </p:sp>
        <p:sp>
          <p:nvSpPr>
            <p:cNvPr id="265" name="Google Shape;265;p16"/>
            <p:cNvSpPr txBox="1"/>
            <p:nvPr/>
          </p:nvSpPr>
          <p:spPr>
            <a:xfrm>
              <a:off x="2968975" y="4037430"/>
              <a:ext cx="15729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Reference’s Position</a:t>
              </a:r>
              <a:endParaRPr sz="1000">
                <a:solidFill>
                  <a:srgbClr val="646669"/>
                </a:solidFill>
                <a:latin typeface="Lato"/>
                <a:ea typeface="Lato"/>
                <a:cs typeface="Lato"/>
                <a:sym typeface="Lato"/>
              </a:endParaRPr>
            </a:p>
          </p:txBody>
        </p:sp>
        <p:sp>
          <p:nvSpPr>
            <p:cNvPr id="266" name="Google Shape;266;p16"/>
            <p:cNvSpPr txBox="1"/>
            <p:nvPr/>
          </p:nvSpPr>
          <p:spPr>
            <a:xfrm>
              <a:off x="2968975" y="4240951"/>
              <a:ext cx="15729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000">
                  <a:solidFill>
                    <a:srgbClr val="28383C"/>
                  </a:solidFill>
                  <a:latin typeface="Lato"/>
                  <a:ea typeface="Lato"/>
                  <a:cs typeface="Lato"/>
                  <a:sym typeface="Lato"/>
                </a:rPr>
                <a:t>T:</a:t>
              </a:r>
              <a:r>
                <a:rPr b="1" lang="uk" sz="1000">
                  <a:solidFill>
                    <a:srgbClr val="646669"/>
                  </a:solidFill>
                  <a:latin typeface="Lato"/>
                  <a:ea typeface="Lato"/>
                  <a:cs typeface="Lato"/>
                  <a:sym typeface="Lato"/>
                </a:rPr>
                <a:t> </a:t>
              </a:r>
              <a:r>
                <a:rPr lang="uk" sz="1000">
                  <a:solidFill>
                    <a:srgbClr val="646669"/>
                  </a:solidFill>
                  <a:latin typeface="Lato"/>
                  <a:ea typeface="Lato"/>
                  <a:cs typeface="Lato"/>
                  <a:sym typeface="Lato"/>
                </a:rPr>
                <a:t>123-4567-890</a:t>
              </a:r>
              <a:endParaRPr sz="1000">
                <a:solidFill>
                  <a:srgbClr val="646669"/>
                </a:solidFill>
                <a:latin typeface="Lato"/>
                <a:ea typeface="Lato"/>
                <a:cs typeface="Lato"/>
                <a:sym typeface="Lato"/>
              </a:endParaRPr>
            </a:p>
          </p:txBody>
        </p:sp>
        <p:sp>
          <p:nvSpPr>
            <p:cNvPr id="267" name="Google Shape;267;p16"/>
            <p:cNvSpPr txBox="1"/>
            <p:nvPr/>
          </p:nvSpPr>
          <p:spPr>
            <a:xfrm>
              <a:off x="2968975" y="4444472"/>
              <a:ext cx="15729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000">
                  <a:solidFill>
                    <a:srgbClr val="28383C"/>
                  </a:solidFill>
                  <a:latin typeface="Lato"/>
                  <a:ea typeface="Lato"/>
                  <a:cs typeface="Lato"/>
                  <a:sym typeface="Lato"/>
                </a:rPr>
                <a:t>E: </a:t>
              </a:r>
              <a:r>
                <a:rPr lang="uk" sz="1000">
                  <a:solidFill>
                    <a:srgbClr val="646669"/>
                  </a:solidFill>
                  <a:latin typeface="Lato"/>
                  <a:ea typeface="Lato"/>
                  <a:cs typeface="Lato"/>
                  <a:sym typeface="Lato"/>
                </a:rPr>
                <a:t>Krystal@mail.com</a:t>
              </a:r>
              <a:endParaRPr sz="1000">
                <a:solidFill>
                  <a:srgbClr val="646669"/>
                </a:solidFill>
                <a:latin typeface="Lato"/>
                <a:ea typeface="Lato"/>
                <a:cs typeface="Lato"/>
                <a:sym typeface="Lato"/>
              </a:endParaRPr>
            </a:p>
          </p:txBody>
        </p:sp>
      </p:grpSp>
      <p:grpSp>
        <p:nvGrpSpPr>
          <p:cNvPr id="268" name="Google Shape;268;p16"/>
          <p:cNvGrpSpPr/>
          <p:nvPr/>
        </p:nvGrpSpPr>
        <p:grpSpPr>
          <a:xfrm>
            <a:off x="4920441" y="3603775"/>
            <a:ext cx="1572900" cy="994597"/>
            <a:chOff x="2968975" y="3603775"/>
            <a:chExt cx="1572900" cy="994597"/>
          </a:xfrm>
        </p:grpSpPr>
        <p:sp>
          <p:nvSpPr>
            <p:cNvPr id="269" name="Google Shape;269;p16"/>
            <p:cNvSpPr txBox="1"/>
            <p:nvPr/>
          </p:nvSpPr>
          <p:spPr>
            <a:xfrm>
              <a:off x="2968975" y="3603775"/>
              <a:ext cx="1572900" cy="1848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200">
                  <a:solidFill>
                    <a:srgbClr val="28383C"/>
                  </a:solidFill>
                  <a:latin typeface="Lato"/>
                  <a:ea typeface="Lato"/>
                  <a:cs typeface="Lato"/>
                  <a:sym typeface="Lato"/>
                </a:rPr>
                <a:t>Justice Tremblay</a:t>
              </a:r>
              <a:endParaRPr sz="1200">
                <a:solidFill>
                  <a:srgbClr val="28383C"/>
                </a:solidFill>
                <a:latin typeface="Lato"/>
                <a:ea typeface="Lato"/>
                <a:cs typeface="Lato"/>
                <a:sym typeface="Lato"/>
              </a:endParaRPr>
            </a:p>
          </p:txBody>
        </p:sp>
        <p:sp>
          <p:nvSpPr>
            <p:cNvPr id="270" name="Google Shape;270;p16"/>
            <p:cNvSpPr txBox="1"/>
            <p:nvPr/>
          </p:nvSpPr>
          <p:spPr>
            <a:xfrm>
              <a:off x="2968975" y="3833909"/>
              <a:ext cx="15729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Hermann and Sons</a:t>
              </a:r>
              <a:endParaRPr sz="1000">
                <a:solidFill>
                  <a:srgbClr val="646669"/>
                </a:solidFill>
                <a:latin typeface="Lato"/>
                <a:ea typeface="Lato"/>
                <a:cs typeface="Lato"/>
                <a:sym typeface="Lato"/>
              </a:endParaRPr>
            </a:p>
          </p:txBody>
        </p:sp>
        <p:sp>
          <p:nvSpPr>
            <p:cNvPr id="271" name="Google Shape;271;p16"/>
            <p:cNvSpPr txBox="1"/>
            <p:nvPr/>
          </p:nvSpPr>
          <p:spPr>
            <a:xfrm>
              <a:off x="2968975" y="4037430"/>
              <a:ext cx="15729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Reference’s Position</a:t>
              </a:r>
              <a:endParaRPr sz="1000">
                <a:solidFill>
                  <a:srgbClr val="646669"/>
                </a:solidFill>
                <a:latin typeface="Lato"/>
                <a:ea typeface="Lato"/>
                <a:cs typeface="Lato"/>
                <a:sym typeface="Lato"/>
              </a:endParaRPr>
            </a:p>
          </p:txBody>
        </p:sp>
        <p:sp>
          <p:nvSpPr>
            <p:cNvPr id="272" name="Google Shape;272;p16"/>
            <p:cNvSpPr txBox="1"/>
            <p:nvPr/>
          </p:nvSpPr>
          <p:spPr>
            <a:xfrm>
              <a:off x="2968975" y="4240951"/>
              <a:ext cx="15729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000">
                  <a:solidFill>
                    <a:srgbClr val="28383C"/>
                  </a:solidFill>
                  <a:latin typeface="Lato"/>
                  <a:ea typeface="Lato"/>
                  <a:cs typeface="Lato"/>
                  <a:sym typeface="Lato"/>
                </a:rPr>
                <a:t>T:</a:t>
              </a:r>
              <a:r>
                <a:rPr b="1" lang="uk" sz="1000">
                  <a:solidFill>
                    <a:srgbClr val="646669"/>
                  </a:solidFill>
                  <a:latin typeface="Lato"/>
                  <a:ea typeface="Lato"/>
                  <a:cs typeface="Lato"/>
                  <a:sym typeface="Lato"/>
                </a:rPr>
                <a:t> </a:t>
              </a:r>
              <a:r>
                <a:rPr lang="uk" sz="1000">
                  <a:solidFill>
                    <a:srgbClr val="646669"/>
                  </a:solidFill>
                  <a:latin typeface="Lato"/>
                  <a:ea typeface="Lato"/>
                  <a:cs typeface="Lato"/>
                  <a:sym typeface="Lato"/>
                </a:rPr>
                <a:t>123-4567-890</a:t>
              </a:r>
              <a:endParaRPr sz="1000">
                <a:solidFill>
                  <a:srgbClr val="646669"/>
                </a:solidFill>
                <a:latin typeface="Lato"/>
                <a:ea typeface="Lato"/>
                <a:cs typeface="Lato"/>
                <a:sym typeface="Lato"/>
              </a:endParaRPr>
            </a:p>
          </p:txBody>
        </p:sp>
        <p:sp>
          <p:nvSpPr>
            <p:cNvPr id="273" name="Google Shape;273;p16"/>
            <p:cNvSpPr txBox="1"/>
            <p:nvPr/>
          </p:nvSpPr>
          <p:spPr>
            <a:xfrm>
              <a:off x="2968975" y="4444472"/>
              <a:ext cx="15729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000">
                  <a:solidFill>
                    <a:srgbClr val="28383C"/>
                  </a:solidFill>
                  <a:latin typeface="Lato"/>
                  <a:ea typeface="Lato"/>
                  <a:cs typeface="Lato"/>
                  <a:sym typeface="Lato"/>
                </a:rPr>
                <a:t>E: </a:t>
              </a:r>
              <a:r>
                <a:rPr lang="uk" sz="1000">
                  <a:solidFill>
                    <a:srgbClr val="646669"/>
                  </a:solidFill>
                  <a:latin typeface="Lato"/>
                  <a:ea typeface="Lato"/>
                  <a:cs typeface="Lato"/>
                  <a:sym typeface="Lato"/>
                </a:rPr>
                <a:t>Justice@mail.com</a:t>
              </a:r>
              <a:endParaRPr sz="1000">
                <a:solidFill>
                  <a:srgbClr val="646669"/>
                </a:solidFill>
                <a:latin typeface="Lato"/>
                <a:ea typeface="Lato"/>
                <a:cs typeface="Lato"/>
                <a:sym typeface="Lato"/>
              </a:endParaRPr>
            </a:p>
          </p:txBody>
        </p:sp>
      </p:grpSp>
      <p:grpSp>
        <p:nvGrpSpPr>
          <p:cNvPr id="274" name="Google Shape;274;p16"/>
          <p:cNvGrpSpPr/>
          <p:nvPr/>
        </p:nvGrpSpPr>
        <p:grpSpPr>
          <a:xfrm>
            <a:off x="2968975" y="5098349"/>
            <a:ext cx="1572900" cy="994597"/>
            <a:chOff x="2968975" y="3603775"/>
            <a:chExt cx="1572900" cy="994597"/>
          </a:xfrm>
        </p:grpSpPr>
        <p:sp>
          <p:nvSpPr>
            <p:cNvPr id="275" name="Google Shape;275;p16"/>
            <p:cNvSpPr txBox="1"/>
            <p:nvPr/>
          </p:nvSpPr>
          <p:spPr>
            <a:xfrm>
              <a:off x="2968975" y="3603775"/>
              <a:ext cx="1572900" cy="1848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200">
                  <a:solidFill>
                    <a:srgbClr val="28383C"/>
                  </a:solidFill>
                  <a:latin typeface="Lato"/>
                  <a:ea typeface="Lato"/>
                  <a:cs typeface="Lato"/>
                  <a:sym typeface="Lato"/>
                </a:rPr>
                <a:t>Jevon Heidenreich</a:t>
              </a:r>
              <a:endParaRPr sz="1200">
                <a:solidFill>
                  <a:srgbClr val="28383C"/>
                </a:solidFill>
                <a:latin typeface="Lato"/>
                <a:ea typeface="Lato"/>
                <a:cs typeface="Lato"/>
                <a:sym typeface="Lato"/>
              </a:endParaRPr>
            </a:p>
          </p:txBody>
        </p:sp>
        <p:sp>
          <p:nvSpPr>
            <p:cNvPr id="276" name="Google Shape;276;p16"/>
            <p:cNvSpPr txBox="1"/>
            <p:nvPr/>
          </p:nvSpPr>
          <p:spPr>
            <a:xfrm>
              <a:off x="2968975" y="3833909"/>
              <a:ext cx="15729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Barrows-Dare </a:t>
              </a:r>
              <a:endParaRPr sz="1000">
                <a:solidFill>
                  <a:srgbClr val="646669"/>
                </a:solidFill>
                <a:latin typeface="Lato"/>
                <a:ea typeface="Lato"/>
                <a:cs typeface="Lato"/>
                <a:sym typeface="Lato"/>
              </a:endParaRPr>
            </a:p>
          </p:txBody>
        </p:sp>
        <p:sp>
          <p:nvSpPr>
            <p:cNvPr id="277" name="Google Shape;277;p16"/>
            <p:cNvSpPr txBox="1"/>
            <p:nvPr/>
          </p:nvSpPr>
          <p:spPr>
            <a:xfrm>
              <a:off x="2968975" y="4037430"/>
              <a:ext cx="15729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Reference’s Position</a:t>
              </a:r>
              <a:endParaRPr sz="1000">
                <a:solidFill>
                  <a:srgbClr val="646669"/>
                </a:solidFill>
                <a:latin typeface="Lato"/>
                <a:ea typeface="Lato"/>
                <a:cs typeface="Lato"/>
                <a:sym typeface="Lato"/>
              </a:endParaRPr>
            </a:p>
          </p:txBody>
        </p:sp>
        <p:sp>
          <p:nvSpPr>
            <p:cNvPr id="278" name="Google Shape;278;p16"/>
            <p:cNvSpPr txBox="1"/>
            <p:nvPr/>
          </p:nvSpPr>
          <p:spPr>
            <a:xfrm>
              <a:off x="2968975" y="4240951"/>
              <a:ext cx="15729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000">
                  <a:solidFill>
                    <a:srgbClr val="28383C"/>
                  </a:solidFill>
                  <a:latin typeface="Lato"/>
                  <a:ea typeface="Lato"/>
                  <a:cs typeface="Lato"/>
                  <a:sym typeface="Lato"/>
                </a:rPr>
                <a:t>T:</a:t>
              </a:r>
              <a:r>
                <a:rPr b="1" lang="uk" sz="1000">
                  <a:solidFill>
                    <a:srgbClr val="646669"/>
                  </a:solidFill>
                  <a:latin typeface="Lato"/>
                  <a:ea typeface="Lato"/>
                  <a:cs typeface="Lato"/>
                  <a:sym typeface="Lato"/>
                </a:rPr>
                <a:t> </a:t>
              </a:r>
              <a:r>
                <a:rPr lang="uk" sz="1000">
                  <a:solidFill>
                    <a:srgbClr val="646669"/>
                  </a:solidFill>
                  <a:latin typeface="Lato"/>
                  <a:ea typeface="Lato"/>
                  <a:cs typeface="Lato"/>
                  <a:sym typeface="Lato"/>
                </a:rPr>
                <a:t>123-4567-890</a:t>
              </a:r>
              <a:endParaRPr sz="1000">
                <a:solidFill>
                  <a:srgbClr val="646669"/>
                </a:solidFill>
                <a:latin typeface="Lato"/>
                <a:ea typeface="Lato"/>
                <a:cs typeface="Lato"/>
                <a:sym typeface="Lato"/>
              </a:endParaRPr>
            </a:p>
          </p:txBody>
        </p:sp>
        <p:sp>
          <p:nvSpPr>
            <p:cNvPr id="279" name="Google Shape;279;p16"/>
            <p:cNvSpPr txBox="1"/>
            <p:nvPr/>
          </p:nvSpPr>
          <p:spPr>
            <a:xfrm>
              <a:off x="2968975" y="4444472"/>
              <a:ext cx="15729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000">
                  <a:solidFill>
                    <a:srgbClr val="28383C"/>
                  </a:solidFill>
                  <a:latin typeface="Lato"/>
                  <a:ea typeface="Lato"/>
                  <a:cs typeface="Lato"/>
                  <a:sym typeface="Lato"/>
                </a:rPr>
                <a:t>E: </a:t>
              </a:r>
              <a:r>
                <a:rPr lang="uk" sz="1000">
                  <a:solidFill>
                    <a:srgbClr val="646669"/>
                  </a:solidFill>
                  <a:latin typeface="Lato"/>
                  <a:ea typeface="Lato"/>
                  <a:cs typeface="Lato"/>
                  <a:sym typeface="Lato"/>
                </a:rPr>
                <a:t>Jevon@mail.com</a:t>
              </a:r>
              <a:endParaRPr sz="1000">
                <a:solidFill>
                  <a:srgbClr val="646669"/>
                </a:solidFill>
                <a:latin typeface="Lato"/>
                <a:ea typeface="Lato"/>
                <a:cs typeface="Lato"/>
                <a:sym typeface="Lato"/>
              </a:endParaRPr>
            </a:p>
          </p:txBody>
        </p:sp>
      </p:grpSp>
      <p:grpSp>
        <p:nvGrpSpPr>
          <p:cNvPr id="280" name="Google Shape;280;p16"/>
          <p:cNvGrpSpPr/>
          <p:nvPr/>
        </p:nvGrpSpPr>
        <p:grpSpPr>
          <a:xfrm>
            <a:off x="4920441" y="5096425"/>
            <a:ext cx="1572900" cy="994597"/>
            <a:chOff x="2968975" y="3603775"/>
            <a:chExt cx="1572900" cy="994597"/>
          </a:xfrm>
        </p:grpSpPr>
        <p:sp>
          <p:nvSpPr>
            <p:cNvPr id="281" name="Google Shape;281;p16"/>
            <p:cNvSpPr txBox="1"/>
            <p:nvPr/>
          </p:nvSpPr>
          <p:spPr>
            <a:xfrm>
              <a:off x="2968975" y="3603775"/>
              <a:ext cx="1572900" cy="1848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200">
                  <a:solidFill>
                    <a:srgbClr val="28383C"/>
                  </a:solidFill>
                  <a:latin typeface="Lato"/>
                  <a:ea typeface="Lato"/>
                  <a:cs typeface="Lato"/>
                  <a:sym typeface="Lato"/>
                </a:rPr>
                <a:t>Jena McClure</a:t>
              </a:r>
              <a:endParaRPr sz="1200">
                <a:solidFill>
                  <a:srgbClr val="28383C"/>
                </a:solidFill>
                <a:latin typeface="Lato"/>
                <a:ea typeface="Lato"/>
                <a:cs typeface="Lato"/>
                <a:sym typeface="Lato"/>
              </a:endParaRPr>
            </a:p>
          </p:txBody>
        </p:sp>
        <p:sp>
          <p:nvSpPr>
            <p:cNvPr id="282" name="Google Shape;282;p16"/>
            <p:cNvSpPr txBox="1"/>
            <p:nvPr/>
          </p:nvSpPr>
          <p:spPr>
            <a:xfrm>
              <a:off x="2968975" y="3833909"/>
              <a:ext cx="15729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Barrows-Dare </a:t>
              </a:r>
              <a:endParaRPr sz="1000">
                <a:solidFill>
                  <a:srgbClr val="646669"/>
                </a:solidFill>
                <a:latin typeface="Lato"/>
                <a:ea typeface="Lato"/>
                <a:cs typeface="Lato"/>
                <a:sym typeface="Lato"/>
              </a:endParaRPr>
            </a:p>
          </p:txBody>
        </p:sp>
        <p:sp>
          <p:nvSpPr>
            <p:cNvPr id="283" name="Google Shape;283;p16"/>
            <p:cNvSpPr txBox="1"/>
            <p:nvPr/>
          </p:nvSpPr>
          <p:spPr>
            <a:xfrm>
              <a:off x="2968975" y="4037430"/>
              <a:ext cx="15729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Reference’s Position</a:t>
              </a:r>
              <a:endParaRPr sz="1000">
                <a:solidFill>
                  <a:srgbClr val="646669"/>
                </a:solidFill>
                <a:latin typeface="Lato"/>
                <a:ea typeface="Lato"/>
                <a:cs typeface="Lato"/>
                <a:sym typeface="Lato"/>
              </a:endParaRPr>
            </a:p>
          </p:txBody>
        </p:sp>
        <p:sp>
          <p:nvSpPr>
            <p:cNvPr id="284" name="Google Shape;284;p16"/>
            <p:cNvSpPr txBox="1"/>
            <p:nvPr/>
          </p:nvSpPr>
          <p:spPr>
            <a:xfrm>
              <a:off x="2968975" y="4240951"/>
              <a:ext cx="15729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000">
                  <a:solidFill>
                    <a:srgbClr val="28383C"/>
                  </a:solidFill>
                  <a:latin typeface="Lato"/>
                  <a:ea typeface="Lato"/>
                  <a:cs typeface="Lato"/>
                  <a:sym typeface="Lato"/>
                </a:rPr>
                <a:t>T:</a:t>
              </a:r>
              <a:r>
                <a:rPr b="1" lang="uk" sz="1000">
                  <a:solidFill>
                    <a:srgbClr val="646669"/>
                  </a:solidFill>
                  <a:latin typeface="Lato"/>
                  <a:ea typeface="Lato"/>
                  <a:cs typeface="Lato"/>
                  <a:sym typeface="Lato"/>
                </a:rPr>
                <a:t> </a:t>
              </a:r>
              <a:r>
                <a:rPr lang="uk" sz="1000">
                  <a:solidFill>
                    <a:srgbClr val="646669"/>
                  </a:solidFill>
                  <a:latin typeface="Lato"/>
                  <a:ea typeface="Lato"/>
                  <a:cs typeface="Lato"/>
                  <a:sym typeface="Lato"/>
                </a:rPr>
                <a:t>123-4567-890</a:t>
              </a:r>
              <a:endParaRPr sz="1000">
                <a:solidFill>
                  <a:srgbClr val="646669"/>
                </a:solidFill>
                <a:latin typeface="Lato"/>
                <a:ea typeface="Lato"/>
                <a:cs typeface="Lato"/>
                <a:sym typeface="Lato"/>
              </a:endParaRPr>
            </a:p>
          </p:txBody>
        </p:sp>
        <p:sp>
          <p:nvSpPr>
            <p:cNvPr id="285" name="Google Shape;285;p16"/>
            <p:cNvSpPr txBox="1"/>
            <p:nvPr/>
          </p:nvSpPr>
          <p:spPr>
            <a:xfrm>
              <a:off x="2968975" y="4444472"/>
              <a:ext cx="15729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000">
                  <a:solidFill>
                    <a:srgbClr val="28383C"/>
                  </a:solidFill>
                  <a:latin typeface="Lato"/>
                  <a:ea typeface="Lato"/>
                  <a:cs typeface="Lato"/>
                  <a:sym typeface="Lato"/>
                </a:rPr>
                <a:t>E: </a:t>
              </a:r>
              <a:r>
                <a:rPr lang="uk" sz="1000">
                  <a:solidFill>
                    <a:srgbClr val="646669"/>
                  </a:solidFill>
                  <a:latin typeface="Lato"/>
                  <a:ea typeface="Lato"/>
                  <a:cs typeface="Lato"/>
                  <a:sym typeface="Lato"/>
                </a:rPr>
                <a:t>Jena@mail.com</a:t>
              </a:r>
              <a:endParaRPr sz="1000">
                <a:solidFill>
                  <a:srgbClr val="646669"/>
                </a:solidFill>
                <a:latin typeface="Lato"/>
                <a:ea typeface="Lato"/>
                <a:cs typeface="Lato"/>
                <a:sym typeface="Lato"/>
              </a:endParaRPr>
            </a:p>
          </p:txBody>
        </p:sp>
      </p:grpSp>
      <p:grpSp>
        <p:nvGrpSpPr>
          <p:cNvPr id="286" name="Google Shape;286;p16"/>
          <p:cNvGrpSpPr/>
          <p:nvPr/>
        </p:nvGrpSpPr>
        <p:grpSpPr>
          <a:xfrm>
            <a:off x="2968975" y="6588078"/>
            <a:ext cx="1572900" cy="994597"/>
            <a:chOff x="2968975" y="3603775"/>
            <a:chExt cx="1572900" cy="994597"/>
          </a:xfrm>
        </p:grpSpPr>
        <p:sp>
          <p:nvSpPr>
            <p:cNvPr id="287" name="Google Shape;287;p16"/>
            <p:cNvSpPr txBox="1"/>
            <p:nvPr/>
          </p:nvSpPr>
          <p:spPr>
            <a:xfrm>
              <a:off x="2968975" y="3603775"/>
              <a:ext cx="1572900" cy="1848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200">
                  <a:solidFill>
                    <a:srgbClr val="28383C"/>
                  </a:solidFill>
                  <a:latin typeface="Lato"/>
                  <a:ea typeface="Lato"/>
                  <a:cs typeface="Lato"/>
                  <a:sym typeface="Lato"/>
                </a:rPr>
                <a:t>Araceli Greenfelder</a:t>
              </a:r>
              <a:endParaRPr sz="1200">
                <a:solidFill>
                  <a:srgbClr val="28383C"/>
                </a:solidFill>
                <a:latin typeface="Lato"/>
                <a:ea typeface="Lato"/>
                <a:cs typeface="Lato"/>
                <a:sym typeface="Lato"/>
              </a:endParaRPr>
            </a:p>
          </p:txBody>
        </p:sp>
        <p:sp>
          <p:nvSpPr>
            <p:cNvPr id="288" name="Google Shape;288;p16"/>
            <p:cNvSpPr txBox="1"/>
            <p:nvPr/>
          </p:nvSpPr>
          <p:spPr>
            <a:xfrm>
              <a:off x="2968975" y="3833909"/>
              <a:ext cx="15729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Renner Inc</a:t>
              </a:r>
              <a:endParaRPr sz="1000">
                <a:solidFill>
                  <a:srgbClr val="646669"/>
                </a:solidFill>
                <a:latin typeface="Lato"/>
                <a:ea typeface="Lato"/>
                <a:cs typeface="Lato"/>
                <a:sym typeface="Lato"/>
              </a:endParaRPr>
            </a:p>
          </p:txBody>
        </p:sp>
        <p:sp>
          <p:nvSpPr>
            <p:cNvPr id="289" name="Google Shape;289;p16"/>
            <p:cNvSpPr txBox="1"/>
            <p:nvPr/>
          </p:nvSpPr>
          <p:spPr>
            <a:xfrm>
              <a:off x="2968975" y="4037430"/>
              <a:ext cx="15729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Reference’s Position</a:t>
              </a:r>
              <a:endParaRPr sz="1000">
                <a:solidFill>
                  <a:srgbClr val="646669"/>
                </a:solidFill>
                <a:latin typeface="Lato"/>
                <a:ea typeface="Lato"/>
                <a:cs typeface="Lato"/>
                <a:sym typeface="Lato"/>
              </a:endParaRPr>
            </a:p>
          </p:txBody>
        </p:sp>
        <p:sp>
          <p:nvSpPr>
            <p:cNvPr id="290" name="Google Shape;290;p16"/>
            <p:cNvSpPr txBox="1"/>
            <p:nvPr/>
          </p:nvSpPr>
          <p:spPr>
            <a:xfrm>
              <a:off x="2968975" y="4240951"/>
              <a:ext cx="15729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000">
                  <a:solidFill>
                    <a:srgbClr val="28383C"/>
                  </a:solidFill>
                  <a:latin typeface="Lato"/>
                  <a:ea typeface="Lato"/>
                  <a:cs typeface="Lato"/>
                  <a:sym typeface="Lato"/>
                </a:rPr>
                <a:t>T:</a:t>
              </a:r>
              <a:r>
                <a:rPr b="1" lang="uk" sz="1000">
                  <a:solidFill>
                    <a:srgbClr val="646669"/>
                  </a:solidFill>
                  <a:latin typeface="Lato"/>
                  <a:ea typeface="Lato"/>
                  <a:cs typeface="Lato"/>
                  <a:sym typeface="Lato"/>
                </a:rPr>
                <a:t> </a:t>
              </a:r>
              <a:r>
                <a:rPr lang="uk" sz="1000">
                  <a:solidFill>
                    <a:srgbClr val="646669"/>
                  </a:solidFill>
                  <a:latin typeface="Lato"/>
                  <a:ea typeface="Lato"/>
                  <a:cs typeface="Lato"/>
                  <a:sym typeface="Lato"/>
                </a:rPr>
                <a:t>123-4567-890</a:t>
              </a:r>
              <a:endParaRPr sz="1000">
                <a:solidFill>
                  <a:srgbClr val="646669"/>
                </a:solidFill>
                <a:latin typeface="Lato"/>
                <a:ea typeface="Lato"/>
                <a:cs typeface="Lato"/>
                <a:sym typeface="Lato"/>
              </a:endParaRPr>
            </a:p>
          </p:txBody>
        </p:sp>
        <p:sp>
          <p:nvSpPr>
            <p:cNvPr id="291" name="Google Shape;291;p16"/>
            <p:cNvSpPr txBox="1"/>
            <p:nvPr/>
          </p:nvSpPr>
          <p:spPr>
            <a:xfrm>
              <a:off x="2968975" y="4444472"/>
              <a:ext cx="15729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000">
                  <a:solidFill>
                    <a:srgbClr val="28383C"/>
                  </a:solidFill>
                  <a:latin typeface="Lato"/>
                  <a:ea typeface="Lato"/>
                  <a:cs typeface="Lato"/>
                  <a:sym typeface="Lato"/>
                </a:rPr>
                <a:t>E: </a:t>
              </a:r>
              <a:r>
                <a:rPr lang="uk" sz="1000">
                  <a:solidFill>
                    <a:srgbClr val="646669"/>
                  </a:solidFill>
                  <a:latin typeface="Lato"/>
                  <a:ea typeface="Lato"/>
                  <a:cs typeface="Lato"/>
                  <a:sym typeface="Lato"/>
                </a:rPr>
                <a:t>Araceli@mail.com</a:t>
              </a:r>
              <a:endParaRPr sz="1000">
                <a:solidFill>
                  <a:srgbClr val="646669"/>
                </a:solidFill>
                <a:latin typeface="Lato"/>
                <a:ea typeface="Lato"/>
                <a:cs typeface="Lato"/>
                <a:sym typeface="Lato"/>
              </a:endParaRPr>
            </a:p>
          </p:txBody>
        </p:sp>
      </p:grpSp>
      <p:grpSp>
        <p:nvGrpSpPr>
          <p:cNvPr id="292" name="Google Shape;292;p16"/>
          <p:cNvGrpSpPr/>
          <p:nvPr/>
        </p:nvGrpSpPr>
        <p:grpSpPr>
          <a:xfrm>
            <a:off x="4920441" y="6588078"/>
            <a:ext cx="1572900" cy="994597"/>
            <a:chOff x="2968975" y="3603775"/>
            <a:chExt cx="1572900" cy="994597"/>
          </a:xfrm>
        </p:grpSpPr>
        <p:sp>
          <p:nvSpPr>
            <p:cNvPr id="293" name="Google Shape;293;p16"/>
            <p:cNvSpPr txBox="1"/>
            <p:nvPr/>
          </p:nvSpPr>
          <p:spPr>
            <a:xfrm>
              <a:off x="2968975" y="3603775"/>
              <a:ext cx="1572900" cy="1848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200">
                  <a:solidFill>
                    <a:srgbClr val="28383C"/>
                  </a:solidFill>
                  <a:latin typeface="Lato"/>
                  <a:ea typeface="Lato"/>
                  <a:cs typeface="Lato"/>
                  <a:sym typeface="Lato"/>
                </a:rPr>
                <a:t>Tanner Huels</a:t>
              </a:r>
              <a:endParaRPr sz="1200">
                <a:solidFill>
                  <a:srgbClr val="28383C"/>
                </a:solidFill>
                <a:latin typeface="Lato"/>
                <a:ea typeface="Lato"/>
                <a:cs typeface="Lato"/>
                <a:sym typeface="Lato"/>
              </a:endParaRPr>
            </a:p>
          </p:txBody>
        </p:sp>
        <p:sp>
          <p:nvSpPr>
            <p:cNvPr id="294" name="Google Shape;294;p16"/>
            <p:cNvSpPr txBox="1"/>
            <p:nvPr/>
          </p:nvSpPr>
          <p:spPr>
            <a:xfrm>
              <a:off x="2968975" y="3833909"/>
              <a:ext cx="15729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Renner Inc</a:t>
              </a:r>
              <a:endParaRPr sz="1000">
                <a:solidFill>
                  <a:srgbClr val="646669"/>
                </a:solidFill>
                <a:latin typeface="Lato"/>
                <a:ea typeface="Lato"/>
                <a:cs typeface="Lato"/>
                <a:sym typeface="Lato"/>
              </a:endParaRPr>
            </a:p>
          </p:txBody>
        </p:sp>
        <p:sp>
          <p:nvSpPr>
            <p:cNvPr id="295" name="Google Shape;295;p16"/>
            <p:cNvSpPr txBox="1"/>
            <p:nvPr/>
          </p:nvSpPr>
          <p:spPr>
            <a:xfrm>
              <a:off x="2968975" y="4037430"/>
              <a:ext cx="15729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Reference’s Position</a:t>
              </a:r>
              <a:endParaRPr sz="1000">
                <a:solidFill>
                  <a:srgbClr val="646669"/>
                </a:solidFill>
                <a:latin typeface="Lato"/>
                <a:ea typeface="Lato"/>
                <a:cs typeface="Lato"/>
                <a:sym typeface="Lato"/>
              </a:endParaRPr>
            </a:p>
          </p:txBody>
        </p:sp>
        <p:sp>
          <p:nvSpPr>
            <p:cNvPr id="296" name="Google Shape;296;p16"/>
            <p:cNvSpPr txBox="1"/>
            <p:nvPr/>
          </p:nvSpPr>
          <p:spPr>
            <a:xfrm>
              <a:off x="2968975" y="4240951"/>
              <a:ext cx="15729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000">
                  <a:solidFill>
                    <a:srgbClr val="28383C"/>
                  </a:solidFill>
                  <a:latin typeface="Lato"/>
                  <a:ea typeface="Lato"/>
                  <a:cs typeface="Lato"/>
                  <a:sym typeface="Lato"/>
                </a:rPr>
                <a:t>T:</a:t>
              </a:r>
              <a:r>
                <a:rPr b="1" lang="uk" sz="1000">
                  <a:solidFill>
                    <a:srgbClr val="646669"/>
                  </a:solidFill>
                  <a:latin typeface="Lato"/>
                  <a:ea typeface="Lato"/>
                  <a:cs typeface="Lato"/>
                  <a:sym typeface="Lato"/>
                </a:rPr>
                <a:t> </a:t>
              </a:r>
              <a:r>
                <a:rPr lang="uk" sz="1000">
                  <a:solidFill>
                    <a:srgbClr val="646669"/>
                  </a:solidFill>
                  <a:latin typeface="Lato"/>
                  <a:ea typeface="Lato"/>
                  <a:cs typeface="Lato"/>
                  <a:sym typeface="Lato"/>
                </a:rPr>
                <a:t>123-4567-890</a:t>
              </a:r>
              <a:endParaRPr sz="1000">
                <a:solidFill>
                  <a:srgbClr val="646669"/>
                </a:solidFill>
                <a:latin typeface="Lato"/>
                <a:ea typeface="Lato"/>
                <a:cs typeface="Lato"/>
                <a:sym typeface="Lato"/>
              </a:endParaRPr>
            </a:p>
          </p:txBody>
        </p:sp>
        <p:sp>
          <p:nvSpPr>
            <p:cNvPr id="297" name="Google Shape;297;p16"/>
            <p:cNvSpPr txBox="1"/>
            <p:nvPr/>
          </p:nvSpPr>
          <p:spPr>
            <a:xfrm>
              <a:off x="2968975" y="4444472"/>
              <a:ext cx="15729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000">
                  <a:solidFill>
                    <a:srgbClr val="28383C"/>
                  </a:solidFill>
                  <a:latin typeface="Lato"/>
                  <a:ea typeface="Lato"/>
                  <a:cs typeface="Lato"/>
                  <a:sym typeface="Lato"/>
                </a:rPr>
                <a:t>E: </a:t>
              </a:r>
              <a:r>
                <a:rPr lang="uk" sz="1000">
                  <a:solidFill>
                    <a:srgbClr val="646669"/>
                  </a:solidFill>
                  <a:latin typeface="Lato"/>
                  <a:ea typeface="Lato"/>
                  <a:cs typeface="Lato"/>
                  <a:sym typeface="Lato"/>
                </a:rPr>
                <a:t>Araceli@mail.com</a:t>
              </a:r>
              <a:endParaRPr sz="1000">
                <a:solidFill>
                  <a:srgbClr val="646669"/>
                </a:solidFill>
                <a:latin typeface="Lato"/>
                <a:ea typeface="Lato"/>
                <a:cs typeface="Lato"/>
                <a:sym typeface="Lato"/>
              </a:endParaRPr>
            </a:p>
          </p:txBody>
        </p:sp>
      </p:grpSp>
      <p:grpSp>
        <p:nvGrpSpPr>
          <p:cNvPr id="298" name="Google Shape;298;p16"/>
          <p:cNvGrpSpPr/>
          <p:nvPr/>
        </p:nvGrpSpPr>
        <p:grpSpPr>
          <a:xfrm>
            <a:off x="2968975" y="8087498"/>
            <a:ext cx="1572900" cy="994597"/>
            <a:chOff x="2968975" y="3603775"/>
            <a:chExt cx="1572900" cy="994597"/>
          </a:xfrm>
        </p:grpSpPr>
        <p:sp>
          <p:nvSpPr>
            <p:cNvPr id="299" name="Google Shape;299;p16"/>
            <p:cNvSpPr txBox="1"/>
            <p:nvPr/>
          </p:nvSpPr>
          <p:spPr>
            <a:xfrm>
              <a:off x="2968975" y="3603775"/>
              <a:ext cx="1572900" cy="1848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200">
                  <a:solidFill>
                    <a:srgbClr val="28383C"/>
                  </a:solidFill>
                  <a:latin typeface="Lato"/>
                  <a:ea typeface="Lato"/>
                  <a:cs typeface="Lato"/>
                  <a:sym typeface="Lato"/>
                </a:rPr>
                <a:t>Bruce Feeney</a:t>
              </a:r>
              <a:endParaRPr sz="1200">
                <a:solidFill>
                  <a:srgbClr val="28383C"/>
                </a:solidFill>
                <a:latin typeface="Lato"/>
                <a:ea typeface="Lato"/>
                <a:cs typeface="Lato"/>
                <a:sym typeface="Lato"/>
              </a:endParaRPr>
            </a:p>
          </p:txBody>
        </p:sp>
        <p:sp>
          <p:nvSpPr>
            <p:cNvPr id="300" name="Google Shape;300;p16"/>
            <p:cNvSpPr txBox="1"/>
            <p:nvPr/>
          </p:nvSpPr>
          <p:spPr>
            <a:xfrm>
              <a:off x="2968975" y="3833909"/>
              <a:ext cx="15729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Renner Inc</a:t>
              </a:r>
              <a:endParaRPr sz="1000">
                <a:solidFill>
                  <a:srgbClr val="646669"/>
                </a:solidFill>
                <a:latin typeface="Lato"/>
                <a:ea typeface="Lato"/>
                <a:cs typeface="Lato"/>
                <a:sym typeface="Lato"/>
              </a:endParaRPr>
            </a:p>
          </p:txBody>
        </p:sp>
        <p:sp>
          <p:nvSpPr>
            <p:cNvPr id="301" name="Google Shape;301;p16"/>
            <p:cNvSpPr txBox="1"/>
            <p:nvPr/>
          </p:nvSpPr>
          <p:spPr>
            <a:xfrm>
              <a:off x="2968975" y="4037430"/>
              <a:ext cx="15729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lang="uk" sz="1000">
                  <a:solidFill>
                    <a:srgbClr val="646669"/>
                  </a:solidFill>
                  <a:latin typeface="Lato"/>
                  <a:ea typeface="Lato"/>
                  <a:cs typeface="Lato"/>
                  <a:sym typeface="Lato"/>
                </a:rPr>
                <a:t>Reference’s Position</a:t>
              </a:r>
              <a:endParaRPr sz="1000">
                <a:solidFill>
                  <a:srgbClr val="646669"/>
                </a:solidFill>
                <a:latin typeface="Lato"/>
                <a:ea typeface="Lato"/>
                <a:cs typeface="Lato"/>
                <a:sym typeface="Lato"/>
              </a:endParaRPr>
            </a:p>
          </p:txBody>
        </p:sp>
        <p:sp>
          <p:nvSpPr>
            <p:cNvPr id="302" name="Google Shape;302;p16"/>
            <p:cNvSpPr txBox="1"/>
            <p:nvPr/>
          </p:nvSpPr>
          <p:spPr>
            <a:xfrm>
              <a:off x="2968975" y="4240951"/>
              <a:ext cx="15729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000">
                  <a:solidFill>
                    <a:srgbClr val="28383C"/>
                  </a:solidFill>
                  <a:latin typeface="Lato"/>
                  <a:ea typeface="Lato"/>
                  <a:cs typeface="Lato"/>
                  <a:sym typeface="Lato"/>
                </a:rPr>
                <a:t>T:</a:t>
              </a:r>
              <a:r>
                <a:rPr b="1" lang="uk" sz="1000">
                  <a:solidFill>
                    <a:srgbClr val="646669"/>
                  </a:solidFill>
                  <a:latin typeface="Lato"/>
                  <a:ea typeface="Lato"/>
                  <a:cs typeface="Lato"/>
                  <a:sym typeface="Lato"/>
                </a:rPr>
                <a:t> </a:t>
              </a:r>
              <a:r>
                <a:rPr lang="uk" sz="1000">
                  <a:solidFill>
                    <a:srgbClr val="646669"/>
                  </a:solidFill>
                  <a:latin typeface="Lato"/>
                  <a:ea typeface="Lato"/>
                  <a:cs typeface="Lato"/>
                  <a:sym typeface="Lato"/>
                </a:rPr>
                <a:t>123-4567-890</a:t>
              </a:r>
              <a:endParaRPr sz="1000">
                <a:solidFill>
                  <a:srgbClr val="646669"/>
                </a:solidFill>
                <a:latin typeface="Lato"/>
                <a:ea typeface="Lato"/>
                <a:cs typeface="Lato"/>
                <a:sym typeface="Lato"/>
              </a:endParaRPr>
            </a:p>
          </p:txBody>
        </p:sp>
        <p:sp>
          <p:nvSpPr>
            <p:cNvPr id="303" name="Google Shape;303;p16"/>
            <p:cNvSpPr txBox="1"/>
            <p:nvPr/>
          </p:nvSpPr>
          <p:spPr>
            <a:xfrm>
              <a:off x="2968975" y="4444472"/>
              <a:ext cx="1572900" cy="153900"/>
            </a:xfrm>
            <a:prstGeom prst="rect">
              <a:avLst/>
            </a:prstGeom>
            <a:noFill/>
            <a:ln>
              <a:noFill/>
            </a:ln>
          </p:spPr>
          <p:txBody>
            <a:bodyPr anchorCtr="0" anchor="t" bIns="0" lIns="0" spcFirstLastPara="1" rIns="0" wrap="square" tIns="0">
              <a:spAutoFit/>
            </a:bodyPr>
            <a:lstStyle/>
            <a:p>
              <a:pPr indent="0" lvl="0" marL="0" rtl="0" algn="l">
                <a:lnSpc>
                  <a:spcPct val="150000"/>
                </a:lnSpc>
                <a:spcBef>
                  <a:spcPts val="0"/>
                </a:spcBef>
                <a:spcAft>
                  <a:spcPts val="0"/>
                </a:spcAft>
                <a:buNone/>
              </a:pPr>
              <a:r>
                <a:rPr b="1" lang="uk" sz="1000">
                  <a:solidFill>
                    <a:srgbClr val="28383C"/>
                  </a:solidFill>
                  <a:latin typeface="Lato"/>
                  <a:ea typeface="Lato"/>
                  <a:cs typeface="Lato"/>
                  <a:sym typeface="Lato"/>
                </a:rPr>
                <a:t>E: </a:t>
              </a:r>
              <a:r>
                <a:rPr lang="uk" sz="1000">
                  <a:solidFill>
                    <a:srgbClr val="646669"/>
                  </a:solidFill>
                  <a:latin typeface="Lato"/>
                  <a:ea typeface="Lato"/>
                  <a:cs typeface="Lato"/>
                  <a:sym typeface="Lato"/>
                </a:rPr>
                <a:t>Bruce@mail.com</a:t>
              </a:r>
              <a:endParaRPr sz="1000">
                <a:solidFill>
                  <a:srgbClr val="646669"/>
                </a:solidFill>
                <a:latin typeface="Lato"/>
                <a:ea typeface="Lato"/>
                <a:cs typeface="Lato"/>
                <a:sym typeface="Lato"/>
              </a:endParaRPr>
            </a:p>
          </p:txBody>
        </p:sp>
      </p:gr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