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Vibes"/>
      <p:regular r:id="rId7"/>
    </p:embeddedFont>
    <p:embeddedFont>
      <p:font typeface="EB Garamond"/>
      <p:regular r:id="rId8"/>
      <p:bold r:id="rId9"/>
      <p:italic r:id="rId10"/>
      <p:boldItalic r:id="rId11"/>
    </p:embeddedFont>
    <p:embeddedFont>
      <p:font typeface="EB Garamond ExtraBold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13" Type="http://schemas.openxmlformats.org/officeDocument/2006/relationships/font" Target="fonts/EBGaramondExtraBold-boldItalic.fntdata"/><Relationship Id="rId12" Type="http://schemas.openxmlformats.org/officeDocument/2006/relationships/font" Target="fonts/EBGaramond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Vibes-regular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0"/>
              <a:ext cx="7560000" cy="10692000"/>
              <a:chOff x="-8543925" y="0"/>
              <a:chExt cx="7560000" cy="106920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-8543925" y="0"/>
                <a:ext cx="7560000" cy="10692000"/>
              </a:xfrm>
              <a:prstGeom prst="rect">
                <a:avLst/>
              </a:prstGeom>
              <a:solidFill>
                <a:srgbClr val="F595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" name="Google Shape;57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8543714" y="0"/>
                <a:ext cx="7559577" cy="10691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150" y="246975"/>
              <a:ext cx="7135699" cy="101980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1979200" y="1487704"/>
            <a:ext cx="3601500" cy="892800"/>
          </a:xfrm>
          <a:prstGeom prst="rect">
            <a:avLst/>
          </a:prstGeom>
          <a:noFill/>
          <a:ln>
            <a:noFill/>
          </a:ln>
          <a:effectLst>
            <a:outerShdw rotWithShape="0" algn="bl" dir="2280000" dist="38100">
              <a:srgbClr val="F03924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chemeClr val="lt1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Emily's</a:t>
            </a:r>
            <a:endParaRPr sz="5800">
              <a:solidFill>
                <a:schemeClr val="lt1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979200" y="2323079"/>
            <a:ext cx="3601500" cy="615600"/>
          </a:xfrm>
          <a:prstGeom prst="rect">
            <a:avLst/>
          </a:prstGeom>
          <a:noFill/>
          <a:ln>
            <a:noFill/>
          </a:ln>
          <a:effectLst>
            <a:outerShdw rotWithShape="0" algn="bl" dir="2280000" dist="38100">
              <a:srgbClr val="F03924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lt1"/>
                </a:solidFill>
                <a:latin typeface="Vibes"/>
                <a:ea typeface="Vibes"/>
                <a:cs typeface="Vibes"/>
                <a:sym typeface="Vibes"/>
              </a:rPr>
              <a:t>Bachelorette Bash!</a:t>
            </a:r>
            <a:endParaRPr sz="4000">
              <a:solidFill>
                <a:schemeClr val="lt1"/>
              </a:solidFill>
              <a:latin typeface="Vibes"/>
              <a:ea typeface="Vibes"/>
              <a:cs typeface="Vibes"/>
              <a:sym typeface="Vibes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1513900" y="3143186"/>
            <a:ext cx="4532100" cy="1787508"/>
            <a:chOff x="1513950" y="3143186"/>
            <a:chExt cx="4532100" cy="1787508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1979250" y="3143186"/>
              <a:ext cx="3601500" cy="6927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2280000" dist="38100">
                <a:srgbClr val="F03924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500">
                  <a:solidFill>
                    <a:schemeClr val="lt1"/>
                  </a:solidFill>
                  <a:latin typeface="Vibes"/>
                  <a:ea typeface="Vibes"/>
                  <a:cs typeface="Vibes"/>
                  <a:sym typeface="Vibes"/>
                </a:rPr>
                <a:t>Friday:</a:t>
              </a:r>
              <a:endParaRPr sz="4500">
                <a:solidFill>
                  <a:schemeClr val="lt1"/>
                </a:solidFill>
                <a:latin typeface="Vibes"/>
                <a:ea typeface="Vibes"/>
                <a:cs typeface="Vibes"/>
                <a:sym typeface="Vibes"/>
              </a:endParaRPr>
            </a:p>
          </p:txBody>
        </p:sp>
        <p:grpSp>
          <p:nvGrpSpPr>
            <p:cNvPr id="63" name="Google Shape;63;p13"/>
            <p:cNvGrpSpPr/>
            <p:nvPr/>
          </p:nvGrpSpPr>
          <p:grpSpPr>
            <a:xfrm>
              <a:off x="1513950" y="3917394"/>
              <a:ext cx="4532100" cy="1013300"/>
              <a:chOff x="1513950" y="3917394"/>
              <a:chExt cx="4532100" cy="1013300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1513950" y="3917394"/>
                <a:ext cx="4532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3:00 PM: Check-in at the Sunset Paradise Resort</a:t>
                </a:r>
                <a:endParaRPr b="1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1885750" y="4192450"/>
                <a:ext cx="3788400" cy="46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5:00 PM: Cocktail hour and Welcome Party at Harbor View Lounge</a:t>
                </a:r>
                <a:endParaRPr b="1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1513950" y="4715294"/>
                <a:ext cx="4532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8:00 PM: Dinner at Seaside Grill</a:t>
                </a:r>
                <a:endParaRPr b="1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</p:grpSp>
      </p:grpSp>
      <p:grpSp>
        <p:nvGrpSpPr>
          <p:cNvPr id="67" name="Google Shape;67;p13"/>
          <p:cNvGrpSpPr/>
          <p:nvPr/>
        </p:nvGrpSpPr>
        <p:grpSpPr>
          <a:xfrm>
            <a:off x="1060600" y="5135803"/>
            <a:ext cx="5438700" cy="2327420"/>
            <a:chOff x="1060600" y="5140061"/>
            <a:chExt cx="5438700" cy="232742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1979250" y="5140061"/>
              <a:ext cx="3601500" cy="6927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2280000" dist="38100">
                <a:srgbClr val="F03924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500">
                  <a:solidFill>
                    <a:schemeClr val="lt1"/>
                  </a:solidFill>
                  <a:latin typeface="Vibes"/>
                  <a:ea typeface="Vibes"/>
                  <a:cs typeface="Vibes"/>
                  <a:sym typeface="Vibes"/>
                </a:rPr>
                <a:t>Saturday:</a:t>
              </a:r>
              <a:endParaRPr sz="4500">
                <a:solidFill>
                  <a:schemeClr val="lt1"/>
                </a:solidFill>
                <a:latin typeface="Vibes"/>
                <a:ea typeface="Vibes"/>
                <a:cs typeface="Vibes"/>
                <a:sym typeface="Vibes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1513950" y="5939736"/>
              <a:ext cx="4532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9:00 AM: Yoga Session at Zen Haven Yoga Studio</a:t>
              </a:r>
              <a:endParaRPr b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1651350" y="6205873"/>
              <a:ext cx="4257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11:00 AM: Brunch at Coastal Delights Brunch Spot</a:t>
              </a:r>
              <a:endParaRPr b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060600" y="6472009"/>
              <a:ext cx="5438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1:00 PM: Group Activity - Spa Day at Serenity Spa and Wellness Center</a:t>
              </a:r>
              <a:endParaRPr b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1651350" y="6738145"/>
              <a:ext cx="4257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6:00 PM: Getting Ready for Night Out</a:t>
              </a:r>
              <a:endParaRPr b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060600" y="7004281"/>
              <a:ext cx="5438700" cy="4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8:00 PM: Bachelorette Night Out - Bar Hopping at Harbor View Lounge/Clubbing at Moonlight Club</a:t>
              </a:r>
              <a:endParaRPr b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1513900" y="7668331"/>
            <a:ext cx="4532100" cy="1281212"/>
            <a:chOff x="1513950" y="5140061"/>
            <a:chExt cx="4532100" cy="1281212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1979250" y="5140061"/>
              <a:ext cx="3601500" cy="6927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2280000" dist="38100">
                <a:srgbClr val="F03924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500">
                  <a:solidFill>
                    <a:schemeClr val="lt1"/>
                  </a:solidFill>
                  <a:latin typeface="Vibes"/>
                  <a:ea typeface="Vibes"/>
                  <a:cs typeface="Vibes"/>
                  <a:sym typeface="Vibes"/>
                </a:rPr>
                <a:t>Sunday:</a:t>
              </a:r>
              <a:endParaRPr sz="4500">
                <a:solidFill>
                  <a:schemeClr val="lt1"/>
                </a:solidFill>
                <a:latin typeface="Vibes"/>
                <a:ea typeface="Vibes"/>
                <a:cs typeface="Vibes"/>
                <a:sym typeface="Vibes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1513950" y="5939736"/>
              <a:ext cx="4532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10:00 AM: Breakfast at Sunshine Cafe</a:t>
              </a:r>
              <a:endParaRPr b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1651350" y="6205873"/>
              <a:ext cx="4257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12:00 PM: Checkout and Farewell!</a:t>
              </a:r>
              <a:endParaRPr b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