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Qwitcher Grypen"/>
      <p:regular r:id="rId7"/>
      <p:bold r:id="rId8"/>
    </p:embeddedFont>
    <p:embeddedFont>
      <p:font typeface="EB Garamond"/>
      <p:regular r:id="rId9"/>
      <p:bold r:id="rId10"/>
      <p:italic r:id="rId11"/>
      <p:boldItalic r:id="rId12"/>
    </p:embeddedFont>
    <p:embeddedFont>
      <p:font typeface="Allison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italic.fntdata"/><Relationship Id="rId10" Type="http://schemas.openxmlformats.org/officeDocument/2006/relationships/font" Target="fonts/EBGaramond-bold.fntdata"/><Relationship Id="rId13" Type="http://schemas.openxmlformats.org/officeDocument/2006/relationships/font" Target="fonts/Allison-regular.fntdata"/><Relationship Id="rId12" Type="http://schemas.openxmlformats.org/officeDocument/2006/relationships/font" Target="fonts/EBGaramon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BGaramo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29200" y="624848"/>
            <a:ext cx="4113600" cy="5199077"/>
            <a:chOff x="229188" y="624848"/>
            <a:chExt cx="4113600" cy="5199077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356388" y="624848"/>
              <a:ext cx="3859200" cy="187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200">
                  <a:latin typeface="Qwitcher Grypen"/>
                  <a:ea typeface="Qwitcher Grypen"/>
                  <a:cs typeface="Qwitcher Grypen"/>
                  <a:sym typeface="Qwitcher Grypen"/>
                </a:rPr>
                <a:t>Bridal</a:t>
              </a:r>
              <a:endParaRPr sz="12200">
                <a:latin typeface="Qwitcher Grypen"/>
                <a:ea typeface="Qwitcher Grypen"/>
                <a:cs typeface="Qwitcher Grypen"/>
                <a:sym typeface="Qwitcher Grypen"/>
              </a:endParaRPr>
            </a:p>
            <a:p>
              <a:pPr indent="0" lvl="0" marL="0" rtl="0" algn="ctr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200">
                  <a:latin typeface="Qwitcher Grypen"/>
                  <a:ea typeface="Qwitcher Grypen"/>
                  <a:cs typeface="Qwitcher Grypen"/>
                  <a:sym typeface="Qwitcher Grypen"/>
                </a:rPr>
                <a:t>Shower</a:t>
              </a:r>
              <a:endParaRPr sz="12200">
                <a:latin typeface="Qwitcher Grypen"/>
                <a:ea typeface="Qwitcher Grypen"/>
                <a:cs typeface="Qwitcher Grypen"/>
                <a:sym typeface="Qwitcher Grypen"/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205350" y="2605842"/>
              <a:ext cx="161275" cy="141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" name="Google Shape;57;p13"/>
            <p:cNvSpPr txBox="1"/>
            <p:nvPr/>
          </p:nvSpPr>
          <p:spPr>
            <a:xfrm>
              <a:off x="534288" y="3017827"/>
              <a:ext cx="3503400" cy="26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750">
                  <a:latin typeface="EB Garamond"/>
                  <a:ea typeface="EB Garamond"/>
                  <a:cs typeface="EB Garamond"/>
                  <a:sym typeface="EB Garamond"/>
                </a:rPr>
                <a:t>M A T H I L D E  S P E N C E R</a:t>
              </a:r>
              <a:endParaRPr sz="175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229188" y="3390352"/>
              <a:ext cx="4113600" cy="1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50">
                  <a:latin typeface="EB Garamond"/>
                  <a:ea typeface="EB Garamond"/>
                  <a:cs typeface="EB Garamond"/>
                  <a:sym typeface="EB Garamond"/>
                </a:rPr>
                <a:t>K I N D L Y  J O I N  U S  F O R  A  B R I D A L  S H O W E R</a:t>
              </a:r>
              <a:endParaRPr sz="115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534288" y="3651615"/>
              <a:ext cx="3503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latin typeface="Allison"/>
                  <a:ea typeface="Allison"/>
                  <a:cs typeface="Allison"/>
                  <a:sym typeface="Allison"/>
                </a:rPr>
                <a:t>Honoring bride-to-be</a:t>
              </a:r>
              <a:endParaRPr sz="2800">
                <a:latin typeface="Allison"/>
                <a:ea typeface="Allison"/>
                <a:cs typeface="Allison"/>
                <a:sym typeface="Allison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29188" y="4298154"/>
              <a:ext cx="4113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latin typeface="EB Garamond"/>
                  <a:ea typeface="EB Garamond"/>
                  <a:cs typeface="EB Garamond"/>
                  <a:sym typeface="EB Garamond"/>
                </a:rPr>
                <a:t>S E P T E M B E R  |  2 2 N D  |  4 : 3 0  P M</a:t>
              </a:r>
              <a:endParaRPr sz="130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  <p:cxnSp>
          <p:nvCxnSpPr>
            <p:cNvPr id="61" name="Google Shape;61;p13"/>
            <p:cNvCxnSpPr/>
            <p:nvPr/>
          </p:nvCxnSpPr>
          <p:spPr>
            <a:xfrm>
              <a:off x="2000688" y="4795500"/>
              <a:ext cx="5706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2" name="Google Shape;62;p13"/>
            <p:cNvGrpSpPr/>
            <p:nvPr/>
          </p:nvGrpSpPr>
          <p:grpSpPr>
            <a:xfrm>
              <a:off x="229188" y="5039212"/>
              <a:ext cx="4113600" cy="384954"/>
              <a:chOff x="229200" y="5039212"/>
              <a:chExt cx="4113600" cy="384954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229200" y="5039212"/>
                <a:ext cx="411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latin typeface="EB Garamond"/>
                    <a:ea typeface="EB Garamond"/>
                    <a:cs typeface="EB Garamond"/>
                    <a:sym typeface="EB Garamond"/>
                  </a:rPr>
                  <a:t>T H E  P R I C E  R E S I D E N C E</a:t>
                </a:r>
                <a:endParaRPr sz="10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229200" y="5270266"/>
                <a:ext cx="411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latin typeface="EB Garamond"/>
                    <a:ea typeface="EB Garamond"/>
                    <a:cs typeface="EB Garamond"/>
                    <a:sym typeface="EB Garamond"/>
                  </a:rPr>
                  <a:t>3 5  R O S E  S T R E E T ,  N Y</a:t>
                </a:r>
                <a:endParaRPr sz="10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</p:grpSp>
        <p:sp>
          <p:nvSpPr>
            <p:cNvPr id="65" name="Google Shape;65;p13"/>
            <p:cNvSpPr txBox="1"/>
            <p:nvPr/>
          </p:nvSpPr>
          <p:spPr>
            <a:xfrm>
              <a:off x="229188" y="5693125"/>
              <a:ext cx="4113600" cy="13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50">
                  <a:latin typeface="EB Garamond"/>
                  <a:ea typeface="EB Garamond"/>
                  <a:cs typeface="EB Garamond"/>
                  <a:sym typeface="EB Garamond"/>
                </a:rPr>
                <a:t>P L E A S E  R S V P  B Y  A U G U S T  20</a:t>
              </a:r>
              <a:r>
                <a:rPr lang="ru" sz="850">
                  <a:latin typeface="EB Garamond"/>
                  <a:ea typeface="EB Garamond"/>
                  <a:cs typeface="EB Garamond"/>
                  <a:sym typeface="EB Garamond"/>
                </a:rPr>
                <a:t> ,  A T  5 6 8 . 5 6 7 . 4 4 5 5</a:t>
              </a:r>
              <a:endParaRPr sz="850">
                <a:latin typeface="EB Garamond"/>
                <a:ea typeface="EB Garamond"/>
                <a:cs typeface="EB Garamond"/>
                <a:sym typeface="EB Garamo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