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Lato Black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  <p15:guide id="3" orient="horz" pos="680">
          <p15:clr>
            <a:srgbClr val="747775"/>
          </p15:clr>
        </p15:guide>
        <p15:guide id="4" orient="horz" pos="6406">
          <p15:clr>
            <a:srgbClr val="747775"/>
          </p15:clr>
        </p15:guide>
        <p15:guide id="5" pos="322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  <p:guide pos="680" orient="horz"/>
        <p:guide pos="6406" orient="horz"/>
        <p:guide pos="322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LatoBlack-bold.fntdata"/><Relationship Id="rId10" Type="http://schemas.openxmlformats.org/officeDocument/2006/relationships/font" Target="fonts/Lato-boldItalic.fntdata"/><Relationship Id="rId12" Type="http://schemas.openxmlformats.org/officeDocument/2006/relationships/font" Target="fonts/LatoBlack-boldItalic.fntdata"/><Relationship Id="rId9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80000"/>
          </a:xfrm>
          <a:prstGeom prst="rect">
            <a:avLst/>
          </a:prstGeom>
          <a:gradFill>
            <a:gsLst>
              <a:gs pos="0">
                <a:srgbClr val="559BBB"/>
              </a:gs>
              <a:gs pos="100000">
                <a:srgbClr val="A0C8CB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473722" y="307566"/>
            <a:ext cx="6480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9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Formal Excuse Letter for Being Absent</a:t>
            </a:r>
            <a:endParaRPr sz="2900">
              <a:solidFill>
                <a:schemeClr val="lt1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56" name="Google Shape;56;p13"/>
          <p:cNvSpPr/>
          <p:nvPr/>
        </p:nvSpPr>
        <p:spPr>
          <a:xfrm flipH="1">
            <a:off x="0" y="10170000"/>
            <a:ext cx="7560000" cy="522000"/>
          </a:xfrm>
          <a:prstGeom prst="rect">
            <a:avLst/>
          </a:prstGeom>
          <a:gradFill>
            <a:gsLst>
              <a:gs pos="0">
                <a:srgbClr val="559BBB"/>
              </a:gs>
              <a:gs pos="100000">
                <a:srgbClr val="A0C8CB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" name="Google Shape;57;p13"/>
          <p:cNvGrpSpPr/>
          <p:nvPr/>
        </p:nvGrpSpPr>
        <p:grpSpPr>
          <a:xfrm>
            <a:off x="529339" y="1565922"/>
            <a:ext cx="4598261" cy="1063178"/>
            <a:chOff x="529339" y="1565922"/>
            <a:chExt cx="4598261" cy="1063178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538195" y="1565922"/>
              <a:ext cx="1607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rPr>
                <a:t>To:</a:t>
              </a:r>
              <a:endParaRPr b="1"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538195" y="1856692"/>
              <a:ext cx="1607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rPr>
                <a:t>The Principal,</a:t>
              </a:r>
              <a:endParaRPr b="1"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60" name="Google Shape;60;p13"/>
            <p:cNvGrpSpPr/>
            <p:nvPr/>
          </p:nvGrpSpPr>
          <p:grpSpPr>
            <a:xfrm>
              <a:off x="529339" y="2147475"/>
              <a:ext cx="4596311" cy="184800"/>
              <a:chOff x="529339" y="2147475"/>
              <a:chExt cx="4596311" cy="184800"/>
            </a:xfrm>
          </p:grpSpPr>
          <p:sp>
            <p:nvSpPr>
              <p:cNvPr id="61" name="Google Shape;61;p13"/>
              <p:cNvSpPr txBox="1"/>
              <p:nvPr/>
            </p:nvSpPr>
            <p:spPr>
              <a:xfrm>
                <a:off x="529339" y="2147475"/>
                <a:ext cx="2970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132228"/>
                    </a:solidFill>
                    <a:latin typeface="Lato"/>
                    <a:ea typeface="Lato"/>
                    <a:cs typeface="Lato"/>
                    <a:sym typeface="Lato"/>
                  </a:rPr>
                  <a:t>Name of the</a:t>
                </a:r>
                <a:r>
                  <a:rPr lang="uk" sz="1200">
                    <a:solidFill>
                      <a:srgbClr val="132228"/>
                    </a:solidFill>
                    <a:latin typeface="Lato"/>
                    <a:ea typeface="Lato"/>
                    <a:cs typeface="Lato"/>
                    <a:sym typeface="Lato"/>
                  </a:rPr>
                  <a:t> (School, University, Company): </a:t>
                </a:r>
                <a:endParaRPr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cxnSp>
            <p:nvCxnSpPr>
              <p:cNvPr id="62" name="Google Shape;62;p13"/>
              <p:cNvCxnSpPr/>
              <p:nvPr/>
            </p:nvCxnSpPr>
            <p:spPr>
              <a:xfrm>
                <a:off x="3437850" y="2312570"/>
                <a:ext cx="1687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3222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3" name="Google Shape;63;p13"/>
            <p:cNvGrpSpPr/>
            <p:nvPr/>
          </p:nvGrpSpPr>
          <p:grpSpPr>
            <a:xfrm>
              <a:off x="529350" y="2444300"/>
              <a:ext cx="4598250" cy="184800"/>
              <a:chOff x="529350" y="2147475"/>
              <a:chExt cx="4598250" cy="184800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529350" y="2147475"/>
                <a:ext cx="3103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132228"/>
                    </a:solidFill>
                    <a:latin typeface="Lato"/>
                    <a:ea typeface="Lato"/>
                    <a:cs typeface="Lato"/>
                    <a:sym typeface="Lato"/>
                  </a:rPr>
                  <a:t>Address of the </a:t>
                </a:r>
                <a:r>
                  <a:rPr lang="uk" sz="1200">
                    <a:solidFill>
                      <a:srgbClr val="132228"/>
                    </a:solidFill>
                    <a:latin typeface="Lato"/>
                    <a:ea typeface="Lato"/>
                    <a:cs typeface="Lato"/>
                    <a:sym typeface="Lato"/>
                  </a:rPr>
                  <a:t>(School, University, Company):</a:t>
                </a:r>
                <a:endParaRPr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cxnSp>
            <p:nvCxnSpPr>
              <p:cNvPr id="65" name="Google Shape;65;p13"/>
              <p:cNvCxnSpPr/>
              <p:nvPr/>
            </p:nvCxnSpPr>
            <p:spPr>
              <a:xfrm>
                <a:off x="3579600" y="2312570"/>
                <a:ext cx="154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3222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66" name="Google Shape;66;p13"/>
          <p:cNvSpPr txBox="1"/>
          <p:nvPr/>
        </p:nvSpPr>
        <p:spPr>
          <a:xfrm>
            <a:off x="522451" y="3024020"/>
            <a:ext cx="1607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rPr>
              <a:t>Date: </a:t>
            </a:r>
            <a:r>
              <a:rPr lang="uk"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rPr>
              <a:t>03/16/2025</a:t>
            </a:r>
            <a:endParaRPr sz="1200">
              <a:solidFill>
                <a:srgbClr val="13222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28366" y="3630975"/>
            <a:ext cx="2698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rPr>
              <a:t>Subject:</a:t>
            </a:r>
            <a:r>
              <a:rPr lang="uk"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rPr>
              <a:t> Apology for being absent</a:t>
            </a:r>
            <a:endParaRPr sz="1200">
              <a:solidFill>
                <a:srgbClr val="132228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68" name="Google Shape;68;p13"/>
          <p:cNvGrpSpPr/>
          <p:nvPr/>
        </p:nvGrpSpPr>
        <p:grpSpPr>
          <a:xfrm>
            <a:off x="522449" y="4220931"/>
            <a:ext cx="6508907" cy="4566306"/>
            <a:chOff x="522449" y="4220931"/>
            <a:chExt cx="6508907" cy="4566306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522449" y="4220931"/>
              <a:ext cx="269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rPr>
                <a:t>Respected Sir/Madam,</a:t>
              </a:r>
              <a:endParaRPr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533657" y="4810875"/>
              <a:ext cx="6497700" cy="343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rPr>
                <a:t>I am writing to respectfully inform you that I am [Your Name], currently [studying, working] in [class, group, work unit] [name of school, university, company ], a respected institution.</a:t>
              </a:r>
              <a:endParaRPr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rPr>
                <a:t>I regret to inform you of my absence from [start date] to [end date]. This absence was caused by [a reason for the absence, such as illness or a family emergency]. Unfortunately, circumstances arose unexpectedly that did not allow me to inform in advance about my inability to attend classes. I apologize for any inconvenience caused by this error.</a:t>
              </a:r>
              <a:endParaRPr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rPr>
                <a:t>Please accept my sincere apologies for any inconvenience caused by my absence. I assure you that I would have notified you in advance if the circumstances were foreseeable.</a:t>
              </a:r>
              <a:endParaRPr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rPr>
                <a:t>I very much ask for your understanding and forgiveness in this matter.</a:t>
              </a:r>
              <a:endParaRPr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522449" y="8602437"/>
              <a:ext cx="269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rPr>
                <a:t>Sincerely,</a:t>
              </a:r>
              <a:endParaRPr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22449" y="9189253"/>
            <a:ext cx="3930101" cy="184800"/>
            <a:chOff x="522449" y="9189253"/>
            <a:chExt cx="3930101" cy="184800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522449" y="9189253"/>
              <a:ext cx="269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rPr>
                <a:t>Name of the </a:t>
              </a:r>
              <a:r>
                <a:rPr lang="uk" sz="1200">
                  <a:solidFill>
                    <a:srgbClr val="132228"/>
                  </a:solidFill>
                  <a:latin typeface="Lato"/>
                  <a:ea typeface="Lato"/>
                  <a:cs typeface="Lato"/>
                  <a:sym typeface="Lato"/>
                </a:rPr>
                <a:t>(Student, Employee):</a:t>
              </a:r>
              <a:endParaRPr sz="1200">
                <a:solidFill>
                  <a:srgbClr val="132228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cxnSp>
          <p:nvCxnSpPr>
            <p:cNvPr id="74" name="Google Shape;74;p13"/>
            <p:cNvCxnSpPr/>
            <p:nvPr/>
          </p:nvCxnSpPr>
          <p:spPr>
            <a:xfrm>
              <a:off x="2774350" y="9354900"/>
              <a:ext cx="1678200" cy="0"/>
            </a:xfrm>
            <a:prstGeom prst="straightConnector1">
              <a:avLst/>
            </a:prstGeom>
            <a:noFill/>
            <a:ln cap="flat" cmpd="sng" w="9525">
              <a:solidFill>
                <a:srgbClr val="13222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