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Oswald Medium"/>
      <p:regular r:id="rId7"/>
      <p:bold r:id="rId8"/>
    </p:embeddedFont>
    <p:embeddedFont>
      <p:font typeface="Rubik Light"/>
      <p:regular r:id="rId9"/>
      <p:bold r:id="rId10"/>
      <p:italic r:id="rId11"/>
      <p:boldItalic r:id="rId12"/>
    </p:embeddedFont>
    <p:embeddedFont>
      <p:font typeface="Poppins Light"/>
      <p:regular r:id="rId13"/>
      <p:bold r:id="rId14"/>
      <p:italic r:id="rId15"/>
      <p:boldItalic r:id="rId16"/>
    </p:embeddedFont>
    <p:embeddedFont>
      <p:font typeface="Poppins Medium"/>
      <p:regular r:id="rId17"/>
      <p:bold r:id="rId18"/>
      <p:italic r:id="rId19"/>
      <p:boldItalic r:id="rId20"/>
    </p:embeddedFont>
    <p:embeddedFont>
      <p:font typeface="Rubik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13">
          <p15:clr>
            <a:srgbClr val="747775"/>
          </p15:clr>
        </p15:guide>
        <p15:guide id="2" pos="4649">
          <p15:clr>
            <a:srgbClr val="747775"/>
          </p15:clr>
        </p15:guide>
        <p15:guide id="3" orient="horz" pos="726">
          <p15:clr>
            <a:srgbClr val="747775"/>
          </p15:clr>
        </p15:guide>
        <p15:guide id="4" pos="1417">
          <p15:clr>
            <a:srgbClr val="747775"/>
          </p15:clr>
        </p15:guide>
        <p15:guide id="5" pos="306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"/>
        <p:guide pos="4649"/>
        <p:guide pos="726" orient="horz"/>
        <p:guide pos="1417"/>
        <p:guide pos="30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Medium-boldItalic.fntdata"/><Relationship Id="rId11" Type="http://schemas.openxmlformats.org/officeDocument/2006/relationships/font" Target="fonts/RubikLight-italic.fntdata"/><Relationship Id="rId22" Type="http://schemas.openxmlformats.org/officeDocument/2006/relationships/font" Target="fonts/Rubik-bold.fntdata"/><Relationship Id="rId10" Type="http://schemas.openxmlformats.org/officeDocument/2006/relationships/font" Target="fonts/RubikLight-bold.fntdata"/><Relationship Id="rId21" Type="http://schemas.openxmlformats.org/officeDocument/2006/relationships/font" Target="fonts/Rubik-regular.fntdata"/><Relationship Id="rId13" Type="http://schemas.openxmlformats.org/officeDocument/2006/relationships/font" Target="fonts/PoppinsLight-regular.fntdata"/><Relationship Id="rId24" Type="http://schemas.openxmlformats.org/officeDocument/2006/relationships/font" Target="fonts/Rubik-boldItalic.fntdata"/><Relationship Id="rId12" Type="http://schemas.openxmlformats.org/officeDocument/2006/relationships/font" Target="fonts/RubikLight-boldItalic.fntdata"/><Relationship Id="rId23" Type="http://schemas.openxmlformats.org/officeDocument/2006/relationships/font" Target="fonts/Rubik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Light-regular.fntdata"/><Relationship Id="rId15" Type="http://schemas.openxmlformats.org/officeDocument/2006/relationships/font" Target="fonts/PoppinsLight-italic.fntdata"/><Relationship Id="rId14" Type="http://schemas.openxmlformats.org/officeDocument/2006/relationships/font" Target="fonts/PoppinsLight-bold.fntdata"/><Relationship Id="rId17" Type="http://schemas.openxmlformats.org/officeDocument/2006/relationships/font" Target="fonts/PoppinsMedium-regular.fntdata"/><Relationship Id="rId16" Type="http://schemas.openxmlformats.org/officeDocument/2006/relationships/font" Target="fonts/PoppinsLigh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Medium-italic.fntdata"/><Relationship Id="rId6" Type="http://schemas.openxmlformats.org/officeDocument/2006/relationships/slide" Target="slides/slide1.xml"/><Relationship Id="rId18" Type="http://schemas.openxmlformats.org/officeDocument/2006/relationships/font" Target="fonts/PoppinsMedium-bold.fntdata"/><Relationship Id="rId7" Type="http://schemas.openxmlformats.org/officeDocument/2006/relationships/font" Target="fonts/OswaldMedium-regular.fntdata"/><Relationship Id="rId8" Type="http://schemas.openxmlformats.org/officeDocument/2006/relationships/font" Target="fonts/Oswald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9345425"/>
            <a:ext cx="7560000" cy="1101600"/>
          </a:xfrm>
          <a:prstGeom prst="rect">
            <a:avLst/>
          </a:prstGeom>
          <a:solidFill>
            <a:srgbClr val="C2AB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8392" l="3079" r="4164" t="9080"/>
          <a:stretch/>
        </p:blipFill>
        <p:spPr>
          <a:xfrm>
            <a:off x="2019150" y="1104450"/>
            <a:ext cx="5540851" cy="31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11760" l="25984" r="51165" t="9306"/>
          <a:stretch/>
        </p:blipFill>
        <p:spPr>
          <a:xfrm>
            <a:off x="0" y="1104450"/>
            <a:ext cx="2019149" cy="5056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141690" y="427447"/>
            <a:ext cx="7238460" cy="538800"/>
            <a:chOff x="141691" y="716322"/>
            <a:chExt cx="7238460" cy="538800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141690" y="716322"/>
              <a:ext cx="50538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500">
                  <a:solidFill>
                    <a:srgbClr val="584539"/>
                  </a:solidFill>
                  <a:latin typeface="Rubik"/>
                  <a:ea typeface="Rubik"/>
                  <a:cs typeface="Rubik"/>
                  <a:sym typeface="Rubik"/>
                </a:rPr>
                <a:t>BUYING OR SELLING?</a:t>
              </a:r>
              <a:endParaRPr sz="3500">
                <a:solidFill>
                  <a:srgbClr val="584539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5140345" y="755497"/>
              <a:ext cx="22398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584539"/>
                  </a:solidFill>
                  <a:latin typeface="Rubik"/>
                  <a:ea typeface="Rubik"/>
                  <a:cs typeface="Rubik"/>
                  <a:sym typeface="Rubik"/>
                </a:rPr>
                <a:t>JANE SIMMONS</a:t>
              </a:r>
              <a:endParaRPr sz="2100">
                <a:solidFill>
                  <a:srgbClr val="584539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5711250" y="1091447"/>
              <a:ext cx="16689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584539"/>
                  </a:solidFill>
                  <a:latin typeface="Rubik"/>
                  <a:ea typeface="Rubik"/>
                  <a:cs typeface="Rubik"/>
                  <a:sym typeface="Rubik"/>
                </a:rPr>
                <a:t>Your Exceptional Real Estate Agent</a:t>
              </a:r>
              <a:endParaRPr sz="800">
                <a:solidFill>
                  <a:srgbClr val="584539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61" name="Google Shape;61;p13"/>
          <p:cNvSpPr/>
          <p:nvPr/>
        </p:nvSpPr>
        <p:spPr>
          <a:xfrm>
            <a:off x="0" y="0"/>
            <a:ext cx="7560000" cy="289200"/>
          </a:xfrm>
          <a:prstGeom prst="rect">
            <a:avLst/>
          </a:prstGeom>
          <a:solidFill>
            <a:srgbClr val="C2AB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2251352" y="4418525"/>
            <a:ext cx="512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584539"/>
                </a:solidFill>
                <a:latin typeface="Rubik"/>
                <a:ea typeface="Rubik"/>
                <a:cs typeface="Rubik"/>
                <a:sym typeface="Rubik"/>
              </a:rPr>
              <a:t>LET’S WORK TOGETHER!</a:t>
            </a:r>
            <a:endParaRPr sz="3600">
              <a:solidFill>
                <a:srgbClr val="58453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251352" y="5111250"/>
            <a:ext cx="2569200" cy="1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2AB96"/>
                </a:solidFill>
                <a:latin typeface="Rubik Light"/>
                <a:ea typeface="Rubik Light"/>
                <a:cs typeface="Rubik Light"/>
                <a:sym typeface="Rubik Light"/>
              </a:rPr>
              <a:t>In the competitive world of </a:t>
            </a:r>
            <a:endParaRPr>
              <a:solidFill>
                <a:srgbClr val="C2AB96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2AB96"/>
                </a:solidFill>
                <a:latin typeface="Rubik Light"/>
                <a:ea typeface="Rubik Light"/>
                <a:cs typeface="Rubik Light"/>
                <a:sym typeface="Rubik Light"/>
              </a:rPr>
              <a:t>real estate, finding a skilled</a:t>
            </a:r>
            <a:endParaRPr>
              <a:solidFill>
                <a:srgbClr val="C2AB96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2AB96"/>
                </a:solidFill>
                <a:latin typeface="Rubik Light"/>
                <a:ea typeface="Rubik Light"/>
                <a:cs typeface="Rubik Light"/>
                <a:sym typeface="Rubik Light"/>
              </a:rPr>
              <a:t>and reliable agent is essential. </a:t>
            </a:r>
            <a:endParaRPr>
              <a:solidFill>
                <a:srgbClr val="C2AB96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C2AB96"/>
                </a:solidFill>
                <a:latin typeface="Rubik Light"/>
                <a:ea typeface="Rubik Light"/>
                <a:cs typeface="Rubik Light"/>
                <a:sym typeface="Rubik Light"/>
              </a:rPr>
              <a:t>Jane Simmons is a standout professional, combining an impressive track record,</a:t>
            </a:r>
            <a:endParaRPr>
              <a:solidFill>
                <a:srgbClr val="C2AB96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2AB96"/>
                </a:solidFill>
                <a:latin typeface="Rubik Light"/>
                <a:ea typeface="Rubik Light"/>
                <a:cs typeface="Rubik Light"/>
                <a:sym typeface="Rubik Light"/>
              </a:rPr>
              <a:t>unwavering commitment, </a:t>
            </a:r>
            <a:endParaRPr>
              <a:solidFill>
                <a:srgbClr val="C2AB96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2AB96"/>
                </a:solidFill>
                <a:latin typeface="Rubik Light"/>
                <a:ea typeface="Rubik Light"/>
                <a:cs typeface="Rubik Light"/>
                <a:sym typeface="Rubik Light"/>
              </a:rPr>
              <a:t>and exceptional client service.</a:t>
            </a:r>
            <a:endParaRPr>
              <a:solidFill>
                <a:srgbClr val="C2AB96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859925" y="5111250"/>
            <a:ext cx="25692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2AB96"/>
                </a:solidFill>
                <a:latin typeface="Rubik Light"/>
                <a:ea typeface="Rubik Light"/>
                <a:cs typeface="Rubik Light"/>
                <a:sym typeface="Rubik Light"/>
              </a:rPr>
              <a:t>Whether you're buying or selling, Jane's expertise and personalized approach make her the ideal choice for your real estate needs.</a:t>
            </a:r>
            <a:endParaRPr>
              <a:solidFill>
                <a:srgbClr val="C2AB96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8926" y="6732825"/>
            <a:ext cx="2314500" cy="39752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-75" y="1104450"/>
            <a:ext cx="2019300" cy="5056500"/>
          </a:xfrm>
          <a:prstGeom prst="rect">
            <a:avLst/>
          </a:prstGeom>
          <a:solidFill>
            <a:srgbClr val="C2AB96">
              <a:alpha val="734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2251352" y="7297444"/>
            <a:ext cx="2569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584539"/>
                </a:solidFill>
                <a:latin typeface="Rubik"/>
                <a:ea typeface="Rubik"/>
                <a:cs typeface="Rubik"/>
                <a:sym typeface="Rubik"/>
              </a:rPr>
              <a:t>A PROVEN TRACK RECORD</a:t>
            </a:r>
            <a:endParaRPr sz="1500">
              <a:solidFill>
                <a:srgbClr val="58453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251352" y="7572944"/>
            <a:ext cx="25692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2AB96"/>
                </a:solidFill>
                <a:latin typeface="Rubik Light"/>
                <a:ea typeface="Rubik Light"/>
                <a:cs typeface="Rubik Light"/>
                <a:sym typeface="Rubik Light"/>
              </a:rPr>
              <a:t>Jane Simmons boasts a remarkable track record of success in the real estate industry. With over a decade </a:t>
            </a:r>
            <a:endParaRPr>
              <a:solidFill>
                <a:srgbClr val="C2AB96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2AB96"/>
                </a:solidFill>
                <a:latin typeface="Rubik Light"/>
                <a:ea typeface="Rubik Light"/>
                <a:cs typeface="Rubik Light"/>
                <a:sym typeface="Rubik Light"/>
              </a:rPr>
              <a:t>of experience, she has consistently exceeded </a:t>
            </a:r>
            <a:endParaRPr>
              <a:solidFill>
                <a:srgbClr val="C2AB96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grpSp>
        <p:nvGrpSpPr>
          <p:cNvPr id="69" name="Google Shape;69;p13"/>
          <p:cNvGrpSpPr/>
          <p:nvPr/>
        </p:nvGrpSpPr>
        <p:grpSpPr>
          <a:xfrm>
            <a:off x="175124" y="1361378"/>
            <a:ext cx="1668900" cy="3716794"/>
            <a:chOff x="196110" y="1650253"/>
            <a:chExt cx="1668900" cy="3716794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196110" y="1650253"/>
              <a:ext cx="1668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48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1200</a:t>
              </a:r>
              <a:endParaRPr b="1" sz="4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196110" y="2342662"/>
              <a:ext cx="1668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HAPPY CLIENTS</a:t>
              </a:r>
              <a:endPara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grpSp>
          <p:nvGrpSpPr>
            <p:cNvPr id="72" name="Google Shape;72;p13"/>
            <p:cNvGrpSpPr/>
            <p:nvPr/>
          </p:nvGrpSpPr>
          <p:grpSpPr>
            <a:xfrm>
              <a:off x="217735" y="2877950"/>
              <a:ext cx="1625650" cy="307800"/>
              <a:chOff x="224350" y="2877950"/>
              <a:chExt cx="1625650" cy="307800"/>
            </a:xfrm>
          </p:grpSpPr>
          <p:sp>
            <p:nvSpPr>
              <p:cNvPr id="73" name="Google Shape;73;p13"/>
              <p:cNvSpPr txBox="1"/>
              <p:nvPr/>
            </p:nvSpPr>
            <p:spPr>
              <a:xfrm>
                <a:off x="404300" y="2877950"/>
                <a:ext cx="1445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000">
                    <a:solidFill>
                      <a:schemeClr val="lt1"/>
                    </a:solidFill>
                    <a:latin typeface="Rubik"/>
                    <a:ea typeface="Rubik"/>
                    <a:cs typeface="Rubik"/>
                    <a:sym typeface="Rubik"/>
                  </a:rPr>
                  <a:t>A PROVEN TRACK </a:t>
                </a:r>
                <a:endParaRPr b="1" sz="10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000">
                    <a:solidFill>
                      <a:schemeClr val="lt1"/>
                    </a:solidFill>
                    <a:latin typeface="Rubik"/>
                    <a:ea typeface="Rubik"/>
                    <a:cs typeface="Rubik"/>
                    <a:sym typeface="Rubik"/>
                  </a:rPr>
                  <a:t>RECORD</a:t>
                </a:r>
                <a:endParaRPr b="1" sz="10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224350" y="2924403"/>
                <a:ext cx="59100" cy="59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" name="Google Shape;75;p13"/>
            <p:cNvGrpSpPr/>
            <p:nvPr/>
          </p:nvGrpSpPr>
          <p:grpSpPr>
            <a:xfrm>
              <a:off x="217735" y="3346324"/>
              <a:ext cx="1625650" cy="307800"/>
              <a:chOff x="224350" y="2877950"/>
              <a:chExt cx="1625650" cy="307800"/>
            </a:xfrm>
          </p:grpSpPr>
          <p:sp>
            <p:nvSpPr>
              <p:cNvPr id="76" name="Google Shape;76;p13"/>
              <p:cNvSpPr txBox="1"/>
              <p:nvPr/>
            </p:nvSpPr>
            <p:spPr>
              <a:xfrm>
                <a:off x="404300" y="2877950"/>
                <a:ext cx="1445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000">
                    <a:solidFill>
                      <a:schemeClr val="lt1"/>
                    </a:solidFill>
                    <a:latin typeface="Rubik"/>
                    <a:ea typeface="Rubik"/>
                    <a:cs typeface="Rubik"/>
                    <a:sym typeface="Rubik"/>
                  </a:rPr>
                  <a:t>EXCEPTIONAL </a:t>
                </a:r>
                <a:endParaRPr b="1" sz="10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000">
                    <a:solidFill>
                      <a:schemeClr val="lt1"/>
                    </a:solidFill>
                    <a:latin typeface="Rubik"/>
                    <a:ea typeface="Rubik"/>
                    <a:cs typeface="Rubik"/>
                    <a:sym typeface="Rubik"/>
                  </a:rPr>
                  <a:t>MARKET INSIGHT</a:t>
                </a:r>
                <a:endParaRPr b="1" sz="10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224350" y="2924403"/>
                <a:ext cx="59100" cy="59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217735" y="3814698"/>
              <a:ext cx="1625650" cy="307800"/>
              <a:chOff x="224350" y="2877950"/>
              <a:chExt cx="1625650" cy="307800"/>
            </a:xfrm>
          </p:grpSpPr>
          <p:sp>
            <p:nvSpPr>
              <p:cNvPr id="79" name="Google Shape;79;p13"/>
              <p:cNvSpPr txBox="1"/>
              <p:nvPr/>
            </p:nvSpPr>
            <p:spPr>
              <a:xfrm>
                <a:off x="404300" y="2877950"/>
                <a:ext cx="1445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000">
                    <a:solidFill>
                      <a:schemeClr val="lt1"/>
                    </a:solidFill>
                    <a:latin typeface="Rubik"/>
                    <a:ea typeface="Rubik"/>
                    <a:cs typeface="Rubik"/>
                    <a:sym typeface="Rubik"/>
                  </a:rPr>
                  <a:t>PERSONALIZED CLIENT SERVICE</a:t>
                </a:r>
                <a:endParaRPr b="1" sz="10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224350" y="2924403"/>
                <a:ext cx="59100" cy="59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1" name="Google Shape;81;p13"/>
            <p:cNvGrpSpPr/>
            <p:nvPr/>
          </p:nvGrpSpPr>
          <p:grpSpPr>
            <a:xfrm>
              <a:off x="217735" y="4283073"/>
              <a:ext cx="1625650" cy="615600"/>
              <a:chOff x="224350" y="2877950"/>
              <a:chExt cx="1625650" cy="615600"/>
            </a:xfrm>
          </p:grpSpPr>
          <p:sp>
            <p:nvSpPr>
              <p:cNvPr id="82" name="Google Shape;82;p13"/>
              <p:cNvSpPr txBox="1"/>
              <p:nvPr/>
            </p:nvSpPr>
            <p:spPr>
              <a:xfrm>
                <a:off x="404300" y="2877950"/>
                <a:ext cx="14457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ru" sz="1000">
                    <a:solidFill>
                      <a:schemeClr val="lt1"/>
                    </a:solidFill>
                    <a:latin typeface="Rubik"/>
                    <a:ea typeface="Rubik"/>
                    <a:cs typeface="Rubik"/>
                    <a:sym typeface="Rubik"/>
                  </a:rPr>
                  <a:t>STRONG </a:t>
                </a:r>
                <a:endParaRPr b="1" sz="10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000">
                    <a:solidFill>
                      <a:schemeClr val="lt1"/>
                    </a:solidFill>
                    <a:latin typeface="Rubik"/>
                    <a:ea typeface="Rubik"/>
                    <a:cs typeface="Rubik"/>
                    <a:sym typeface="Rubik"/>
                  </a:rPr>
                  <a:t>COMMUNICATION </a:t>
                </a:r>
                <a:endParaRPr b="1" sz="10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000">
                    <a:solidFill>
                      <a:schemeClr val="lt1"/>
                    </a:solidFill>
                    <a:latin typeface="Rubik"/>
                    <a:ea typeface="Rubik"/>
                    <a:cs typeface="Rubik"/>
                    <a:sym typeface="Rubik"/>
                  </a:rPr>
                  <a:t>AND NEGOTIATION SKILLS</a:t>
                </a:r>
                <a:endParaRPr b="1" sz="10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>
                <a:off x="224350" y="2924403"/>
                <a:ext cx="59100" cy="59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" name="Google Shape;84;p13"/>
            <p:cNvGrpSpPr/>
            <p:nvPr/>
          </p:nvGrpSpPr>
          <p:grpSpPr>
            <a:xfrm>
              <a:off x="217735" y="5059247"/>
              <a:ext cx="1625650" cy="307800"/>
              <a:chOff x="224350" y="2877950"/>
              <a:chExt cx="1625650" cy="307800"/>
            </a:xfrm>
          </p:grpSpPr>
          <p:sp>
            <p:nvSpPr>
              <p:cNvPr id="85" name="Google Shape;85;p13"/>
              <p:cNvSpPr txBox="1"/>
              <p:nvPr/>
            </p:nvSpPr>
            <p:spPr>
              <a:xfrm>
                <a:off x="404300" y="2877950"/>
                <a:ext cx="1445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000">
                    <a:solidFill>
                      <a:schemeClr val="lt1"/>
                    </a:solidFill>
                    <a:latin typeface="Rubik"/>
                    <a:ea typeface="Rubik"/>
                    <a:cs typeface="Rubik"/>
                    <a:sym typeface="Rubik"/>
                  </a:rPr>
                  <a:t>NETWORK AND RESOURCES</a:t>
                </a:r>
                <a:endParaRPr b="1" sz="10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224350" y="2924403"/>
                <a:ext cx="59100" cy="59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7" name="Google Shape;87;p13"/>
          <p:cNvSpPr txBox="1"/>
          <p:nvPr/>
        </p:nvSpPr>
        <p:spPr>
          <a:xfrm>
            <a:off x="1673994" y="9619086"/>
            <a:ext cx="143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3376 KEMBERY DRIVE, GENEVA, IL, ILLINOIS, 60134</a:t>
            </a:r>
            <a:endParaRPr sz="12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210326" y="9619086"/>
            <a:ext cx="177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+5467 847 74 74</a:t>
            </a:r>
            <a:endParaRPr sz="12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+5467 847 74 75</a:t>
            </a:r>
            <a:endParaRPr sz="12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SIMMONS@MAIL.COM</a:t>
            </a:r>
            <a:endParaRPr sz="12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89" name="Google Shape;89;p13"/>
          <p:cNvGrpSpPr/>
          <p:nvPr/>
        </p:nvGrpSpPr>
        <p:grpSpPr>
          <a:xfrm>
            <a:off x="120826" y="9517290"/>
            <a:ext cx="1399000" cy="739893"/>
            <a:chOff x="264422" y="9303286"/>
            <a:chExt cx="1050300" cy="555475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264422" y="9552547"/>
              <a:ext cx="1050300" cy="1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lt1"/>
                  </a:solidFill>
                  <a:latin typeface="Oswald Medium"/>
                  <a:ea typeface="Oswald Medium"/>
                  <a:cs typeface="Oswald Medium"/>
                  <a:sym typeface="Oswald Medium"/>
                </a:rPr>
                <a:t>MODERNHOUSE</a:t>
              </a:r>
              <a:endParaRPr sz="13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endParaRPr>
            </a:p>
          </p:txBody>
        </p:sp>
        <p:grpSp>
          <p:nvGrpSpPr>
            <p:cNvPr id="91" name="Google Shape;91;p13"/>
            <p:cNvGrpSpPr/>
            <p:nvPr/>
          </p:nvGrpSpPr>
          <p:grpSpPr>
            <a:xfrm>
              <a:off x="299125" y="9754661"/>
              <a:ext cx="980950" cy="104100"/>
              <a:chOff x="299125" y="9754661"/>
              <a:chExt cx="980950" cy="104100"/>
            </a:xfrm>
          </p:grpSpPr>
          <p:sp>
            <p:nvSpPr>
              <p:cNvPr id="92" name="Google Shape;92;p13"/>
              <p:cNvSpPr txBox="1"/>
              <p:nvPr/>
            </p:nvSpPr>
            <p:spPr>
              <a:xfrm>
                <a:off x="484949" y="9754661"/>
                <a:ext cx="609300" cy="10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chemeClr val="lt1"/>
                    </a:solidFill>
                    <a:latin typeface="Oswald Medium"/>
                    <a:ea typeface="Oswald Medium"/>
                    <a:cs typeface="Oswald Medium"/>
                    <a:sym typeface="Oswald Medium"/>
                  </a:rPr>
                  <a:t>SLOGAN HERE</a:t>
                </a:r>
                <a:endParaRPr sz="900">
                  <a:solidFill>
                    <a:schemeClr val="lt1"/>
                  </a:solidFill>
                  <a:latin typeface="Oswald Medium"/>
                  <a:ea typeface="Oswald Medium"/>
                  <a:cs typeface="Oswald Medium"/>
                  <a:sym typeface="Oswald Medium"/>
                </a:endParaRPr>
              </a:p>
            </p:txBody>
          </p:sp>
          <p:cxnSp>
            <p:nvCxnSpPr>
              <p:cNvPr id="93" name="Google Shape;93;p13"/>
              <p:cNvCxnSpPr/>
              <p:nvPr/>
            </p:nvCxnSpPr>
            <p:spPr>
              <a:xfrm>
                <a:off x="299125" y="9810311"/>
                <a:ext cx="1143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4" name="Google Shape;94;p13"/>
              <p:cNvCxnSpPr/>
              <p:nvPr/>
            </p:nvCxnSpPr>
            <p:spPr>
              <a:xfrm>
                <a:off x="1165775" y="9810311"/>
                <a:ext cx="1143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pic>
          <p:nvPicPr>
            <p:cNvPr id="95" name="Google Shape;95;p13"/>
            <p:cNvPicPr preferRelativeResize="0"/>
            <p:nvPr/>
          </p:nvPicPr>
          <p:blipFill rotWithShape="1">
            <a:blip r:embed="rId6">
              <a:alphaModFix/>
            </a:blip>
            <a:srcRect b="40173" l="0" r="0" t="0"/>
            <a:stretch/>
          </p:blipFill>
          <p:spPr>
            <a:xfrm>
              <a:off x="300475" y="9303286"/>
              <a:ext cx="980951" cy="3033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13"/>
          <p:cNvGrpSpPr/>
          <p:nvPr/>
        </p:nvGrpSpPr>
        <p:grpSpPr>
          <a:xfrm>
            <a:off x="200027" y="6673682"/>
            <a:ext cx="1619125" cy="2330905"/>
            <a:chOff x="133875" y="6239750"/>
            <a:chExt cx="1777500" cy="2527548"/>
          </a:xfrm>
        </p:grpSpPr>
        <p:pic>
          <p:nvPicPr>
            <p:cNvPr id="97" name="Google Shape;97;p13"/>
            <p:cNvPicPr preferRelativeResize="0"/>
            <p:nvPr/>
          </p:nvPicPr>
          <p:blipFill rotWithShape="1">
            <a:blip r:embed="rId7">
              <a:alphaModFix/>
            </a:blip>
            <a:srcRect b="11583" l="28251" r="12270" t="6382"/>
            <a:stretch/>
          </p:blipFill>
          <p:spPr>
            <a:xfrm>
              <a:off x="146925" y="6239750"/>
              <a:ext cx="1751400" cy="1751400"/>
            </a:xfrm>
            <a:prstGeom prst="octagon">
              <a:avLst>
                <a:gd fmla="val 29289" name="adj"/>
              </a:avLst>
            </a:prstGeom>
            <a:noFill/>
            <a:ln cap="flat" cmpd="sng" w="38100">
              <a:solidFill>
                <a:srgbClr val="C2AB96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98" name="Google Shape;98;p13"/>
            <p:cNvSpPr txBox="1"/>
            <p:nvPr/>
          </p:nvSpPr>
          <p:spPr>
            <a:xfrm>
              <a:off x="133875" y="8265891"/>
              <a:ext cx="1777500" cy="3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solidFill>
                    <a:srgbClr val="584539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F O R  S A L E</a:t>
              </a:r>
              <a:endParaRPr sz="2000">
                <a:solidFill>
                  <a:srgbClr val="584539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133875" y="8600497"/>
              <a:ext cx="1777500" cy="1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84539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 R E M I U M  L I V I N G</a:t>
              </a:r>
              <a:endParaRPr sz="1000">
                <a:solidFill>
                  <a:srgbClr val="584539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