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Poppins"/>
      <p:regular r:id="rId8"/>
      <p:bold r:id="rId9"/>
      <p:italic r:id="rId10"/>
      <p:boldItalic r:id="rId11"/>
    </p:embeddedFont>
    <p:embeddedFont>
      <p:font typeface="Poppins Light"/>
      <p:regular r:id="rId12"/>
      <p:bold r:id="rId13"/>
      <p:italic r:id="rId14"/>
      <p:boldItalic r:id="rId15"/>
    </p:embeddedFont>
    <p:embeddedFont>
      <p:font typeface="Poppins Medium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">
          <p15:clr>
            <a:srgbClr val="747775"/>
          </p15:clr>
        </p15:guide>
        <p15:guide id="2">
          <p15:clr>
            <a:srgbClr val="747775"/>
          </p15:clr>
        </p15:guide>
        <p15:guide id="3" pos="4762">
          <p15:clr>
            <a:srgbClr val="747775"/>
          </p15:clr>
        </p15:guide>
        <p15:guide id="4" pos="2098">
          <p15:clr>
            <a:srgbClr val="747775"/>
          </p15:clr>
        </p15:guide>
        <p15:guide id="5" pos="1417">
          <p15:clr>
            <a:srgbClr val="747775"/>
          </p15:clr>
        </p15:guide>
        <p15:guide id="6" orient="horz" pos="306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" orient="horz"/>
        <p:guide/>
        <p:guide pos="4762"/>
        <p:guide pos="2098"/>
        <p:guide pos="1417"/>
        <p:guide pos="306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3" Type="http://schemas.openxmlformats.org/officeDocument/2006/relationships/font" Target="fonts/PoppinsLight-bold.fntdata"/><Relationship Id="rId12" Type="http://schemas.openxmlformats.org/officeDocument/2006/relationships/font" Target="fonts/Poppi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15" Type="http://schemas.openxmlformats.org/officeDocument/2006/relationships/font" Target="fonts/PoppinsLight-boldItalic.fntdata"/><Relationship Id="rId14" Type="http://schemas.openxmlformats.org/officeDocument/2006/relationships/font" Target="fonts/PoppinsLight-italic.fntdata"/><Relationship Id="rId17" Type="http://schemas.openxmlformats.org/officeDocument/2006/relationships/font" Target="fonts/PoppinsMedium-bold.fntdata"/><Relationship Id="rId16" Type="http://schemas.openxmlformats.org/officeDocument/2006/relationships/font" Target="fonts/Poppins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PoppinsMedium-boldItalic.fntdata"/><Relationship Id="rId6" Type="http://schemas.openxmlformats.org/officeDocument/2006/relationships/slide" Target="slides/slide1.xml"/><Relationship Id="rId18" Type="http://schemas.openxmlformats.org/officeDocument/2006/relationships/font" Target="fonts/PoppinsMedium-italic.fntdata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97965e1de8_0_99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97965e1de8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620000"/>
          </a:xfrm>
          <a:prstGeom prst="rect">
            <a:avLst/>
          </a:prstGeom>
          <a:solidFill>
            <a:srgbClr val="AFC9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2119950" y="413661"/>
            <a:ext cx="3320100" cy="723600"/>
            <a:chOff x="2119950" y="413661"/>
            <a:chExt cx="3320100" cy="723600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2119950" y="413661"/>
              <a:ext cx="33201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John Doe</a:t>
              </a:r>
              <a:endParaRPr sz="3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2119950" y="890961"/>
              <a:ext cx="33201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Federal Auditor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58" name="Google Shape;58;p13"/>
          <p:cNvCxnSpPr/>
          <p:nvPr/>
        </p:nvCxnSpPr>
        <p:spPr>
          <a:xfrm>
            <a:off x="2796275" y="1533950"/>
            <a:ext cx="0" cy="8598900"/>
          </a:xfrm>
          <a:prstGeom prst="straightConnector1">
            <a:avLst/>
          </a:prstGeom>
          <a:noFill/>
          <a:ln cap="flat" cmpd="sng" w="19050">
            <a:solidFill>
              <a:srgbClr val="AFC9D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/>
          <p:nvPr/>
        </p:nvSpPr>
        <p:spPr>
          <a:xfrm>
            <a:off x="0" y="10069788"/>
            <a:ext cx="7560000" cy="622200"/>
          </a:xfrm>
          <a:prstGeom prst="rect">
            <a:avLst/>
          </a:prstGeom>
          <a:solidFill>
            <a:srgbClr val="AFC9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3335075" y="2091407"/>
            <a:ext cx="3320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AFC9D8"/>
                </a:solidFill>
                <a:latin typeface="Poppins Light"/>
                <a:ea typeface="Poppins Light"/>
                <a:cs typeface="Poppins Light"/>
                <a:sym typeface="Poppins Light"/>
              </a:rPr>
              <a:t>Work Experience:</a:t>
            </a:r>
            <a:endParaRPr sz="2100">
              <a:solidFill>
                <a:srgbClr val="AFC9D8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61" name="Google Shape;61;p13"/>
          <p:cNvGrpSpPr/>
          <p:nvPr/>
        </p:nvGrpSpPr>
        <p:grpSpPr>
          <a:xfrm>
            <a:off x="197300" y="2091400"/>
            <a:ext cx="2052700" cy="1278389"/>
            <a:chOff x="197300" y="2091400"/>
            <a:chExt cx="2052700" cy="1278389"/>
          </a:xfrm>
        </p:grpSpPr>
        <p:sp>
          <p:nvSpPr>
            <p:cNvPr id="62" name="Google Shape;62;p13"/>
            <p:cNvSpPr txBox="1"/>
            <p:nvPr/>
          </p:nvSpPr>
          <p:spPr>
            <a:xfrm>
              <a:off x="197400" y="2091400"/>
              <a:ext cx="20526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AFC9D8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Contacts:</a:t>
              </a:r>
              <a:endParaRPr sz="2100">
                <a:solidFill>
                  <a:srgbClr val="AFC9D8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grpSp>
          <p:nvGrpSpPr>
            <p:cNvPr id="63" name="Google Shape;63;p13"/>
            <p:cNvGrpSpPr/>
            <p:nvPr/>
          </p:nvGrpSpPr>
          <p:grpSpPr>
            <a:xfrm>
              <a:off x="197300" y="2589414"/>
              <a:ext cx="2052600" cy="780375"/>
              <a:chOff x="197300" y="2589414"/>
              <a:chExt cx="2052600" cy="780375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197300" y="2589414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123 Main Street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197300" y="2803339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Anytown, State, ZIP Code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66" name="Google Shape;66;p13"/>
              <p:cNvSpPr txBox="1"/>
              <p:nvPr/>
            </p:nvSpPr>
            <p:spPr>
              <a:xfrm>
                <a:off x="197300" y="3017264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Email: johndoe@email.com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197300" y="3231189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Phone: (123) 456-7890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</p:grpSp>
      <p:grpSp>
        <p:nvGrpSpPr>
          <p:cNvPr id="68" name="Google Shape;68;p13"/>
          <p:cNvGrpSpPr/>
          <p:nvPr/>
        </p:nvGrpSpPr>
        <p:grpSpPr>
          <a:xfrm>
            <a:off x="3330000" y="2589425"/>
            <a:ext cx="3887700" cy="780375"/>
            <a:chOff x="197300" y="2589425"/>
            <a:chExt cx="3887700" cy="780375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197300" y="2589425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Position: Political Analyst</a:t>
              </a:r>
              <a:endParaRPr sz="900">
                <a:solidFill>
                  <a:srgbClr val="222222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197300" y="2803350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Employer: Department of Health and Human Services</a:t>
              </a:r>
              <a:endParaRPr sz="900">
                <a:solidFill>
                  <a:srgbClr val="222222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197300" y="3017275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Location: Washington, D.C.</a:t>
              </a:r>
              <a:endParaRPr sz="900">
                <a:solidFill>
                  <a:srgbClr val="222222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197300" y="3231200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Dates: June 2018 - Present</a:t>
              </a:r>
              <a:endParaRPr sz="900">
                <a:solidFill>
                  <a:srgbClr val="222222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3330000" y="3643775"/>
            <a:ext cx="3887700" cy="2027044"/>
            <a:chOff x="3330000" y="3643775"/>
            <a:chExt cx="3887700" cy="2027044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3330000" y="3643775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Responsibilities: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75" name="Google Shape;75;p13"/>
            <p:cNvGrpSpPr/>
            <p:nvPr/>
          </p:nvGrpSpPr>
          <p:grpSpPr>
            <a:xfrm>
              <a:off x="3330000" y="4056350"/>
              <a:ext cx="3887700" cy="1614469"/>
              <a:chOff x="3330000" y="4056350"/>
              <a:chExt cx="3887700" cy="1614469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3330000" y="4056350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Conduct comprehensive policy research and analysis on healthcare reform initiatives.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3330000" y="4479106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Prepare detailed reports and briefings for senior management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 on key policy issues.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3330000" y="4901862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Collaborate with interdisciplinary teams to develop and implement effective policy strategies.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3330000" y="5324619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Represent the department at various stakeholder meetings 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and policy forums.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80" name="Google Shape;80;p13"/>
          <p:cNvGrpSpPr/>
          <p:nvPr/>
        </p:nvGrpSpPr>
        <p:grpSpPr>
          <a:xfrm>
            <a:off x="3330000" y="5948349"/>
            <a:ext cx="3887700" cy="2658637"/>
            <a:chOff x="3330000" y="5948349"/>
            <a:chExt cx="3887700" cy="2658637"/>
          </a:xfrm>
        </p:grpSpPr>
        <p:grpSp>
          <p:nvGrpSpPr>
            <p:cNvPr id="81" name="Google Shape;81;p13"/>
            <p:cNvGrpSpPr/>
            <p:nvPr/>
          </p:nvGrpSpPr>
          <p:grpSpPr>
            <a:xfrm>
              <a:off x="3330000" y="5948349"/>
              <a:ext cx="3887700" cy="780375"/>
              <a:chOff x="197300" y="2589425"/>
              <a:chExt cx="3887700" cy="780375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197300" y="2589425"/>
                <a:ext cx="3887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Position: Project Manager</a:t>
                </a:r>
                <a:endParaRPr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197300" y="2803350"/>
                <a:ext cx="3887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Employer: Federal Emergency Management Agency (FEMA)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197300" y="3017275"/>
                <a:ext cx="3887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Location: New York City, NY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197300" y="3231200"/>
                <a:ext cx="3887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Dates: January 2015 - May 2018</a:t>
                </a:r>
                <a:endParaRPr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sp>
          <p:nvSpPr>
            <p:cNvPr id="86" name="Google Shape;86;p13"/>
            <p:cNvSpPr txBox="1"/>
            <p:nvPr/>
          </p:nvSpPr>
          <p:spPr>
            <a:xfrm>
              <a:off x="3330000" y="7002699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Responsibilities: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87" name="Google Shape;87;p13"/>
            <p:cNvGrpSpPr/>
            <p:nvPr/>
          </p:nvGrpSpPr>
          <p:grpSpPr>
            <a:xfrm>
              <a:off x="3330000" y="7415274"/>
              <a:ext cx="3887700" cy="1191712"/>
              <a:chOff x="3330000" y="4056350"/>
              <a:chExt cx="3887700" cy="1191712"/>
            </a:xfrm>
          </p:grpSpPr>
          <p:sp>
            <p:nvSpPr>
              <p:cNvPr id="88" name="Google Shape;88;p13"/>
              <p:cNvSpPr txBox="1"/>
              <p:nvPr/>
            </p:nvSpPr>
            <p:spPr>
              <a:xfrm>
                <a:off x="3330000" y="4056350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Oversaw the implementation of disaster recovery projects 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in the aftermath of Hurricane Sandy.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3330000" y="4479106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Managed project budgets, timelines, and resources to ensure timely and cost-effective delivery.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3330000" y="4901862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Coordinated with local authorities and non-profit organizations 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to provide relief and support to affected communities.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91" name="Google Shape;91;p13"/>
          <p:cNvGrpSpPr/>
          <p:nvPr/>
        </p:nvGrpSpPr>
        <p:grpSpPr>
          <a:xfrm>
            <a:off x="197400" y="3925100"/>
            <a:ext cx="2052950" cy="2091025"/>
            <a:chOff x="197400" y="3925100"/>
            <a:chExt cx="2052950" cy="2091025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197400" y="3925100"/>
              <a:ext cx="20526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AFC9D8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Objective:</a:t>
              </a:r>
              <a:endParaRPr sz="2100">
                <a:solidFill>
                  <a:srgbClr val="AFC9D8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677450" y="4423125"/>
              <a:ext cx="1572900" cy="159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Dedicated and results-driven professional seeking a challenging position in the federal government to utilize my skills in project management and policy analysis.</a:t>
              </a:r>
              <a:endParaRPr sz="900">
                <a:solidFill>
                  <a:srgbClr val="222222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94" name="Google Shape;94;p13"/>
          <p:cNvGrpSpPr/>
          <p:nvPr/>
        </p:nvGrpSpPr>
        <p:grpSpPr>
          <a:xfrm>
            <a:off x="197300" y="6290750"/>
            <a:ext cx="2052700" cy="2307307"/>
            <a:chOff x="197300" y="6290750"/>
            <a:chExt cx="2052700" cy="2307307"/>
          </a:xfrm>
        </p:grpSpPr>
        <p:sp>
          <p:nvSpPr>
            <p:cNvPr id="95" name="Google Shape;95;p13"/>
            <p:cNvSpPr txBox="1"/>
            <p:nvPr/>
          </p:nvSpPr>
          <p:spPr>
            <a:xfrm>
              <a:off x="197400" y="6290750"/>
              <a:ext cx="20526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AFC9D8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Education:</a:t>
              </a:r>
              <a:endParaRPr sz="2100">
                <a:solidFill>
                  <a:srgbClr val="AFC9D8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grpSp>
          <p:nvGrpSpPr>
            <p:cNvPr id="96" name="Google Shape;96;p13"/>
            <p:cNvGrpSpPr/>
            <p:nvPr/>
          </p:nvGrpSpPr>
          <p:grpSpPr>
            <a:xfrm>
              <a:off x="197300" y="6788752"/>
              <a:ext cx="2052600" cy="774050"/>
              <a:chOff x="197300" y="2589414"/>
              <a:chExt cx="2052600" cy="774050"/>
            </a:xfrm>
          </p:grpSpPr>
          <p:sp>
            <p:nvSpPr>
              <p:cNvPr id="97" name="Google Shape;97;p13"/>
              <p:cNvSpPr txBox="1"/>
              <p:nvPr/>
            </p:nvSpPr>
            <p:spPr>
              <a:xfrm>
                <a:off x="197300" y="2589414"/>
                <a:ext cx="2052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Degree:</a:t>
                </a: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 Master of Public Administration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197300" y="3017264"/>
                <a:ext cx="20526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Major:</a:t>
                </a: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 Public Policy and Management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519546" y="7624104"/>
              <a:ext cx="1730293" cy="566452"/>
              <a:chOff x="157900" y="2589412"/>
              <a:chExt cx="2092000" cy="566452"/>
            </a:xfrm>
          </p:grpSpPr>
          <p:sp>
            <p:nvSpPr>
              <p:cNvPr id="100" name="Google Shape;100;p13"/>
              <p:cNvSpPr txBox="1"/>
              <p:nvPr/>
            </p:nvSpPr>
            <p:spPr>
              <a:xfrm>
                <a:off x="157900" y="2589412"/>
                <a:ext cx="20919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University:  </a:t>
                </a: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Georgetown University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197300" y="3017264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Location: </a:t>
                </a: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Washington, D.C.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02" name="Google Shape;102;p13"/>
            <p:cNvSpPr txBox="1"/>
            <p:nvPr/>
          </p:nvSpPr>
          <p:spPr>
            <a:xfrm>
              <a:off x="519546" y="8251857"/>
              <a:ext cx="17301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Dates: </a:t>
              </a: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September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2013 - May 2015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/>
          <p:nvPr/>
        </p:nvSpPr>
        <p:spPr>
          <a:xfrm>
            <a:off x="0" y="0"/>
            <a:ext cx="7560000" cy="1620000"/>
          </a:xfrm>
          <a:prstGeom prst="rect">
            <a:avLst/>
          </a:prstGeom>
          <a:solidFill>
            <a:srgbClr val="AFC9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8" name="Google Shape;108;p14"/>
          <p:cNvGrpSpPr/>
          <p:nvPr/>
        </p:nvGrpSpPr>
        <p:grpSpPr>
          <a:xfrm>
            <a:off x="2119950" y="413661"/>
            <a:ext cx="3320100" cy="723600"/>
            <a:chOff x="2119950" y="413661"/>
            <a:chExt cx="3320100" cy="723600"/>
          </a:xfrm>
        </p:grpSpPr>
        <p:sp>
          <p:nvSpPr>
            <p:cNvPr id="109" name="Google Shape;109;p14"/>
            <p:cNvSpPr txBox="1"/>
            <p:nvPr/>
          </p:nvSpPr>
          <p:spPr>
            <a:xfrm>
              <a:off x="2119950" y="413661"/>
              <a:ext cx="33201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31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John Doe</a:t>
              </a:r>
              <a:endParaRPr sz="31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0" name="Google Shape;110;p14"/>
            <p:cNvSpPr txBox="1"/>
            <p:nvPr/>
          </p:nvSpPr>
          <p:spPr>
            <a:xfrm>
              <a:off x="2119950" y="890961"/>
              <a:ext cx="33201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Federal Auditor</a:t>
              </a:r>
              <a:endParaRPr sz="16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111" name="Google Shape;111;p14"/>
          <p:cNvCxnSpPr/>
          <p:nvPr/>
        </p:nvCxnSpPr>
        <p:spPr>
          <a:xfrm>
            <a:off x="2796275" y="1533950"/>
            <a:ext cx="0" cy="8598900"/>
          </a:xfrm>
          <a:prstGeom prst="straightConnector1">
            <a:avLst/>
          </a:prstGeom>
          <a:noFill/>
          <a:ln cap="flat" cmpd="sng" w="19050">
            <a:solidFill>
              <a:srgbClr val="AFC9D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Google Shape;112;p14"/>
          <p:cNvSpPr/>
          <p:nvPr/>
        </p:nvSpPr>
        <p:spPr>
          <a:xfrm>
            <a:off x="0" y="10069788"/>
            <a:ext cx="7560000" cy="622200"/>
          </a:xfrm>
          <a:prstGeom prst="rect">
            <a:avLst/>
          </a:prstGeom>
          <a:solidFill>
            <a:srgbClr val="AFC9D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 txBox="1"/>
          <p:nvPr/>
        </p:nvSpPr>
        <p:spPr>
          <a:xfrm>
            <a:off x="3335075" y="2091407"/>
            <a:ext cx="3320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AFC9D8"/>
                </a:solidFill>
                <a:latin typeface="Poppins Light"/>
                <a:ea typeface="Poppins Light"/>
                <a:cs typeface="Poppins Light"/>
                <a:sym typeface="Poppins Light"/>
              </a:rPr>
              <a:t>Work Experience:</a:t>
            </a:r>
            <a:endParaRPr sz="2100">
              <a:solidFill>
                <a:srgbClr val="AFC9D8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114" name="Google Shape;114;p14"/>
          <p:cNvGrpSpPr/>
          <p:nvPr/>
        </p:nvGrpSpPr>
        <p:grpSpPr>
          <a:xfrm>
            <a:off x="197300" y="2091400"/>
            <a:ext cx="2052700" cy="1278389"/>
            <a:chOff x="197300" y="2091400"/>
            <a:chExt cx="2052700" cy="1278389"/>
          </a:xfrm>
        </p:grpSpPr>
        <p:sp>
          <p:nvSpPr>
            <p:cNvPr id="115" name="Google Shape;115;p14"/>
            <p:cNvSpPr txBox="1"/>
            <p:nvPr/>
          </p:nvSpPr>
          <p:spPr>
            <a:xfrm>
              <a:off x="197400" y="2091400"/>
              <a:ext cx="20526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AFC9D8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Contacts:</a:t>
              </a:r>
              <a:endParaRPr sz="2100">
                <a:solidFill>
                  <a:srgbClr val="AFC9D8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grpSp>
          <p:nvGrpSpPr>
            <p:cNvPr id="116" name="Google Shape;116;p14"/>
            <p:cNvGrpSpPr/>
            <p:nvPr/>
          </p:nvGrpSpPr>
          <p:grpSpPr>
            <a:xfrm>
              <a:off x="197300" y="2589414"/>
              <a:ext cx="2052600" cy="780375"/>
              <a:chOff x="197300" y="2589414"/>
              <a:chExt cx="2052600" cy="780375"/>
            </a:xfrm>
          </p:grpSpPr>
          <p:sp>
            <p:nvSpPr>
              <p:cNvPr id="117" name="Google Shape;117;p14"/>
              <p:cNvSpPr txBox="1"/>
              <p:nvPr/>
            </p:nvSpPr>
            <p:spPr>
              <a:xfrm>
                <a:off x="197300" y="2589414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123 Main Street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18" name="Google Shape;118;p14"/>
              <p:cNvSpPr txBox="1"/>
              <p:nvPr/>
            </p:nvSpPr>
            <p:spPr>
              <a:xfrm>
                <a:off x="197300" y="2803339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Anytown, State, ZIP Code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19" name="Google Shape;119;p14"/>
              <p:cNvSpPr txBox="1"/>
              <p:nvPr/>
            </p:nvSpPr>
            <p:spPr>
              <a:xfrm>
                <a:off x="197300" y="3017264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Email: johndoe@email.com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  <p:sp>
            <p:nvSpPr>
              <p:cNvPr id="120" name="Google Shape;120;p14"/>
              <p:cNvSpPr txBox="1"/>
              <p:nvPr/>
            </p:nvSpPr>
            <p:spPr>
              <a:xfrm>
                <a:off x="197300" y="3231189"/>
                <a:ext cx="205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 Light"/>
                    <a:ea typeface="Poppins Light"/>
                    <a:cs typeface="Poppins Light"/>
                    <a:sym typeface="Poppins Light"/>
                  </a:rPr>
                  <a:t>Phone: (123) 456-7890</a:t>
                </a:r>
                <a:endParaRPr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endParaRPr>
              </a:p>
            </p:txBody>
          </p:sp>
        </p:grpSp>
      </p:grpSp>
      <p:grpSp>
        <p:nvGrpSpPr>
          <p:cNvPr id="121" name="Google Shape;121;p14"/>
          <p:cNvGrpSpPr/>
          <p:nvPr/>
        </p:nvGrpSpPr>
        <p:grpSpPr>
          <a:xfrm>
            <a:off x="3330000" y="2589425"/>
            <a:ext cx="3887700" cy="780375"/>
            <a:chOff x="197300" y="2589425"/>
            <a:chExt cx="3887700" cy="780375"/>
          </a:xfrm>
        </p:grpSpPr>
        <p:sp>
          <p:nvSpPr>
            <p:cNvPr id="122" name="Google Shape;122;p14"/>
            <p:cNvSpPr txBox="1"/>
            <p:nvPr/>
          </p:nvSpPr>
          <p:spPr>
            <a:xfrm>
              <a:off x="197300" y="2589425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Position: Project Manager</a:t>
              </a:r>
              <a:endParaRPr sz="900">
                <a:solidFill>
                  <a:srgbClr val="222222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197300" y="2803350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Employer: Federal Emergency Management Agency (FEMA)</a:t>
              </a:r>
              <a:endParaRPr sz="900">
                <a:solidFill>
                  <a:srgbClr val="222222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24" name="Google Shape;124;p14"/>
            <p:cNvSpPr txBox="1"/>
            <p:nvPr/>
          </p:nvSpPr>
          <p:spPr>
            <a:xfrm>
              <a:off x="197300" y="3017275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Location: New York City, NY</a:t>
              </a:r>
              <a:endParaRPr sz="900">
                <a:solidFill>
                  <a:srgbClr val="222222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25" name="Google Shape;125;p14"/>
            <p:cNvSpPr txBox="1"/>
            <p:nvPr/>
          </p:nvSpPr>
          <p:spPr>
            <a:xfrm>
              <a:off x="197300" y="3231200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Dates: January 2015 - May 2018</a:t>
              </a:r>
              <a:endParaRPr sz="900">
                <a:solidFill>
                  <a:srgbClr val="222222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126" name="Google Shape;126;p14"/>
          <p:cNvGrpSpPr/>
          <p:nvPr/>
        </p:nvGrpSpPr>
        <p:grpSpPr>
          <a:xfrm>
            <a:off x="3330000" y="3643775"/>
            <a:ext cx="3887700" cy="1812187"/>
            <a:chOff x="3330000" y="3643775"/>
            <a:chExt cx="3887700" cy="1812187"/>
          </a:xfrm>
        </p:grpSpPr>
        <p:sp>
          <p:nvSpPr>
            <p:cNvPr id="127" name="Google Shape;127;p14"/>
            <p:cNvSpPr txBox="1"/>
            <p:nvPr/>
          </p:nvSpPr>
          <p:spPr>
            <a:xfrm>
              <a:off x="3330000" y="3643775"/>
              <a:ext cx="3887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Responsibilities: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28" name="Google Shape;128;p14"/>
            <p:cNvGrpSpPr/>
            <p:nvPr/>
          </p:nvGrpSpPr>
          <p:grpSpPr>
            <a:xfrm>
              <a:off x="3330000" y="4056350"/>
              <a:ext cx="3887700" cy="1399612"/>
              <a:chOff x="3330000" y="4056350"/>
              <a:chExt cx="3887700" cy="1399612"/>
            </a:xfrm>
          </p:grpSpPr>
          <p:sp>
            <p:nvSpPr>
              <p:cNvPr id="129" name="Google Shape;129;p14"/>
              <p:cNvSpPr txBox="1"/>
              <p:nvPr/>
            </p:nvSpPr>
            <p:spPr>
              <a:xfrm>
                <a:off x="3330000" y="4056350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Oversaw the implementation of disaster recovery projects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in the aftermath of Hurricane Sandy.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0" name="Google Shape;130;p14"/>
              <p:cNvSpPr txBox="1"/>
              <p:nvPr/>
            </p:nvSpPr>
            <p:spPr>
              <a:xfrm>
                <a:off x="3330000" y="4479106"/>
                <a:ext cx="3887700" cy="34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Managed project budgets, timelines, and resources to ensure timely and cost-effective delivery.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1" name="Google Shape;131;p14"/>
              <p:cNvSpPr txBox="1"/>
              <p:nvPr/>
            </p:nvSpPr>
            <p:spPr>
              <a:xfrm>
                <a:off x="3330000" y="4901862"/>
                <a:ext cx="3887700" cy="554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- Coordinated with local authorities and non-profit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900">
                    <a:solidFill>
                      <a:srgbClr val="222222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organizations to provide relief and support to affected communities.</a:t>
                </a:r>
                <a:endParaRPr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132" name="Google Shape;132;p14"/>
          <p:cNvSpPr txBox="1"/>
          <p:nvPr/>
        </p:nvSpPr>
        <p:spPr>
          <a:xfrm>
            <a:off x="3335075" y="5741603"/>
            <a:ext cx="3320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100">
                <a:solidFill>
                  <a:srgbClr val="AFC9D8"/>
                </a:solidFill>
                <a:latin typeface="Poppins Light"/>
                <a:ea typeface="Poppins Light"/>
                <a:cs typeface="Poppins Light"/>
                <a:sym typeface="Poppins Light"/>
              </a:rPr>
              <a:t>Skills:</a:t>
            </a:r>
            <a:endParaRPr sz="2100">
              <a:solidFill>
                <a:srgbClr val="AFC9D8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133" name="Google Shape;133;p14"/>
          <p:cNvGrpSpPr/>
          <p:nvPr/>
        </p:nvGrpSpPr>
        <p:grpSpPr>
          <a:xfrm>
            <a:off x="3330000" y="6258745"/>
            <a:ext cx="3887700" cy="1191712"/>
            <a:chOff x="3330000" y="4056350"/>
            <a:chExt cx="3887700" cy="1191712"/>
          </a:xfrm>
        </p:grpSpPr>
        <p:sp>
          <p:nvSpPr>
            <p:cNvPr id="134" name="Google Shape;134;p14"/>
            <p:cNvSpPr txBox="1"/>
            <p:nvPr/>
          </p:nvSpPr>
          <p:spPr>
            <a:xfrm>
              <a:off x="3330000" y="4056350"/>
              <a:ext cx="3887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- </a:t>
              </a: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Policy Development:</a:t>
              </a: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 Proven track record in formulating and implementing effective policies.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3330000" y="4479106"/>
              <a:ext cx="3887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- </a:t>
              </a: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Strategic Planning:</a:t>
              </a: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 Demonstrated ability to develop comprehensive strategic plans.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6" name="Google Shape;136;p14"/>
            <p:cNvSpPr txBox="1"/>
            <p:nvPr/>
          </p:nvSpPr>
          <p:spPr>
            <a:xfrm>
              <a:off x="3330000" y="4901862"/>
              <a:ext cx="3887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- </a:t>
              </a: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Data Analysis:</a:t>
              </a: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 Proficient in utilizing advanced analytical tools 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and techniques to interpret complex data sets.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37" name="Google Shape;137;p14"/>
          <p:cNvGrpSpPr/>
          <p:nvPr/>
        </p:nvGrpSpPr>
        <p:grpSpPr>
          <a:xfrm>
            <a:off x="3330000" y="7530870"/>
            <a:ext cx="3887700" cy="1191712"/>
            <a:chOff x="3330000" y="4056350"/>
            <a:chExt cx="3887700" cy="1191712"/>
          </a:xfrm>
        </p:grpSpPr>
        <p:sp>
          <p:nvSpPr>
            <p:cNvPr id="138" name="Google Shape;138;p14"/>
            <p:cNvSpPr txBox="1"/>
            <p:nvPr/>
          </p:nvSpPr>
          <p:spPr>
            <a:xfrm>
              <a:off x="3330000" y="4056350"/>
              <a:ext cx="3887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- </a:t>
              </a: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Budgetary Oversight:</a:t>
              </a: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 Skilled in managing large-scale 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budgets, ensuring optimal allocation of resources.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9" name="Google Shape;139;p14"/>
            <p:cNvSpPr txBox="1"/>
            <p:nvPr/>
          </p:nvSpPr>
          <p:spPr>
            <a:xfrm>
              <a:off x="3330000" y="4479106"/>
              <a:ext cx="3887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- </a:t>
              </a: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Cross-Functional Leadership:</a:t>
              </a: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 Strong leadership skills in 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leading cross-functional teams.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0" name="Google Shape;140;p14"/>
            <p:cNvSpPr txBox="1"/>
            <p:nvPr/>
          </p:nvSpPr>
          <p:spPr>
            <a:xfrm>
              <a:off x="3330000" y="4901862"/>
              <a:ext cx="3887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- </a:t>
              </a:r>
              <a:r>
                <a:rPr lang="ru" sz="900">
                  <a:solidFill>
                    <a:srgbClr val="222222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Legislative Compliance:</a:t>
              </a:r>
              <a:r>
                <a:rPr lang="ru" sz="900">
                  <a:solidFill>
                    <a:srgbClr val="222222"/>
                  </a:solidFill>
                  <a:latin typeface="Poppins"/>
                  <a:ea typeface="Poppins"/>
                  <a:cs typeface="Poppins"/>
                  <a:sym typeface="Poppins"/>
                </a:rPr>
                <a:t> Thorough understanding of federal regulations and compliance requirements.</a:t>
              </a:r>
              <a:endParaRPr sz="900">
                <a:solidFill>
                  <a:srgbClr val="22222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