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8229600" cx="3657600"/>
  <p:notesSz cx="6858000" cy="9144000"/>
  <p:embeddedFontLst>
    <p:embeddedFont>
      <p:font typeface="Ballet"/>
      <p:regular r:id="rId7"/>
    </p:embeddedFont>
    <p:embeddedFont>
      <p:font typeface="EB Garamond"/>
      <p:regular r:id="rId8"/>
      <p:bold r:id="rId9"/>
      <p:italic r:id="rId10"/>
      <p:boldItalic r:id="rId11"/>
    </p:embeddedFont>
    <p:embeddedFont>
      <p:font typeface="Alegreya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92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92" orient="horz"/>
        <p:guide pos="11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boldItalic.fntdata"/><Relationship Id="rId10" Type="http://schemas.openxmlformats.org/officeDocument/2006/relationships/font" Target="fonts/EBGaramond-italic.fntdata"/><Relationship Id="rId13" Type="http://schemas.openxmlformats.org/officeDocument/2006/relationships/font" Target="fonts/Alegreya-bold.fntdata"/><Relationship Id="rId12" Type="http://schemas.openxmlformats.org/officeDocument/2006/relationships/font" Target="fonts/Alegrey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BGaramond-bold.fntdata"/><Relationship Id="rId15" Type="http://schemas.openxmlformats.org/officeDocument/2006/relationships/font" Target="fonts/Alegreya-boldItalic.fntdata"/><Relationship Id="rId14" Type="http://schemas.openxmlformats.org/officeDocument/2006/relationships/font" Target="fonts/Alegrey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allet-regular.fntdata"/><Relationship Id="rId8" Type="http://schemas.openxmlformats.org/officeDocument/2006/relationships/font" Target="fonts/EBGaramo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24683" y="1191320"/>
            <a:ext cx="3408300" cy="328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24680" y="4534600"/>
            <a:ext cx="3408300" cy="12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24680" y="1769800"/>
            <a:ext cx="3408300" cy="31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24680" y="5043560"/>
            <a:ext cx="3408300" cy="20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24680" y="3441360"/>
            <a:ext cx="3408300" cy="134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2468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93296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24680" y="888960"/>
            <a:ext cx="1123200" cy="12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24680" y="2223360"/>
            <a:ext cx="1123200" cy="50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96100" y="720240"/>
            <a:ext cx="2547000" cy="6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828800" y="-200"/>
            <a:ext cx="1828800" cy="822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06200" y="1973080"/>
            <a:ext cx="1618200" cy="237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06200" y="4484920"/>
            <a:ext cx="1618200" cy="19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975800" y="1158520"/>
            <a:ext cx="1534800" cy="59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24680" y="6768920"/>
            <a:ext cx="23994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-1012"/>
            <a:ext cx="3657601" cy="8231625"/>
            <a:chOff x="-5376525" y="0"/>
            <a:chExt cx="3657601" cy="8231625"/>
          </a:xfrm>
        </p:grpSpPr>
        <p:sp>
          <p:nvSpPr>
            <p:cNvPr id="55" name="Google Shape;55;p13"/>
            <p:cNvSpPr/>
            <p:nvPr/>
          </p:nvSpPr>
          <p:spPr>
            <a:xfrm>
              <a:off x="-5376525" y="0"/>
              <a:ext cx="3657600" cy="8229600"/>
            </a:xfrm>
            <a:prstGeom prst="rect">
              <a:avLst/>
            </a:prstGeom>
            <a:solidFill>
              <a:srgbClr val="F9DA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-5312525" y="65825"/>
              <a:ext cx="3529500" cy="8097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-5257575" y="105113"/>
              <a:ext cx="3419700" cy="8021400"/>
            </a:xfrm>
            <a:prstGeom prst="rect">
              <a:avLst/>
            </a:prstGeom>
            <a:solidFill>
              <a:srgbClr val="FFFD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" name="Google Shape;58;p13"/>
            <p:cNvGrpSpPr/>
            <p:nvPr/>
          </p:nvGrpSpPr>
          <p:grpSpPr>
            <a:xfrm>
              <a:off x="-5376525" y="0"/>
              <a:ext cx="3657601" cy="8231625"/>
              <a:chOff x="0" y="0"/>
              <a:chExt cx="3657601" cy="8231625"/>
            </a:xfrm>
          </p:grpSpPr>
          <p:pic>
            <p:nvPicPr>
              <p:cNvPr id="59" name="Google Shape;59;p1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10817" t="8558"/>
              <a:stretch/>
            </p:blipFill>
            <p:spPr>
              <a:xfrm>
                <a:off x="257875" y="0"/>
                <a:ext cx="3399726" cy="29242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p13"/>
              <p:cNvPicPr preferRelativeResize="0"/>
              <p:nvPr/>
            </p:nvPicPr>
            <p:blipFill rotWithShape="1">
              <a:blip r:embed="rId4">
                <a:alphaModFix/>
              </a:blip>
              <a:srcRect b="11071" l="5535" r="0" t="0"/>
              <a:stretch/>
            </p:blipFill>
            <p:spPr>
              <a:xfrm>
                <a:off x="0" y="5009100"/>
                <a:ext cx="3244124" cy="32225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1" name="Google Shape;61;p13"/>
          <p:cNvSpPr txBox="1"/>
          <p:nvPr/>
        </p:nvSpPr>
        <p:spPr>
          <a:xfrm>
            <a:off x="237220" y="1655657"/>
            <a:ext cx="2936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>
                <a:solidFill>
                  <a:srgbClr val="C8A796"/>
                </a:solidFill>
                <a:latin typeface="Ballet"/>
                <a:ea typeface="Ballet"/>
                <a:cs typeface="Ballet"/>
                <a:sym typeface="Ballet"/>
              </a:rPr>
              <a:t> Menu</a:t>
            </a:r>
            <a:endParaRPr sz="5000">
              <a:solidFill>
                <a:srgbClr val="C8A796"/>
              </a:solidFill>
              <a:latin typeface="Ballet"/>
              <a:ea typeface="Ballet"/>
              <a:cs typeface="Ballet"/>
              <a:sym typeface="Balle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715350" y="6381693"/>
            <a:ext cx="222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C8A796"/>
                </a:solidFill>
                <a:latin typeface="Ballet"/>
                <a:ea typeface="Ballet"/>
                <a:cs typeface="Ballet"/>
                <a:sym typeface="Ballet"/>
              </a:rPr>
              <a:t>Cheers</a:t>
            </a:r>
            <a:endParaRPr sz="3000">
              <a:solidFill>
                <a:srgbClr val="C8A796"/>
              </a:solidFill>
              <a:latin typeface="Ballet"/>
              <a:ea typeface="Ballet"/>
              <a:cs typeface="Ballet"/>
              <a:sym typeface="Ballet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715350" y="2733459"/>
            <a:ext cx="2226900" cy="980119"/>
            <a:chOff x="715350" y="2733459"/>
            <a:chExt cx="2226900" cy="980119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953700" y="2733459"/>
              <a:ext cx="1750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D8A56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STARTER</a:t>
              </a:r>
              <a:endParaRPr b="1" sz="1200">
                <a:solidFill>
                  <a:srgbClr val="D8A56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715350" y="2993802"/>
              <a:ext cx="2226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000">
                  <a:solidFill>
                    <a:schemeClr val="dk1"/>
                  </a:solidFill>
                  <a:latin typeface="Alegreya"/>
                  <a:ea typeface="Alegreya"/>
                  <a:cs typeface="Alegreya"/>
                  <a:sym typeface="Alegreya"/>
                </a:rPr>
                <a:t>Caesar Salad Tossed  with</a:t>
              </a:r>
              <a:endParaRPr sz="1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Alegreya"/>
                  <a:ea typeface="Alegreya"/>
                  <a:cs typeface="Alegreya"/>
                  <a:sym typeface="Alegreya"/>
                </a:rPr>
                <a:t>Parmesan &amp; Garlic Croutons.</a:t>
              </a:r>
              <a:endParaRPr sz="1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715350" y="3405777"/>
              <a:ext cx="2226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Alegreya"/>
                  <a:ea typeface="Alegreya"/>
                  <a:cs typeface="Alegreya"/>
                  <a:sym typeface="Alegreya"/>
                </a:rPr>
                <a:t>Strawberries, sun dried tomatoes</a:t>
              </a:r>
              <a:endParaRPr sz="1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Alegreya"/>
                  <a:ea typeface="Alegreya"/>
                  <a:cs typeface="Alegreya"/>
                  <a:sym typeface="Alegreya"/>
                </a:rPr>
                <a:t>and fresh feta cheese.</a:t>
              </a:r>
              <a:endParaRPr sz="1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715350" y="3944759"/>
            <a:ext cx="2226900" cy="1122219"/>
            <a:chOff x="715350" y="2733459"/>
            <a:chExt cx="2226900" cy="1122219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953700" y="2733459"/>
              <a:ext cx="1750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D8A56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MAIN COURSE</a:t>
              </a:r>
              <a:endParaRPr b="1" sz="1200">
                <a:solidFill>
                  <a:srgbClr val="D8A56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866475" y="2993800"/>
              <a:ext cx="1924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Alegreya"/>
                  <a:ea typeface="Alegreya"/>
                  <a:cs typeface="Alegreya"/>
                  <a:sym typeface="Alegreya"/>
                </a:rPr>
                <a:t>Grilled chicken breasts with mushroom gravy, garlic mashed potatoes.</a:t>
              </a:r>
              <a:endParaRPr sz="1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715350" y="3547877"/>
              <a:ext cx="2226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Alegreya"/>
                  <a:ea typeface="Alegreya"/>
                  <a:cs typeface="Alegreya"/>
                  <a:sym typeface="Alegreya"/>
                </a:rPr>
                <a:t>Grilled filet with red onion marmalade</a:t>
              </a:r>
              <a:endParaRPr sz="1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Alegreya"/>
                  <a:ea typeface="Alegreya"/>
                  <a:cs typeface="Alegreya"/>
                  <a:sym typeface="Alegreya"/>
                </a:rPr>
                <a:t>served with mashed potatoes.</a:t>
              </a:r>
              <a:endParaRPr sz="1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866400" y="5324934"/>
            <a:ext cx="1924800" cy="414241"/>
            <a:chOff x="866475" y="2733459"/>
            <a:chExt cx="1924800" cy="414241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953700" y="2733459"/>
              <a:ext cx="1750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D8A56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DESSERT</a:t>
              </a:r>
              <a:endParaRPr b="1" sz="1200">
                <a:solidFill>
                  <a:srgbClr val="D8A56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866475" y="2993800"/>
              <a:ext cx="19248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Alegreya"/>
                  <a:ea typeface="Alegreya"/>
                  <a:cs typeface="Alegreya"/>
                  <a:sym typeface="Alegreya"/>
                </a:rPr>
                <a:t>Assortment of cupcakes</a:t>
              </a:r>
              <a:endParaRPr sz="1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</p:grpSp>
      <p:sp>
        <p:nvSpPr>
          <p:cNvPr id="74" name="Google Shape;74;p13"/>
          <p:cNvSpPr txBox="1"/>
          <p:nvPr/>
        </p:nvSpPr>
        <p:spPr>
          <a:xfrm>
            <a:off x="866400" y="5834650"/>
            <a:ext cx="192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Lemon Cake with strawberry</a:t>
            </a:r>
            <a:endParaRPr sz="10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mousse filling.</a:t>
            </a:r>
            <a:endParaRPr sz="10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