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Lst>
  <p:sldSz cy="10692000" cx="7560000"/>
  <p:notesSz cx="6858000" cy="9144000"/>
  <p:embeddedFontLst>
    <p:embeddedFont>
      <p:font typeface="Abril Fatface"/>
      <p:regular r:id="rId10"/>
    </p:embeddedFont>
    <p:embeddedFont>
      <p:font typeface="Poppins"/>
      <p:regular r:id="rId11"/>
      <p:bold r:id="rId12"/>
      <p:italic r:id="rId13"/>
      <p:boldItalic r:id="rId14"/>
    </p:embeddedFont>
    <p:embeddedFont>
      <p:font typeface="Playfair"/>
      <p:regular r:id="rId15"/>
      <p:bold r:id="rId16"/>
      <p:italic r:id="rId17"/>
      <p:boldItalic r:id="rId18"/>
    </p:embeddedFont>
    <p:embeddedFont>
      <p:font typeface="Poppins Medium"/>
      <p:regular r:id="rId19"/>
      <p:bold r:id="rId20"/>
      <p:italic r:id="rId21"/>
      <p:boldItalic r:id="rId22"/>
    </p:embeddedFont>
    <p:embeddedFont>
      <p:font typeface="Poppins SemiBold"/>
      <p:regular r:id="rId23"/>
      <p:bold r:id="rId24"/>
      <p:italic r:id="rId25"/>
      <p:boldItalic r:id="rId26"/>
    </p:embeddedFont>
    <p:embeddedFont>
      <p:font typeface="Merriweather"/>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37">
          <p15:clr>
            <a:srgbClr val="747775"/>
          </p15:clr>
        </p15:guide>
        <p15:guide id="2" pos="4523">
          <p15:clr>
            <a:srgbClr val="747775"/>
          </p15:clr>
        </p15:guide>
        <p15:guide id="3" pos="2962">
          <p15:clr>
            <a:srgbClr val="747775"/>
          </p15:clr>
        </p15:guide>
        <p15:guide id="4" pos="152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7"/>
        <p:guide pos="4523"/>
        <p:guide pos="2962"/>
        <p:guide pos="152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oppinsMedium-bold.fntdata"/><Relationship Id="rId22" Type="http://schemas.openxmlformats.org/officeDocument/2006/relationships/font" Target="fonts/PoppinsMedium-boldItalic.fntdata"/><Relationship Id="rId21" Type="http://schemas.openxmlformats.org/officeDocument/2006/relationships/font" Target="fonts/PoppinsMedium-italic.fntdata"/><Relationship Id="rId24" Type="http://schemas.openxmlformats.org/officeDocument/2006/relationships/font" Target="fonts/PoppinsSemiBold-bold.fntdata"/><Relationship Id="rId23" Type="http://schemas.openxmlformats.org/officeDocument/2006/relationships/font" Target="fonts/Poppins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SemiBold-boldItalic.fntdata"/><Relationship Id="rId25" Type="http://schemas.openxmlformats.org/officeDocument/2006/relationships/font" Target="fonts/PoppinsSemiBold-italic.fntdata"/><Relationship Id="rId28" Type="http://schemas.openxmlformats.org/officeDocument/2006/relationships/font" Target="fonts/Merriweather-bold.fntdata"/><Relationship Id="rId27" Type="http://schemas.openxmlformats.org/officeDocument/2006/relationships/font" Target="fonts/Merriweather-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erriweather-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Merriweather-boldItalic.fntdata"/><Relationship Id="rId11" Type="http://schemas.openxmlformats.org/officeDocument/2006/relationships/font" Target="fonts/Poppins-regular.fntdata"/><Relationship Id="rId10" Type="http://schemas.openxmlformats.org/officeDocument/2006/relationships/font" Target="fonts/AbrilFatface-regular.fntdata"/><Relationship Id="rId13" Type="http://schemas.openxmlformats.org/officeDocument/2006/relationships/font" Target="fonts/Poppins-italic.fntdata"/><Relationship Id="rId12" Type="http://schemas.openxmlformats.org/officeDocument/2006/relationships/font" Target="fonts/Poppins-bold.fntdata"/><Relationship Id="rId15" Type="http://schemas.openxmlformats.org/officeDocument/2006/relationships/font" Target="fonts/Playfair-regular.fntdata"/><Relationship Id="rId14" Type="http://schemas.openxmlformats.org/officeDocument/2006/relationships/font" Target="fonts/Poppins-boldItalic.fntdata"/><Relationship Id="rId17" Type="http://schemas.openxmlformats.org/officeDocument/2006/relationships/font" Target="fonts/Playfair-italic.fntdata"/><Relationship Id="rId16" Type="http://schemas.openxmlformats.org/officeDocument/2006/relationships/font" Target="fonts/Playfair-bold.fntdata"/><Relationship Id="rId19" Type="http://schemas.openxmlformats.org/officeDocument/2006/relationships/font" Target="fonts/PoppinsMedium-regular.fntdata"/><Relationship Id="rId18" Type="http://schemas.openxmlformats.org/officeDocument/2006/relationships/font" Target="fonts/Playfair-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da0469580d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da046958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da0469580d_0_5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da0469580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d9ce3fed6a_0_4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d9ce3fed6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370015" y="220400"/>
            <a:ext cx="17688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300">
                <a:solidFill>
                  <a:srgbClr val="231F20"/>
                </a:solidFill>
                <a:latin typeface="Playfair"/>
                <a:ea typeface="Playfair"/>
                <a:cs typeface="Playfair"/>
                <a:sym typeface="Playfair"/>
              </a:rPr>
              <a:t>VOLUME 1, ISSUE 1</a:t>
            </a:r>
            <a:endParaRPr sz="1300">
              <a:solidFill>
                <a:srgbClr val="231F20"/>
              </a:solidFill>
              <a:latin typeface="Playfair"/>
              <a:ea typeface="Playfair"/>
              <a:cs typeface="Playfair"/>
              <a:sym typeface="Playfair"/>
            </a:endParaRPr>
          </a:p>
        </p:txBody>
      </p:sp>
      <p:sp>
        <p:nvSpPr>
          <p:cNvPr id="55" name="Google Shape;55;p13"/>
          <p:cNvSpPr txBox="1"/>
          <p:nvPr/>
        </p:nvSpPr>
        <p:spPr>
          <a:xfrm>
            <a:off x="5406836" y="220400"/>
            <a:ext cx="1768800" cy="2001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300">
                <a:solidFill>
                  <a:srgbClr val="231F20"/>
                </a:solidFill>
                <a:latin typeface="Playfair"/>
                <a:ea typeface="Playfair"/>
                <a:cs typeface="Playfair"/>
                <a:sym typeface="Playfair"/>
              </a:rPr>
              <a:t>THE FABRICATOR</a:t>
            </a:r>
            <a:endParaRPr sz="1300">
              <a:solidFill>
                <a:srgbClr val="231F20"/>
              </a:solidFill>
              <a:latin typeface="Playfair"/>
              <a:ea typeface="Playfair"/>
              <a:cs typeface="Playfair"/>
              <a:sym typeface="Playfair"/>
            </a:endParaRPr>
          </a:p>
        </p:txBody>
      </p:sp>
      <p:grpSp>
        <p:nvGrpSpPr>
          <p:cNvPr id="56" name="Google Shape;56;p13"/>
          <p:cNvGrpSpPr/>
          <p:nvPr/>
        </p:nvGrpSpPr>
        <p:grpSpPr>
          <a:xfrm>
            <a:off x="167825" y="535278"/>
            <a:ext cx="7214100" cy="1558625"/>
            <a:chOff x="193938" y="535278"/>
            <a:chExt cx="7214100" cy="1558625"/>
          </a:xfrm>
        </p:grpSpPr>
        <p:cxnSp>
          <p:nvCxnSpPr>
            <p:cNvPr id="57" name="Google Shape;57;p13"/>
            <p:cNvCxnSpPr/>
            <p:nvPr/>
          </p:nvCxnSpPr>
          <p:spPr>
            <a:xfrm>
              <a:off x="401475" y="535278"/>
              <a:ext cx="6809700" cy="0"/>
            </a:xfrm>
            <a:prstGeom prst="straightConnector1">
              <a:avLst/>
            </a:prstGeom>
            <a:noFill/>
            <a:ln cap="flat" cmpd="sng" w="28575">
              <a:solidFill>
                <a:srgbClr val="231F20"/>
              </a:solidFill>
              <a:prstDash val="solid"/>
              <a:round/>
              <a:headEnd len="med" w="med" type="none"/>
              <a:tailEnd len="med" w="med" type="none"/>
            </a:ln>
          </p:spPr>
        </p:cxnSp>
        <p:cxnSp>
          <p:nvCxnSpPr>
            <p:cNvPr id="58" name="Google Shape;58;p13"/>
            <p:cNvCxnSpPr/>
            <p:nvPr/>
          </p:nvCxnSpPr>
          <p:spPr>
            <a:xfrm>
              <a:off x="401475" y="2093903"/>
              <a:ext cx="6804900" cy="0"/>
            </a:xfrm>
            <a:prstGeom prst="straightConnector1">
              <a:avLst/>
            </a:prstGeom>
            <a:noFill/>
            <a:ln cap="flat" cmpd="sng" w="28575">
              <a:solidFill>
                <a:srgbClr val="231F20"/>
              </a:solidFill>
              <a:prstDash val="solid"/>
              <a:round/>
              <a:headEnd len="med" w="med" type="none"/>
              <a:tailEnd len="med" w="med" type="none"/>
            </a:ln>
          </p:spPr>
        </p:cxnSp>
        <p:sp>
          <p:nvSpPr>
            <p:cNvPr id="59" name="Google Shape;59;p13"/>
            <p:cNvSpPr txBox="1"/>
            <p:nvPr/>
          </p:nvSpPr>
          <p:spPr>
            <a:xfrm>
              <a:off x="193938" y="584500"/>
              <a:ext cx="7214100" cy="1462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500">
                  <a:solidFill>
                    <a:srgbClr val="231F20"/>
                  </a:solidFill>
                  <a:latin typeface="Abril Fatface"/>
                  <a:ea typeface="Abril Fatface"/>
                  <a:cs typeface="Abril Fatface"/>
                  <a:sym typeface="Abril Fatface"/>
                </a:rPr>
                <a:t>FAKE NEWS</a:t>
              </a:r>
              <a:endParaRPr sz="9500">
                <a:solidFill>
                  <a:srgbClr val="231F20"/>
                </a:solidFill>
                <a:latin typeface="Abril Fatface"/>
                <a:ea typeface="Abril Fatface"/>
                <a:cs typeface="Abril Fatface"/>
                <a:sym typeface="Abril Fatface"/>
              </a:endParaRPr>
            </a:p>
          </p:txBody>
        </p:sp>
      </p:grpSp>
      <p:sp>
        <p:nvSpPr>
          <p:cNvPr id="60" name="Google Shape;60;p13"/>
          <p:cNvSpPr txBox="1"/>
          <p:nvPr/>
        </p:nvSpPr>
        <p:spPr>
          <a:xfrm>
            <a:off x="917387" y="2340469"/>
            <a:ext cx="56730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2000">
                <a:solidFill>
                  <a:srgbClr val="231F20"/>
                </a:solidFill>
                <a:latin typeface="Poppins"/>
                <a:ea typeface="Poppins"/>
                <a:cs typeface="Poppins"/>
                <a:sym typeface="Poppins"/>
              </a:rPr>
              <a:t>ALL THE LIES THAT FIT TO PRINT</a:t>
            </a:r>
            <a:endParaRPr sz="2000">
              <a:solidFill>
                <a:srgbClr val="231F20"/>
              </a:solidFill>
              <a:latin typeface="Poppins"/>
              <a:ea typeface="Poppins"/>
              <a:cs typeface="Poppins"/>
              <a:sym typeface="Poppins"/>
            </a:endParaRPr>
          </a:p>
        </p:txBody>
      </p:sp>
      <p:cxnSp>
        <p:nvCxnSpPr>
          <p:cNvPr id="61" name="Google Shape;61;p13"/>
          <p:cNvCxnSpPr/>
          <p:nvPr/>
        </p:nvCxnSpPr>
        <p:spPr>
          <a:xfrm>
            <a:off x="375362" y="2904728"/>
            <a:ext cx="6799800" cy="0"/>
          </a:xfrm>
          <a:prstGeom prst="straightConnector1">
            <a:avLst/>
          </a:prstGeom>
          <a:noFill/>
          <a:ln cap="flat" cmpd="sng" w="28575">
            <a:solidFill>
              <a:srgbClr val="231F20"/>
            </a:solidFill>
            <a:prstDash val="solid"/>
            <a:round/>
            <a:headEnd len="med" w="med" type="none"/>
            <a:tailEnd len="med" w="med" type="none"/>
          </a:ln>
        </p:spPr>
      </p:cxnSp>
      <p:sp>
        <p:nvSpPr>
          <p:cNvPr id="62" name="Google Shape;62;p13"/>
          <p:cNvSpPr txBox="1"/>
          <p:nvPr/>
        </p:nvSpPr>
        <p:spPr>
          <a:xfrm>
            <a:off x="4508113" y="3142872"/>
            <a:ext cx="2684400" cy="446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900">
                <a:solidFill>
                  <a:srgbClr val="231F20"/>
                </a:solidFill>
                <a:latin typeface="Abril Fatface"/>
                <a:ea typeface="Abril Fatface"/>
                <a:cs typeface="Abril Fatface"/>
                <a:sym typeface="Abril Fatface"/>
              </a:rPr>
              <a:t>The Fabricator</a:t>
            </a:r>
            <a:endParaRPr sz="2900">
              <a:solidFill>
                <a:srgbClr val="231F20"/>
              </a:solidFill>
              <a:latin typeface="Abril Fatface"/>
              <a:ea typeface="Abril Fatface"/>
              <a:cs typeface="Abril Fatface"/>
              <a:sym typeface="Abril Fatface"/>
            </a:endParaRPr>
          </a:p>
        </p:txBody>
      </p:sp>
      <p:sp>
        <p:nvSpPr>
          <p:cNvPr id="63" name="Google Shape;63;p13"/>
          <p:cNvSpPr txBox="1"/>
          <p:nvPr/>
        </p:nvSpPr>
        <p:spPr>
          <a:xfrm>
            <a:off x="4508112" y="3631075"/>
            <a:ext cx="2606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1" lang="uk">
                <a:solidFill>
                  <a:srgbClr val="231F20"/>
                </a:solidFill>
                <a:latin typeface="Merriweather"/>
                <a:ea typeface="Merriweather"/>
                <a:cs typeface="Merriweather"/>
                <a:sym typeface="Merriweather"/>
              </a:rPr>
              <a:t>In a world drowning in truth</a:t>
            </a:r>
            <a:endParaRPr b="1" i="1">
              <a:solidFill>
                <a:srgbClr val="231F20"/>
              </a:solidFill>
              <a:latin typeface="Merriweather"/>
              <a:ea typeface="Merriweather"/>
              <a:cs typeface="Merriweather"/>
              <a:sym typeface="Merriweather"/>
            </a:endParaRPr>
          </a:p>
        </p:txBody>
      </p:sp>
      <p:sp>
        <p:nvSpPr>
          <p:cNvPr id="64" name="Google Shape;64;p13"/>
          <p:cNvSpPr txBox="1"/>
          <p:nvPr/>
        </p:nvSpPr>
        <p:spPr>
          <a:xfrm>
            <a:off x="4508112" y="3963350"/>
            <a:ext cx="2582100" cy="83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31F20"/>
                </a:solidFill>
                <a:latin typeface="Poppins"/>
                <a:ea typeface="Poppins"/>
                <a:cs typeface="Poppins"/>
                <a:sym typeface="Poppins"/>
              </a:rPr>
              <a:t>    In a world drowning in truth, we offer you </a:t>
            </a:r>
            <a:endParaRPr sz="900">
              <a:solidFill>
                <a:srgbClr val="231F20"/>
              </a:solidFill>
              <a:latin typeface="Poppins"/>
              <a:ea typeface="Poppins"/>
              <a:cs typeface="Poppins"/>
              <a:sym typeface="Poppins"/>
            </a:endParaRPr>
          </a:p>
          <a:p>
            <a:pPr indent="0" lvl="0" marL="0" rtl="0" algn="l">
              <a:spcBef>
                <a:spcPts val="0"/>
              </a:spcBef>
              <a:spcAft>
                <a:spcPts val="0"/>
              </a:spcAft>
              <a:buNone/>
            </a:pPr>
            <a:r>
              <a:rPr lang="uk" sz="900">
                <a:solidFill>
                  <a:srgbClr val="231F20"/>
                </a:solidFill>
                <a:latin typeface="Poppins"/>
                <a:ea typeface="Poppins"/>
                <a:cs typeface="Poppins"/>
                <a:sym typeface="Poppins"/>
              </a:rPr>
              <a:t>the life preserver of fabrication. Welcome to The Fabricator, your premier source for the news you never knew you needed. In these pages, you'll find stories that defy logic, challenge reason, and embrace the absurd. </a:t>
            </a:r>
            <a:endParaRPr sz="900">
              <a:solidFill>
                <a:srgbClr val="231F20"/>
              </a:solidFill>
              <a:latin typeface="Poppins"/>
              <a:ea typeface="Poppins"/>
              <a:cs typeface="Poppins"/>
              <a:sym typeface="Poppins"/>
            </a:endParaRPr>
          </a:p>
        </p:txBody>
      </p:sp>
      <p:sp>
        <p:nvSpPr>
          <p:cNvPr id="65" name="Google Shape;65;p13"/>
          <p:cNvSpPr txBox="1"/>
          <p:nvPr/>
        </p:nvSpPr>
        <p:spPr>
          <a:xfrm>
            <a:off x="4508112" y="5022075"/>
            <a:ext cx="2606700" cy="1693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1" lang="uk" sz="2200">
                <a:solidFill>
                  <a:srgbClr val="231F20"/>
                </a:solidFill>
                <a:latin typeface="Merriweather"/>
                <a:ea typeface="Merriweather"/>
                <a:cs typeface="Merriweather"/>
                <a:sym typeface="Merriweather"/>
              </a:rPr>
              <a:t>“Welcome to The Fabricator, your premier source for the news you never knew you needed.”</a:t>
            </a:r>
            <a:endParaRPr b="1" i="1" sz="2200">
              <a:solidFill>
                <a:srgbClr val="231F20"/>
              </a:solidFill>
              <a:latin typeface="Merriweather"/>
              <a:ea typeface="Merriweather"/>
              <a:cs typeface="Merriweather"/>
              <a:sym typeface="Merriweather"/>
            </a:endParaRPr>
          </a:p>
        </p:txBody>
      </p:sp>
      <p:sp>
        <p:nvSpPr>
          <p:cNvPr id="66" name="Google Shape;66;p13"/>
          <p:cNvSpPr txBox="1"/>
          <p:nvPr/>
        </p:nvSpPr>
        <p:spPr>
          <a:xfrm>
            <a:off x="4508112" y="6968757"/>
            <a:ext cx="2582100" cy="138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31F20"/>
                </a:solidFill>
                <a:latin typeface="Poppins"/>
                <a:ea typeface="Poppins"/>
                <a:cs typeface="Poppins"/>
                <a:sym typeface="Poppins"/>
              </a:rPr>
              <a:t>    </a:t>
            </a:r>
            <a:r>
              <a:rPr lang="uk" sz="900">
                <a:solidFill>
                  <a:srgbClr val="231F20"/>
                </a:solidFill>
                <a:latin typeface="Poppins"/>
                <a:ea typeface="Poppins"/>
                <a:cs typeface="Poppins"/>
                <a:sym typeface="Poppins"/>
              </a:rPr>
              <a:t>Why settle for the mundane when you</a:t>
            </a:r>
            <a:endParaRPr sz="900">
              <a:solidFill>
                <a:srgbClr val="231F20"/>
              </a:solidFill>
              <a:latin typeface="Poppins"/>
              <a:ea typeface="Poppins"/>
              <a:cs typeface="Poppins"/>
              <a:sym typeface="Poppins"/>
            </a:endParaRPr>
          </a:p>
          <a:p>
            <a:pPr indent="0" lvl="0" marL="0" rtl="0" algn="l">
              <a:spcBef>
                <a:spcPts val="0"/>
              </a:spcBef>
              <a:spcAft>
                <a:spcPts val="0"/>
              </a:spcAft>
              <a:buNone/>
            </a:pPr>
            <a:r>
              <a:rPr lang="uk" sz="900">
                <a:solidFill>
                  <a:srgbClr val="231F20"/>
                </a:solidFill>
                <a:latin typeface="Poppins"/>
                <a:ea typeface="Poppins"/>
                <a:cs typeface="Poppins"/>
                <a:sym typeface="Poppins"/>
              </a:rPr>
              <a:t>can indulge in the extraordinary? Join us as we dive headfirst into a sea of deception, where every headline is a work of fiction and every byline is a pseudonym.</a:t>
            </a:r>
            <a:endParaRPr sz="900">
              <a:solidFill>
                <a:srgbClr val="231F20"/>
              </a:solidFill>
              <a:latin typeface="Poppins"/>
              <a:ea typeface="Poppins"/>
              <a:cs typeface="Poppins"/>
              <a:sym typeface="Poppins"/>
            </a:endParaRPr>
          </a:p>
          <a:p>
            <a:pPr indent="0" lvl="0" marL="0" rtl="0" algn="l">
              <a:spcBef>
                <a:spcPts val="0"/>
              </a:spcBef>
              <a:spcAft>
                <a:spcPts val="0"/>
              </a:spcAft>
              <a:buNone/>
            </a:pPr>
            <a:r>
              <a:t/>
            </a:r>
            <a:endParaRPr sz="900">
              <a:solidFill>
                <a:srgbClr val="231F20"/>
              </a:solidFill>
              <a:latin typeface="Poppins"/>
              <a:ea typeface="Poppins"/>
              <a:cs typeface="Poppins"/>
              <a:sym typeface="Poppins"/>
            </a:endParaRPr>
          </a:p>
          <a:p>
            <a:pPr indent="0" lvl="0" marL="0" rtl="0" algn="l">
              <a:spcBef>
                <a:spcPts val="0"/>
              </a:spcBef>
              <a:spcAft>
                <a:spcPts val="0"/>
              </a:spcAft>
              <a:buNone/>
            </a:pPr>
            <a:r>
              <a:rPr lang="uk" sz="900">
                <a:solidFill>
                  <a:srgbClr val="231F20"/>
                </a:solidFill>
                <a:latin typeface="Poppins"/>
                <a:ea typeface="Poppins"/>
                <a:cs typeface="Poppins"/>
                <a:sym typeface="Poppins"/>
              </a:rPr>
              <a:t>    In a world where truth is a currency, we're here to make you rich in imagination. Welcome to The Fabricator – where reality takes a back seat to the thrill of the story.</a:t>
            </a:r>
            <a:endParaRPr sz="900">
              <a:solidFill>
                <a:srgbClr val="231F20"/>
              </a:solidFill>
              <a:latin typeface="Poppins"/>
              <a:ea typeface="Poppins"/>
              <a:cs typeface="Poppins"/>
              <a:sym typeface="Poppins"/>
            </a:endParaRPr>
          </a:p>
        </p:txBody>
      </p:sp>
      <p:grpSp>
        <p:nvGrpSpPr>
          <p:cNvPr id="67" name="Google Shape;67;p13"/>
          <p:cNvGrpSpPr/>
          <p:nvPr/>
        </p:nvGrpSpPr>
        <p:grpSpPr>
          <a:xfrm>
            <a:off x="367523" y="3222828"/>
            <a:ext cx="3887591" cy="5285728"/>
            <a:chOff x="385760" y="3222828"/>
            <a:chExt cx="3887591" cy="5285728"/>
          </a:xfrm>
        </p:grpSpPr>
        <p:pic>
          <p:nvPicPr>
            <p:cNvPr id="68" name="Google Shape;68;p13"/>
            <p:cNvPicPr preferRelativeResize="0"/>
            <p:nvPr/>
          </p:nvPicPr>
          <p:blipFill>
            <a:blip r:embed="rId3">
              <a:alphaModFix/>
            </a:blip>
            <a:stretch>
              <a:fillRect/>
            </a:stretch>
          </p:blipFill>
          <p:spPr>
            <a:xfrm>
              <a:off x="393600" y="3222828"/>
              <a:ext cx="3879751" cy="5089902"/>
            </a:xfrm>
            <a:prstGeom prst="rect">
              <a:avLst/>
            </a:prstGeom>
            <a:noFill/>
            <a:ln>
              <a:noFill/>
            </a:ln>
          </p:spPr>
        </p:pic>
        <p:sp>
          <p:nvSpPr>
            <p:cNvPr id="69" name="Google Shape;69;p13"/>
            <p:cNvSpPr txBox="1"/>
            <p:nvPr/>
          </p:nvSpPr>
          <p:spPr>
            <a:xfrm>
              <a:off x="385760" y="8369956"/>
              <a:ext cx="38799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900">
                  <a:solidFill>
                    <a:srgbClr val="231F20"/>
                  </a:solidFill>
                  <a:latin typeface="Poppins"/>
                  <a:ea typeface="Poppins"/>
                  <a:cs typeface="Poppins"/>
                  <a:sym typeface="Poppins"/>
                </a:rPr>
                <a:t>Photo Description:</a:t>
              </a:r>
              <a:r>
                <a:rPr lang="uk" sz="900">
                  <a:solidFill>
                    <a:srgbClr val="231F20"/>
                  </a:solidFill>
                  <a:latin typeface="Poppins"/>
                  <a:ea typeface="Poppins"/>
                  <a:cs typeface="Poppins"/>
                  <a:sym typeface="Poppins"/>
                </a:rPr>
                <a:t> Aerial view of the intricate</a:t>
              </a:r>
              <a:endParaRPr sz="900">
                <a:solidFill>
                  <a:srgbClr val="231F20"/>
                </a:solidFill>
                <a:latin typeface="Poppins"/>
                <a:ea typeface="Poppins"/>
                <a:cs typeface="Poppins"/>
                <a:sym typeface="Poppins"/>
              </a:endParaRPr>
            </a:p>
          </p:txBody>
        </p:sp>
      </p:grpSp>
      <p:cxnSp>
        <p:nvCxnSpPr>
          <p:cNvPr id="70" name="Google Shape;70;p13"/>
          <p:cNvCxnSpPr/>
          <p:nvPr/>
        </p:nvCxnSpPr>
        <p:spPr>
          <a:xfrm>
            <a:off x="375350" y="8698425"/>
            <a:ext cx="6799800" cy="0"/>
          </a:xfrm>
          <a:prstGeom prst="straightConnector1">
            <a:avLst/>
          </a:prstGeom>
          <a:noFill/>
          <a:ln cap="flat" cmpd="sng" w="28575">
            <a:solidFill>
              <a:srgbClr val="231F20"/>
            </a:solidFill>
            <a:prstDash val="solid"/>
            <a:round/>
            <a:headEnd len="med" w="med" type="none"/>
            <a:tailEnd len="med" w="med" type="none"/>
          </a:ln>
        </p:spPr>
      </p:cxnSp>
      <p:cxnSp>
        <p:nvCxnSpPr>
          <p:cNvPr id="71" name="Google Shape;71;p13"/>
          <p:cNvCxnSpPr/>
          <p:nvPr/>
        </p:nvCxnSpPr>
        <p:spPr>
          <a:xfrm>
            <a:off x="375350" y="10343650"/>
            <a:ext cx="6799800" cy="0"/>
          </a:xfrm>
          <a:prstGeom prst="straightConnector1">
            <a:avLst/>
          </a:prstGeom>
          <a:noFill/>
          <a:ln cap="flat" cmpd="sng" w="28575">
            <a:solidFill>
              <a:srgbClr val="231F20"/>
            </a:solidFill>
            <a:prstDash val="solid"/>
            <a:round/>
            <a:headEnd len="med" w="med" type="none"/>
            <a:tailEnd len="med" w="med" type="none"/>
          </a:ln>
        </p:spPr>
      </p:cxnSp>
      <p:grpSp>
        <p:nvGrpSpPr>
          <p:cNvPr id="72" name="Google Shape;72;p13"/>
          <p:cNvGrpSpPr/>
          <p:nvPr/>
        </p:nvGrpSpPr>
        <p:grpSpPr>
          <a:xfrm>
            <a:off x="375362" y="8888300"/>
            <a:ext cx="1897200" cy="1205075"/>
            <a:chOff x="401475" y="8888300"/>
            <a:chExt cx="1897200" cy="1205075"/>
          </a:xfrm>
        </p:grpSpPr>
        <p:sp>
          <p:nvSpPr>
            <p:cNvPr id="73" name="Google Shape;73;p13"/>
            <p:cNvSpPr txBox="1"/>
            <p:nvPr/>
          </p:nvSpPr>
          <p:spPr>
            <a:xfrm>
              <a:off x="401475" y="8888300"/>
              <a:ext cx="18972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1" lang="uk">
                  <a:solidFill>
                    <a:srgbClr val="231F20"/>
                  </a:solidFill>
                  <a:latin typeface="Merriweather"/>
                  <a:ea typeface="Merriweather"/>
                  <a:cs typeface="Merriweather"/>
                  <a:sym typeface="Merriweather"/>
                </a:rPr>
                <a:t>The Fabricator</a:t>
              </a:r>
              <a:endParaRPr b="1" i="1">
                <a:solidFill>
                  <a:srgbClr val="231F20"/>
                </a:solidFill>
                <a:latin typeface="Merriweather"/>
                <a:ea typeface="Merriweather"/>
                <a:cs typeface="Merriweather"/>
                <a:sym typeface="Merriweather"/>
              </a:endParaRPr>
            </a:p>
          </p:txBody>
        </p:sp>
        <p:sp>
          <p:nvSpPr>
            <p:cNvPr id="74" name="Google Shape;74;p13"/>
            <p:cNvSpPr txBox="1"/>
            <p:nvPr/>
          </p:nvSpPr>
          <p:spPr>
            <a:xfrm>
              <a:off x="401475" y="9262075"/>
              <a:ext cx="1897200" cy="83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31F20"/>
                  </a:solidFill>
                  <a:latin typeface="Poppins"/>
                  <a:ea typeface="Poppins"/>
                  <a:cs typeface="Poppins"/>
                  <a:sym typeface="Poppins"/>
                </a:rPr>
                <a:t>     In a world drowning in truth, </a:t>
              </a:r>
              <a:endParaRPr sz="900">
                <a:solidFill>
                  <a:srgbClr val="231F20"/>
                </a:solidFill>
                <a:latin typeface="Poppins"/>
                <a:ea typeface="Poppins"/>
                <a:cs typeface="Poppins"/>
                <a:sym typeface="Poppins"/>
              </a:endParaRPr>
            </a:p>
            <a:p>
              <a:pPr indent="0" lvl="0" marL="0" rtl="0" algn="l">
                <a:spcBef>
                  <a:spcPts val="0"/>
                </a:spcBef>
                <a:spcAft>
                  <a:spcPts val="0"/>
                </a:spcAft>
                <a:buNone/>
              </a:pPr>
              <a:r>
                <a:rPr lang="uk" sz="900">
                  <a:solidFill>
                    <a:srgbClr val="231F20"/>
                  </a:solidFill>
                  <a:latin typeface="Poppins"/>
                  <a:ea typeface="Poppins"/>
                  <a:cs typeface="Poppins"/>
                  <a:sym typeface="Poppins"/>
                </a:rPr>
                <a:t>we offer you the life preserver of fabrication. Welcome to The </a:t>
              </a:r>
              <a:endParaRPr sz="900">
                <a:solidFill>
                  <a:srgbClr val="231F20"/>
                </a:solidFill>
                <a:latin typeface="Poppins"/>
                <a:ea typeface="Poppins"/>
                <a:cs typeface="Poppins"/>
                <a:sym typeface="Poppins"/>
              </a:endParaRPr>
            </a:p>
            <a:p>
              <a:pPr indent="0" lvl="0" marL="0" rtl="0" algn="l">
                <a:spcBef>
                  <a:spcPts val="0"/>
                </a:spcBef>
                <a:spcAft>
                  <a:spcPts val="0"/>
                </a:spcAft>
                <a:buNone/>
              </a:pPr>
              <a:r>
                <a:rPr lang="uk" sz="900">
                  <a:solidFill>
                    <a:srgbClr val="231F20"/>
                  </a:solidFill>
                  <a:latin typeface="Poppins"/>
                  <a:ea typeface="Poppins"/>
                  <a:cs typeface="Poppins"/>
                  <a:sym typeface="Poppins"/>
                </a:rPr>
                <a:t>Fabricator, your premier source </a:t>
              </a:r>
              <a:endParaRPr sz="900">
                <a:solidFill>
                  <a:srgbClr val="231F20"/>
                </a:solidFill>
                <a:latin typeface="Poppins"/>
                <a:ea typeface="Poppins"/>
                <a:cs typeface="Poppins"/>
                <a:sym typeface="Poppins"/>
              </a:endParaRPr>
            </a:p>
            <a:p>
              <a:pPr indent="0" lvl="0" marL="0" rtl="0" algn="l">
                <a:spcBef>
                  <a:spcPts val="0"/>
                </a:spcBef>
                <a:spcAft>
                  <a:spcPts val="0"/>
                </a:spcAft>
                <a:buNone/>
              </a:pPr>
              <a:r>
                <a:rPr lang="uk" sz="900">
                  <a:solidFill>
                    <a:srgbClr val="231F20"/>
                  </a:solidFill>
                  <a:latin typeface="Poppins"/>
                  <a:ea typeface="Poppins"/>
                  <a:cs typeface="Poppins"/>
                  <a:sym typeface="Poppins"/>
                </a:rPr>
                <a:t>for the news you never knew you needed. </a:t>
              </a:r>
              <a:endParaRPr sz="900">
                <a:solidFill>
                  <a:srgbClr val="231F20"/>
                </a:solidFill>
                <a:latin typeface="Poppins"/>
                <a:ea typeface="Poppins"/>
                <a:cs typeface="Poppins"/>
                <a:sym typeface="Poppins"/>
              </a:endParaRPr>
            </a:p>
          </p:txBody>
        </p:sp>
      </p:grpSp>
      <p:grpSp>
        <p:nvGrpSpPr>
          <p:cNvPr id="75" name="Google Shape;75;p13"/>
          <p:cNvGrpSpPr/>
          <p:nvPr/>
        </p:nvGrpSpPr>
        <p:grpSpPr>
          <a:xfrm>
            <a:off x="2755412" y="8888300"/>
            <a:ext cx="1944300" cy="1205075"/>
            <a:chOff x="2747300" y="8888300"/>
            <a:chExt cx="1944300" cy="1205075"/>
          </a:xfrm>
        </p:grpSpPr>
        <p:sp>
          <p:nvSpPr>
            <p:cNvPr id="76" name="Google Shape;76;p13"/>
            <p:cNvSpPr txBox="1"/>
            <p:nvPr/>
          </p:nvSpPr>
          <p:spPr>
            <a:xfrm>
              <a:off x="2747300" y="8888300"/>
              <a:ext cx="19443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1" lang="uk">
                  <a:solidFill>
                    <a:srgbClr val="231F20"/>
                  </a:solidFill>
                  <a:latin typeface="Merriweather"/>
                  <a:ea typeface="Merriweather"/>
                  <a:cs typeface="Merriweather"/>
                  <a:sym typeface="Merriweather"/>
                </a:rPr>
                <a:t>Twisting Reality</a:t>
              </a:r>
              <a:endParaRPr b="1" i="1">
                <a:solidFill>
                  <a:srgbClr val="231F20"/>
                </a:solidFill>
                <a:latin typeface="Merriweather"/>
                <a:ea typeface="Merriweather"/>
                <a:cs typeface="Merriweather"/>
                <a:sym typeface="Merriweather"/>
              </a:endParaRPr>
            </a:p>
          </p:txBody>
        </p:sp>
        <p:sp>
          <p:nvSpPr>
            <p:cNvPr id="77" name="Google Shape;77;p13"/>
            <p:cNvSpPr txBox="1"/>
            <p:nvPr/>
          </p:nvSpPr>
          <p:spPr>
            <a:xfrm>
              <a:off x="2747300" y="9262075"/>
              <a:ext cx="1897200" cy="83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31F20"/>
                  </a:solidFill>
                  <a:latin typeface="Poppins"/>
                  <a:ea typeface="Poppins"/>
                  <a:cs typeface="Poppins"/>
                  <a:sym typeface="Poppins"/>
                </a:rPr>
                <a:t>    In these pages, you'll find stories that defy logic, challenge reason, and embrace the absurd. Our team of dedicated writers, who may or may not exist, work tirelessly to bring you.</a:t>
              </a:r>
              <a:endParaRPr sz="900">
                <a:solidFill>
                  <a:srgbClr val="231F20"/>
                </a:solidFill>
                <a:latin typeface="Poppins"/>
                <a:ea typeface="Poppins"/>
                <a:cs typeface="Poppins"/>
                <a:sym typeface="Poppins"/>
              </a:endParaRPr>
            </a:p>
          </p:txBody>
        </p:sp>
      </p:grpSp>
      <p:grpSp>
        <p:nvGrpSpPr>
          <p:cNvPr id="78" name="Google Shape;78;p13"/>
          <p:cNvGrpSpPr/>
          <p:nvPr/>
        </p:nvGrpSpPr>
        <p:grpSpPr>
          <a:xfrm>
            <a:off x="5182562" y="8888300"/>
            <a:ext cx="1944300" cy="1205075"/>
            <a:chOff x="2747300" y="8888300"/>
            <a:chExt cx="1944300" cy="1205075"/>
          </a:xfrm>
        </p:grpSpPr>
        <p:sp>
          <p:nvSpPr>
            <p:cNvPr id="79" name="Google Shape;79;p13"/>
            <p:cNvSpPr txBox="1"/>
            <p:nvPr/>
          </p:nvSpPr>
          <p:spPr>
            <a:xfrm>
              <a:off x="2747300" y="8888300"/>
              <a:ext cx="19443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1" lang="uk">
                  <a:solidFill>
                    <a:srgbClr val="231F20"/>
                  </a:solidFill>
                  <a:latin typeface="Merriweather"/>
                  <a:ea typeface="Merriweather"/>
                  <a:cs typeface="Merriweather"/>
                  <a:sym typeface="Merriweather"/>
                </a:rPr>
                <a:t>Headlines Today</a:t>
              </a:r>
              <a:endParaRPr b="1" i="1">
                <a:solidFill>
                  <a:srgbClr val="231F20"/>
                </a:solidFill>
                <a:latin typeface="Merriweather"/>
                <a:ea typeface="Merriweather"/>
                <a:cs typeface="Merriweather"/>
                <a:sym typeface="Merriweather"/>
              </a:endParaRPr>
            </a:p>
          </p:txBody>
        </p:sp>
        <p:sp>
          <p:nvSpPr>
            <p:cNvPr id="80" name="Google Shape;80;p13"/>
            <p:cNvSpPr txBox="1"/>
            <p:nvPr/>
          </p:nvSpPr>
          <p:spPr>
            <a:xfrm>
              <a:off x="2747300" y="9262075"/>
              <a:ext cx="1897200" cy="83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31F20"/>
                  </a:solidFill>
                  <a:latin typeface="Poppins"/>
                  <a:ea typeface="Poppins"/>
                  <a:cs typeface="Poppins"/>
                  <a:sym typeface="Poppins"/>
                </a:rPr>
                <a:t>    </a:t>
              </a:r>
              <a:r>
                <a:rPr lang="uk" sz="900">
                  <a:solidFill>
                    <a:srgbClr val="231F20"/>
                  </a:solidFill>
                  <a:latin typeface="Poppins"/>
                  <a:ea typeface="Poppins"/>
                  <a:cs typeface="Poppins"/>
                  <a:sym typeface="Poppins"/>
                </a:rPr>
                <a:t>Why settle for the mundane when you can indulge in the extraordinary? Join us as we dive headfirst into a sea, where every headline is a work of fiction and every byline is a pseudonym.</a:t>
              </a:r>
              <a:endParaRPr sz="900">
                <a:solidFill>
                  <a:srgbClr val="231F20"/>
                </a:solidFill>
                <a:latin typeface="Poppins"/>
                <a:ea typeface="Poppins"/>
                <a:cs typeface="Poppins"/>
                <a:sym typeface="Poppin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4"/>
          <p:cNvSpPr txBox="1"/>
          <p:nvPr/>
        </p:nvSpPr>
        <p:spPr>
          <a:xfrm>
            <a:off x="375369" y="811763"/>
            <a:ext cx="6799800" cy="538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3500">
                <a:solidFill>
                  <a:srgbClr val="231F20"/>
                </a:solidFill>
                <a:latin typeface="Abril Fatface"/>
                <a:ea typeface="Abril Fatface"/>
                <a:cs typeface="Abril Fatface"/>
                <a:sym typeface="Abril Fatface"/>
              </a:rPr>
              <a:t>UNVEILING THE UNBELIEVABLE</a:t>
            </a:r>
            <a:endParaRPr sz="3500">
              <a:solidFill>
                <a:srgbClr val="231F20"/>
              </a:solidFill>
              <a:latin typeface="Abril Fatface"/>
              <a:ea typeface="Abril Fatface"/>
              <a:cs typeface="Abril Fatface"/>
              <a:sym typeface="Abril Fatface"/>
            </a:endParaRPr>
          </a:p>
        </p:txBody>
      </p:sp>
      <p:sp>
        <p:nvSpPr>
          <p:cNvPr id="86" name="Google Shape;86;p14"/>
          <p:cNvSpPr txBox="1"/>
          <p:nvPr/>
        </p:nvSpPr>
        <p:spPr>
          <a:xfrm>
            <a:off x="375928" y="1869131"/>
            <a:ext cx="1972800" cy="318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uk" sz="900">
                <a:solidFill>
                  <a:srgbClr val="231F20"/>
                </a:solidFill>
                <a:latin typeface="Poppins SemiBold"/>
                <a:ea typeface="Poppins SemiBold"/>
                <a:cs typeface="Poppins SemiBold"/>
                <a:sym typeface="Poppins SemiBold"/>
              </a:rPr>
              <a:t>Farmers in the rural town of Greenfield awoke.</a:t>
            </a:r>
            <a:endParaRPr sz="900">
              <a:solidFill>
                <a:srgbClr val="231F20"/>
              </a:solidFill>
              <a:latin typeface="Poppins SemiBold"/>
              <a:ea typeface="Poppins SemiBold"/>
              <a:cs typeface="Poppins SemiBold"/>
              <a:sym typeface="Poppins SemiBold"/>
            </a:endParaRPr>
          </a:p>
        </p:txBody>
      </p:sp>
      <p:cxnSp>
        <p:nvCxnSpPr>
          <p:cNvPr id="87" name="Google Shape;87;p14"/>
          <p:cNvCxnSpPr/>
          <p:nvPr/>
        </p:nvCxnSpPr>
        <p:spPr>
          <a:xfrm>
            <a:off x="375362" y="535278"/>
            <a:ext cx="6809700" cy="0"/>
          </a:xfrm>
          <a:prstGeom prst="straightConnector1">
            <a:avLst/>
          </a:prstGeom>
          <a:noFill/>
          <a:ln cap="flat" cmpd="sng" w="28575">
            <a:solidFill>
              <a:srgbClr val="231F20"/>
            </a:solidFill>
            <a:prstDash val="solid"/>
            <a:round/>
            <a:headEnd len="med" w="med" type="none"/>
            <a:tailEnd len="med" w="med" type="none"/>
          </a:ln>
        </p:spPr>
      </p:cxnSp>
      <p:sp>
        <p:nvSpPr>
          <p:cNvPr id="88" name="Google Shape;88;p14"/>
          <p:cNvSpPr txBox="1"/>
          <p:nvPr/>
        </p:nvSpPr>
        <p:spPr>
          <a:xfrm>
            <a:off x="2716042" y="1861250"/>
            <a:ext cx="2211300" cy="13893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b="1" lang="uk" sz="1900">
                <a:solidFill>
                  <a:srgbClr val="231F20"/>
                </a:solidFill>
                <a:latin typeface="Merriweather"/>
                <a:ea typeface="Merriweather"/>
                <a:cs typeface="Merriweather"/>
                <a:sym typeface="Merriweather"/>
              </a:rPr>
              <a:t>What Are The Mysterious Crop Circles Spell Out Love Letters</a:t>
            </a:r>
            <a:endParaRPr b="1" sz="1900">
              <a:solidFill>
                <a:srgbClr val="231F20"/>
              </a:solidFill>
              <a:latin typeface="Merriweather"/>
              <a:ea typeface="Merriweather"/>
              <a:cs typeface="Merriweather"/>
              <a:sym typeface="Merriweather"/>
            </a:endParaRPr>
          </a:p>
        </p:txBody>
      </p:sp>
      <p:sp>
        <p:nvSpPr>
          <p:cNvPr id="89" name="Google Shape;89;p14"/>
          <p:cNvSpPr txBox="1"/>
          <p:nvPr/>
        </p:nvSpPr>
        <p:spPr>
          <a:xfrm>
            <a:off x="375353" y="2374325"/>
            <a:ext cx="2043600" cy="8034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    To a peculiar sight this morning as intricate crop circles appeared overnight in one of their fields. However, upon closer inspection, it was revealed that these circles </a:t>
            </a:r>
            <a:endParaRPr sz="900">
              <a:solidFill>
                <a:srgbClr val="231F20"/>
              </a:solidFill>
              <a:latin typeface="Poppins"/>
              <a:ea typeface="Poppins"/>
              <a:cs typeface="Poppins"/>
              <a:sym typeface="Poppins"/>
            </a:endParaRPr>
          </a:p>
        </p:txBody>
      </p:sp>
      <p:cxnSp>
        <p:nvCxnSpPr>
          <p:cNvPr id="90" name="Google Shape;90;p14"/>
          <p:cNvCxnSpPr/>
          <p:nvPr/>
        </p:nvCxnSpPr>
        <p:spPr>
          <a:xfrm>
            <a:off x="380300" y="7738050"/>
            <a:ext cx="4374300" cy="0"/>
          </a:xfrm>
          <a:prstGeom prst="straightConnector1">
            <a:avLst/>
          </a:prstGeom>
          <a:noFill/>
          <a:ln cap="flat" cmpd="sng" w="28575">
            <a:solidFill>
              <a:srgbClr val="231F20"/>
            </a:solidFill>
            <a:prstDash val="solid"/>
            <a:round/>
            <a:headEnd len="med" w="med" type="none"/>
            <a:tailEnd len="med" w="med" type="none"/>
          </a:ln>
        </p:spPr>
      </p:cxnSp>
      <p:cxnSp>
        <p:nvCxnSpPr>
          <p:cNvPr id="91" name="Google Shape;91;p14"/>
          <p:cNvCxnSpPr/>
          <p:nvPr/>
        </p:nvCxnSpPr>
        <p:spPr>
          <a:xfrm>
            <a:off x="375350" y="10343650"/>
            <a:ext cx="6799800" cy="0"/>
          </a:xfrm>
          <a:prstGeom prst="straightConnector1">
            <a:avLst/>
          </a:prstGeom>
          <a:noFill/>
          <a:ln cap="flat" cmpd="sng" w="28575">
            <a:solidFill>
              <a:srgbClr val="231F20"/>
            </a:solidFill>
            <a:prstDash val="solid"/>
            <a:round/>
            <a:headEnd len="med" w="med" type="none"/>
            <a:tailEnd len="med" w="med" type="none"/>
          </a:ln>
        </p:spPr>
      </p:cxnSp>
      <p:cxnSp>
        <p:nvCxnSpPr>
          <p:cNvPr id="92" name="Google Shape;92;p14"/>
          <p:cNvCxnSpPr/>
          <p:nvPr/>
        </p:nvCxnSpPr>
        <p:spPr>
          <a:xfrm>
            <a:off x="375362" y="1536978"/>
            <a:ext cx="6809700" cy="0"/>
          </a:xfrm>
          <a:prstGeom prst="straightConnector1">
            <a:avLst/>
          </a:prstGeom>
          <a:noFill/>
          <a:ln cap="flat" cmpd="sng" w="28575">
            <a:solidFill>
              <a:srgbClr val="231F20"/>
            </a:solidFill>
            <a:prstDash val="solid"/>
            <a:round/>
            <a:headEnd len="med" w="med" type="none"/>
            <a:tailEnd len="med" w="med" type="none"/>
          </a:ln>
        </p:spPr>
      </p:cxnSp>
      <p:sp>
        <p:nvSpPr>
          <p:cNvPr id="93" name="Google Shape;93;p14"/>
          <p:cNvSpPr txBox="1"/>
          <p:nvPr/>
        </p:nvSpPr>
        <p:spPr>
          <a:xfrm>
            <a:off x="5224431" y="1904750"/>
            <a:ext cx="1972800" cy="1302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experts believe to be a love letter addressed to planet Earth. The origin of the message remains unknown, leading to speculation about extraterrestrial visitors or perhaps a secret society with a profound admiration for our humble planet.</a:t>
            </a:r>
            <a:endParaRPr sz="900">
              <a:solidFill>
                <a:srgbClr val="231F20"/>
              </a:solidFill>
              <a:latin typeface="Poppins"/>
              <a:ea typeface="Poppins"/>
              <a:cs typeface="Poppins"/>
              <a:sym typeface="Poppins"/>
            </a:endParaRPr>
          </a:p>
        </p:txBody>
      </p:sp>
      <p:pic>
        <p:nvPicPr>
          <p:cNvPr id="94" name="Google Shape;94;p14"/>
          <p:cNvPicPr preferRelativeResize="0"/>
          <p:nvPr/>
        </p:nvPicPr>
        <p:blipFill rotWithShape="1">
          <a:blip r:embed="rId3">
            <a:alphaModFix/>
          </a:blip>
          <a:srcRect b="1380" l="0" r="0" t="0"/>
          <a:stretch/>
        </p:blipFill>
        <p:spPr>
          <a:xfrm>
            <a:off x="375925" y="3485125"/>
            <a:ext cx="6799800" cy="3788501"/>
          </a:xfrm>
          <a:prstGeom prst="rect">
            <a:avLst/>
          </a:prstGeom>
          <a:noFill/>
          <a:ln>
            <a:noFill/>
          </a:ln>
        </p:spPr>
      </p:pic>
      <p:sp>
        <p:nvSpPr>
          <p:cNvPr id="95" name="Google Shape;95;p14"/>
          <p:cNvSpPr txBox="1"/>
          <p:nvPr/>
        </p:nvSpPr>
        <p:spPr>
          <a:xfrm>
            <a:off x="375918" y="7347975"/>
            <a:ext cx="6799800" cy="1230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uk" sz="800">
                <a:solidFill>
                  <a:srgbClr val="231F20"/>
                </a:solidFill>
                <a:latin typeface="Poppins SemiBold"/>
                <a:ea typeface="Poppins SemiBold"/>
                <a:cs typeface="Poppins SemiBold"/>
                <a:sym typeface="Poppins SemiBold"/>
              </a:rPr>
              <a:t>Photo Description: </a:t>
            </a:r>
            <a:r>
              <a:rPr lang="uk" sz="800">
                <a:solidFill>
                  <a:srgbClr val="231F20"/>
                </a:solidFill>
                <a:latin typeface="Poppins"/>
                <a:ea typeface="Poppins"/>
                <a:cs typeface="Poppins"/>
                <a:sym typeface="Poppins"/>
              </a:rPr>
              <a:t>Aerial view of the intricate crop circles in the field, with farmers and researchers examining the patterns.</a:t>
            </a:r>
            <a:endParaRPr sz="800">
              <a:solidFill>
                <a:srgbClr val="231F20"/>
              </a:solidFill>
              <a:latin typeface="Poppins"/>
              <a:ea typeface="Poppins"/>
              <a:cs typeface="Poppins"/>
              <a:sym typeface="Poppins"/>
            </a:endParaRPr>
          </a:p>
        </p:txBody>
      </p:sp>
      <p:sp>
        <p:nvSpPr>
          <p:cNvPr id="96" name="Google Shape;96;p14"/>
          <p:cNvSpPr txBox="1"/>
          <p:nvPr/>
        </p:nvSpPr>
        <p:spPr>
          <a:xfrm>
            <a:off x="375375" y="7803775"/>
            <a:ext cx="4428900" cy="677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uk" sz="2200">
                <a:solidFill>
                  <a:srgbClr val="231F20"/>
                </a:solidFill>
                <a:latin typeface="Abril Fatface"/>
                <a:ea typeface="Abril Fatface"/>
                <a:cs typeface="Abril Fatface"/>
                <a:sym typeface="Abril Fatface"/>
              </a:rPr>
              <a:t>Man Discovers Fountain of Youth,</a:t>
            </a:r>
            <a:endParaRPr sz="2200">
              <a:solidFill>
                <a:srgbClr val="231F20"/>
              </a:solidFill>
              <a:latin typeface="Abril Fatface"/>
              <a:ea typeface="Abril Fatface"/>
              <a:cs typeface="Abril Fatface"/>
              <a:sym typeface="Abril Fatface"/>
            </a:endParaRPr>
          </a:p>
          <a:p>
            <a:pPr indent="0" lvl="0" marL="0" rtl="0" algn="l">
              <a:spcBef>
                <a:spcPts val="0"/>
              </a:spcBef>
              <a:spcAft>
                <a:spcPts val="0"/>
              </a:spcAft>
              <a:buNone/>
            </a:pPr>
            <a:r>
              <a:rPr lang="uk" sz="2200">
                <a:solidFill>
                  <a:srgbClr val="231F20"/>
                </a:solidFill>
                <a:latin typeface="Abril Fatface"/>
                <a:ea typeface="Abril Fatface"/>
                <a:cs typeface="Abril Fatface"/>
                <a:sym typeface="Abril Fatface"/>
              </a:rPr>
              <a:t>And Turns Neighbor into Toddler</a:t>
            </a:r>
            <a:endParaRPr sz="2200">
              <a:solidFill>
                <a:srgbClr val="231F20"/>
              </a:solidFill>
              <a:latin typeface="Abril Fatface"/>
              <a:ea typeface="Abril Fatface"/>
              <a:cs typeface="Abril Fatface"/>
              <a:sym typeface="Abril Fatface"/>
            </a:endParaRPr>
          </a:p>
        </p:txBody>
      </p:sp>
      <p:sp>
        <p:nvSpPr>
          <p:cNvPr id="97" name="Google Shape;97;p14"/>
          <p:cNvSpPr txBox="1"/>
          <p:nvPr/>
        </p:nvSpPr>
        <p:spPr>
          <a:xfrm>
            <a:off x="375375" y="8552816"/>
            <a:ext cx="44289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1" lang="uk" sz="900">
                <a:solidFill>
                  <a:srgbClr val="231F20"/>
                </a:solidFill>
                <a:latin typeface="Merriweather"/>
                <a:ea typeface="Merriweather"/>
                <a:cs typeface="Merriweather"/>
                <a:sym typeface="Merriweather"/>
              </a:rPr>
              <a:t>Man Discovers Fountain of Youth, Accidentally Turns Neighbor into Toddler</a:t>
            </a:r>
            <a:endParaRPr b="1" i="1" sz="900">
              <a:solidFill>
                <a:srgbClr val="231F20"/>
              </a:solidFill>
              <a:latin typeface="Merriweather"/>
              <a:ea typeface="Merriweather"/>
              <a:cs typeface="Merriweather"/>
              <a:sym typeface="Merriweather"/>
            </a:endParaRPr>
          </a:p>
        </p:txBody>
      </p:sp>
      <p:sp>
        <p:nvSpPr>
          <p:cNvPr id="98" name="Google Shape;98;p14"/>
          <p:cNvSpPr txBox="1"/>
          <p:nvPr/>
        </p:nvSpPr>
        <p:spPr>
          <a:xfrm>
            <a:off x="375347" y="8845725"/>
            <a:ext cx="4374300" cy="11361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    In a backyard experiment gone awry, local inventor Dr. Benjamin Smith accidentally stumbled upon the legendary Fountain of Youth. Excited by his discovery, Dr. Smith hastily tested the waters, only to find himself transformed into a sprightly young man. However, tragedy struck when his neighbor, Mr. Jenkins, unsuspectingly took a sip and regressed into a giggling toddler. Dr. Smith is now racing against time to reverse the effects and restore Mr. Jenkins to his former self.</a:t>
            </a:r>
            <a:endParaRPr sz="900">
              <a:solidFill>
                <a:srgbClr val="231F20"/>
              </a:solidFill>
              <a:latin typeface="Poppins"/>
              <a:ea typeface="Poppins"/>
              <a:cs typeface="Poppins"/>
              <a:sym typeface="Poppins"/>
            </a:endParaRPr>
          </a:p>
        </p:txBody>
      </p:sp>
      <p:sp>
        <p:nvSpPr>
          <p:cNvPr id="99" name="Google Shape;99;p14"/>
          <p:cNvSpPr txBox="1"/>
          <p:nvPr/>
        </p:nvSpPr>
        <p:spPr>
          <a:xfrm>
            <a:off x="5094756" y="7689325"/>
            <a:ext cx="2129100" cy="22995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    In a backyard experiment gone awry, local inventor Dr. Benjamin Smith accidentally stumbled upon the legendary Fountain of Youth. Excited by his discovery, Dr. Smith hastily tested the waters, only to find himself transformed into a sprightly young man. However, tragedy struck when his neighbor, Mr. Jenkins, unsuspectingly took a sip and regressed into a giggling toddler. Dr. Smith is now racing against time </a:t>
            </a:r>
            <a:endParaRPr sz="900">
              <a:solidFill>
                <a:srgbClr val="231F20"/>
              </a:solidFill>
              <a:latin typeface="Poppins"/>
              <a:ea typeface="Poppins"/>
              <a:cs typeface="Poppins"/>
              <a:sym typeface="Poppins"/>
            </a:endParaRPr>
          </a:p>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to reverse the effects and restore </a:t>
            </a:r>
            <a:endParaRPr sz="900">
              <a:solidFill>
                <a:srgbClr val="231F20"/>
              </a:solidFill>
              <a:latin typeface="Poppins"/>
              <a:ea typeface="Poppins"/>
              <a:cs typeface="Poppins"/>
              <a:sym typeface="Poppins"/>
            </a:endParaRPr>
          </a:p>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Mr. Jenkins to his former self.</a:t>
            </a:r>
            <a:endParaRPr sz="900">
              <a:solidFill>
                <a:srgbClr val="231F2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5"/>
          <p:cNvSpPr txBox="1"/>
          <p:nvPr/>
        </p:nvSpPr>
        <p:spPr>
          <a:xfrm>
            <a:off x="380100" y="843251"/>
            <a:ext cx="67998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400">
                <a:solidFill>
                  <a:srgbClr val="231F20"/>
                </a:solidFill>
                <a:latin typeface="Abril Fatface"/>
                <a:ea typeface="Abril Fatface"/>
                <a:cs typeface="Abril Fatface"/>
                <a:sym typeface="Abril Fatface"/>
              </a:rPr>
              <a:t>Local Grandmother Claims to Be Time Traveler</a:t>
            </a:r>
            <a:endParaRPr sz="2400">
              <a:solidFill>
                <a:srgbClr val="231F20"/>
              </a:solidFill>
              <a:latin typeface="Abril Fatface"/>
              <a:ea typeface="Abril Fatface"/>
              <a:cs typeface="Abril Fatface"/>
              <a:sym typeface="Abril Fatface"/>
            </a:endParaRPr>
          </a:p>
        </p:txBody>
      </p:sp>
      <p:cxnSp>
        <p:nvCxnSpPr>
          <p:cNvPr id="105" name="Google Shape;105;p15"/>
          <p:cNvCxnSpPr/>
          <p:nvPr/>
        </p:nvCxnSpPr>
        <p:spPr>
          <a:xfrm>
            <a:off x="375362" y="535278"/>
            <a:ext cx="6809700" cy="0"/>
          </a:xfrm>
          <a:prstGeom prst="straightConnector1">
            <a:avLst/>
          </a:prstGeom>
          <a:noFill/>
          <a:ln cap="flat" cmpd="sng" w="28575">
            <a:solidFill>
              <a:srgbClr val="231F20"/>
            </a:solidFill>
            <a:prstDash val="solid"/>
            <a:round/>
            <a:headEnd len="med" w="med" type="none"/>
            <a:tailEnd len="med" w="med" type="none"/>
          </a:ln>
        </p:spPr>
      </p:cxnSp>
      <p:cxnSp>
        <p:nvCxnSpPr>
          <p:cNvPr id="106" name="Google Shape;106;p15"/>
          <p:cNvCxnSpPr/>
          <p:nvPr/>
        </p:nvCxnSpPr>
        <p:spPr>
          <a:xfrm>
            <a:off x="378200" y="8316550"/>
            <a:ext cx="2040600" cy="0"/>
          </a:xfrm>
          <a:prstGeom prst="straightConnector1">
            <a:avLst/>
          </a:prstGeom>
          <a:noFill/>
          <a:ln cap="flat" cmpd="sng" w="28575">
            <a:solidFill>
              <a:srgbClr val="231F20"/>
            </a:solidFill>
            <a:prstDash val="solid"/>
            <a:round/>
            <a:headEnd len="med" w="med" type="none"/>
            <a:tailEnd len="med" w="med" type="none"/>
          </a:ln>
        </p:spPr>
      </p:cxnSp>
      <p:cxnSp>
        <p:nvCxnSpPr>
          <p:cNvPr id="107" name="Google Shape;107;p15"/>
          <p:cNvCxnSpPr/>
          <p:nvPr/>
        </p:nvCxnSpPr>
        <p:spPr>
          <a:xfrm>
            <a:off x="375350" y="10343650"/>
            <a:ext cx="6799800" cy="0"/>
          </a:xfrm>
          <a:prstGeom prst="straightConnector1">
            <a:avLst/>
          </a:prstGeom>
          <a:noFill/>
          <a:ln cap="flat" cmpd="sng" w="28575">
            <a:solidFill>
              <a:srgbClr val="231F20"/>
            </a:solidFill>
            <a:prstDash val="solid"/>
            <a:round/>
            <a:headEnd len="med" w="med" type="none"/>
            <a:tailEnd len="med" w="med" type="none"/>
          </a:ln>
        </p:spPr>
      </p:cxnSp>
      <p:sp>
        <p:nvSpPr>
          <p:cNvPr id="108" name="Google Shape;108;p15"/>
          <p:cNvSpPr txBox="1"/>
          <p:nvPr/>
        </p:nvSpPr>
        <p:spPr>
          <a:xfrm>
            <a:off x="375350" y="7598791"/>
            <a:ext cx="45288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300">
                <a:solidFill>
                  <a:srgbClr val="231F20"/>
                </a:solidFill>
                <a:latin typeface="Abril Fatface"/>
                <a:ea typeface="Abril Fatface"/>
                <a:cs typeface="Abril Fatface"/>
                <a:sym typeface="Abril Fatface"/>
              </a:rPr>
              <a:t>First Talking Dog Elected Mayor</a:t>
            </a:r>
            <a:endParaRPr sz="2300">
              <a:solidFill>
                <a:srgbClr val="231F20"/>
              </a:solidFill>
              <a:latin typeface="Abril Fatface"/>
              <a:ea typeface="Abril Fatface"/>
              <a:cs typeface="Abril Fatface"/>
              <a:sym typeface="Abril Fatface"/>
            </a:endParaRPr>
          </a:p>
        </p:txBody>
      </p:sp>
      <p:grpSp>
        <p:nvGrpSpPr>
          <p:cNvPr id="109" name="Google Shape;109;p15"/>
          <p:cNvGrpSpPr/>
          <p:nvPr/>
        </p:nvGrpSpPr>
        <p:grpSpPr>
          <a:xfrm>
            <a:off x="375350" y="1479700"/>
            <a:ext cx="2043600" cy="1695875"/>
            <a:chOff x="375350" y="1479700"/>
            <a:chExt cx="2043600" cy="1695875"/>
          </a:xfrm>
        </p:grpSpPr>
        <p:sp>
          <p:nvSpPr>
            <p:cNvPr id="110" name="Google Shape;110;p15"/>
            <p:cNvSpPr txBox="1"/>
            <p:nvPr/>
          </p:nvSpPr>
          <p:spPr>
            <a:xfrm>
              <a:off x="375350" y="1873275"/>
              <a:ext cx="2043600" cy="1302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    Grandma Edna, a beloved figure in the small town of Oakwood, has stunned her friends and family with a startling revelation: she claims to be a time traveler from the year 2150. According to Grandma Edna, she has journeyed back in time to share her wisdom and, </a:t>
              </a:r>
              <a:endParaRPr sz="900">
                <a:solidFill>
                  <a:srgbClr val="231F20"/>
                </a:solidFill>
                <a:latin typeface="Poppins"/>
                <a:ea typeface="Poppins"/>
                <a:cs typeface="Poppins"/>
                <a:sym typeface="Poppins"/>
              </a:endParaRPr>
            </a:p>
          </p:txBody>
        </p:sp>
        <p:sp>
          <p:nvSpPr>
            <p:cNvPr id="111" name="Google Shape;111;p15"/>
            <p:cNvSpPr txBox="1"/>
            <p:nvPr/>
          </p:nvSpPr>
          <p:spPr>
            <a:xfrm>
              <a:off x="375350" y="1479700"/>
              <a:ext cx="2043600" cy="2154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b="1" i="1" lang="uk">
                  <a:solidFill>
                    <a:srgbClr val="231F20"/>
                  </a:solidFill>
                  <a:latin typeface="Merriweather"/>
                  <a:ea typeface="Merriweather"/>
                  <a:cs typeface="Merriweather"/>
                  <a:sym typeface="Merriweather"/>
                </a:rPr>
                <a:t>Local Grandmother</a:t>
              </a:r>
              <a:endParaRPr b="1" i="1">
                <a:solidFill>
                  <a:srgbClr val="231F20"/>
                </a:solidFill>
                <a:latin typeface="Merriweather"/>
                <a:ea typeface="Merriweather"/>
                <a:cs typeface="Merriweather"/>
                <a:sym typeface="Merriweather"/>
              </a:endParaRPr>
            </a:p>
          </p:txBody>
        </p:sp>
      </p:grpSp>
      <p:grpSp>
        <p:nvGrpSpPr>
          <p:cNvPr id="112" name="Google Shape;112;p15"/>
          <p:cNvGrpSpPr/>
          <p:nvPr/>
        </p:nvGrpSpPr>
        <p:grpSpPr>
          <a:xfrm>
            <a:off x="2642456" y="1479700"/>
            <a:ext cx="2088600" cy="1695875"/>
            <a:chOff x="2642456" y="1479700"/>
            <a:chExt cx="2088600" cy="1695875"/>
          </a:xfrm>
        </p:grpSpPr>
        <p:sp>
          <p:nvSpPr>
            <p:cNvPr id="113" name="Google Shape;113;p15"/>
            <p:cNvSpPr txBox="1"/>
            <p:nvPr/>
          </p:nvSpPr>
          <p:spPr>
            <a:xfrm>
              <a:off x="2642456" y="1873275"/>
              <a:ext cx="2088600" cy="1302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   More importantly, her cookie recipes from the future. While skeptics scoff at her claims, many residents have lined up to taste her futuristic treats and hear tales of the world yet to come. Grandma Edna, </a:t>
              </a:r>
              <a:endParaRPr sz="900">
                <a:solidFill>
                  <a:srgbClr val="231F20"/>
                </a:solidFill>
                <a:latin typeface="Poppins"/>
                <a:ea typeface="Poppins"/>
                <a:cs typeface="Poppins"/>
                <a:sym typeface="Poppins"/>
              </a:endParaRPr>
            </a:p>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a beloved figure in the small town of Oakwood, has stunned her friends </a:t>
              </a:r>
              <a:endParaRPr sz="900">
                <a:solidFill>
                  <a:srgbClr val="231F20"/>
                </a:solidFill>
                <a:latin typeface="Poppins"/>
                <a:ea typeface="Poppins"/>
                <a:cs typeface="Poppins"/>
                <a:sym typeface="Poppins"/>
              </a:endParaRPr>
            </a:p>
          </p:txBody>
        </p:sp>
        <p:sp>
          <p:nvSpPr>
            <p:cNvPr id="114" name="Google Shape;114;p15"/>
            <p:cNvSpPr txBox="1"/>
            <p:nvPr/>
          </p:nvSpPr>
          <p:spPr>
            <a:xfrm>
              <a:off x="2642456" y="1479700"/>
              <a:ext cx="2043600" cy="2154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b="1" i="1" lang="uk">
                  <a:solidFill>
                    <a:srgbClr val="231F20"/>
                  </a:solidFill>
                  <a:latin typeface="Merriweather"/>
                  <a:ea typeface="Merriweather"/>
                  <a:cs typeface="Merriweather"/>
                  <a:sym typeface="Merriweather"/>
                </a:rPr>
                <a:t>Claims to Be</a:t>
              </a:r>
              <a:endParaRPr b="1" i="1">
                <a:solidFill>
                  <a:srgbClr val="231F20"/>
                </a:solidFill>
                <a:latin typeface="Merriweather"/>
                <a:ea typeface="Merriweather"/>
                <a:cs typeface="Merriweather"/>
                <a:sym typeface="Merriweather"/>
              </a:endParaRPr>
            </a:p>
          </p:txBody>
        </p:sp>
      </p:grpSp>
      <p:grpSp>
        <p:nvGrpSpPr>
          <p:cNvPr id="115" name="Google Shape;115;p15"/>
          <p:cNvGrpSpPr/>
          <p:nvPr/>
        </p:nvGrpSpPr>
        <p:grpSpPr>
          <a:xfrm>
            <a:off x="5192950" y="1479700"/>
            <a:ext cx="2088600" cy="1695875"/>
            <a:chOff x="2642456" y="1479700"/>
            <a:chExt cx="2088600" cy="1695875"/>
          </a:xfrm>
        </p:grpSpPr>
        <p:sp>
          <p:nvSpPr>
            <p:cNvPr id="116" name="Google Shape;116;p15"/>
            <p:cNvSpPr txBox="1"/>
            <p:nvPr/>
          </p:nvSpPr>
          <p:spPr>
            <a:xfrm>
              <a:off x="2642456" y="1873275"/>
              <a:ext cx="2088600" cy="1302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    Family with a startling revelation: she claims to be a time traveler from the year 2150. According to Grandma Edna, she has journeyed back in time to share her wisdom and, more importantly, her cookie recipes from the future. While skeptics scoff at her claims.</a:t>
              </a:r>
              <a:endParaRPr sz="900">
                <a:solidFill>
                  <a:srgbClr val="231F20"/>
                </a:solidFill>
                <a:latin typeface="Poppins"/>
                <a:ea typeface="Poppins"/>
                <a:cs typeface="Poppins"/>
                <a:sym typeface="Poppins"/>
              </a:endParaRPr>
            </a:p>
          </p:txBody>
        </p:sp>
        <p:sp>
          <p:nvSpPr>
            <p:cNvPr id="117" name="Google Shape;117;p15"/>
            <p:cNvSpPr txBox="1"/>
            <p:nvPr/>
          </p:nvSpPr>
          <p:spPr>
            <a:xfrm>
              <a:off x="2642456" y="1479700"/>
              <a:ext cx="2043600" cy="2154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b="1" i="1" lang="uk">
                  <a:solidFill>
                    <a:srgbClr val="231F20"/>
                  </a:solidFill>
                  <a:latin typeface="Merriweather"/>
                  <a:ea typeface="Merriweather"/>
                  <a:cs typeface="Merriweather"/>
                  <a:sym typeface="Merriweather"/>
                </a:rPr>
                <a:t>Time Traveler</a:t>
              </a:r>
              <a:endParaRPr b="1" i="1">
                <a:solidFill>
                  <a:srgbClr val="231F20"/>
                </a:solidFill>
                <a:latin typeface="Merriweather"/>
                <a:ea typeface="Merriweather"/>
                <a:cs typeface="Merriweather"/>
                <a:sym typeface="Merriweather"/>
              </a:endParaRPr>
            </a:p>
          </p:txBody>
        </p:sp>
      </p:grpSp>
      <p:grpSp>
        <p:nvGrpSpPr>
          <p:cNvPr id="118" name="Google Shape;118;p15"/>
          <p:cNvGrpSpPr/>
          <p:nvPr/>
        </p:nvGrpSpPr>
        <p:grpSpPr>
          <a:xfrm>
            <a:off x="375925" y="3405425"/>
            <a:ext cx="4325790" cy="4061900"/>
            <a:chOff x="375925" y="3405425"/>
            <a:chExt cx="4325790" cy="4061900"/>
          </a:xfrm>
        </p:grpSpPr>
        <p:pic>
          <p:nvPicPr>
            <p:cNvPr id="119" name="Google Shape;119;p15"/>
            <p:cNvPicPr preferRelativeResize="0"/>
            <p:nvPr/>
          </p:nvPicPr>
          <p:blipFill>
            <a:blip r:embed="rId3">
              <a:alphaModFix/>
            </a:blip>
            <a:stretch>
              <a:fillRect/>
            </a:stretch>
          </p:blipFill>
          <p:spPr>
            <a:xfrm>
              <a:off x="375925" y="3405425"/>
              <a:ext cx="4325790" cy="3868199"/>
            </a:xfrm>
            <a:prstGeom prst="rect">
              <a:avLst/>
            </a:prstGeom>
            <a:noFill/>
            <a:ln>
              <a:noFill/>
            </a:ln>
          </p:spPr>
        </p:pic>
        <p:sp>
          <p:nvSpPr>
            <p:cNvPr id="120" name="Google Shape;120;p15"/>
            <p:cNvSpPr txBox="1"/>
            <p:nvPr/>
          </p:nvSpPr>
          <p:spPr>
            <a:xfrm>
              <a:off x="380100" y="7328725"/>
              <a:ext cx="35862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900">
                  <a:solidFill>
                    <a:srgbClr val="231F20"/>
                  </a:solidFill>
                  <a:latin typeface="Poppins"/>
                  <a:ea typeface="Poppins"/>
                  <a:cs typeface="Poppins"/>
                  <a:sym typeface="Poppins"/>
                </a:rPr>
                <a:t>Photo Description:</a:t>
              </a:r>
              <a:r>
                <a:rPr lang="uk" sz="900">
                  <a:solidFill>
                    <a:srgbClr val="231F20"/>
                  </a:solidFill>
                  <a:latin typeface="Poppins"/>
                  <a:ea typeface="Poppins"/>
                  <a:cs typeface="Poppins"/>
                  <a:sym typeface="Poppins"/>
                </a:rPr>
                <a:t> Aerial view of the intricate</a:t>
              </a:r>
              <a:endParaRPr sz="900">
                <a:solidFill>
                  <a:srgbClr val="231F20"/>
                </a:solidFill>
                <a:latin typeface="Poppins"/>
                <a:ea typeface="Poppins"/>
                <a:cs typeface="Poppins"/>
                <a:sym typeface="Poppins"/>
              </a:endParaRPr>
            </a:p>
          </p:txBody>
        </p:sp>
      </p:grpSp>
      <p:grpSp>
        <p:nvGrpSpPr>
          <p:cNvPr id="121" name="Google Shape;121;p15"/>
          <p:cNvGrpSpPr/>
          <p:nvPr/>
        </p:nvGrpSpPr>
        <p:grpSpPr>
          <a:xfrm>
            <a:off x="5184825" y="3405425"/>
            <a:ext cx="2000225" cy="6583400"/>
            <a:chOff x="5184825" y="3405425"/>
            <a:chExt cx="2000225" cy="6583400"/>
          </a:xfrm>
        </p:grpSpPr>
        <p:pic>
          <p:nvPicPr>
            <p:cNvPr id="122" name="Google Shape;122;p15"/>
            <p:cNvPicPr preferRelativeResize="0"/>
            <p:nvPr/>
          </p:nvPicPr>
          <p:blipFill rotWithShape="1">
            <a:blip r:embed="rId4">
              <a:alphaModFix/>
            </a:blip>
            <a:srcRect b="0" l="0" r="2123" t="4924"/>
            <a:stretch/>
          </p:blipFill>
          <p:spPr>
            <a:xfrm>
              <a:off x="5184825" y="3405425"/>
              <a:ext cx="2000225" cy="6367176"/>
            </a:xfrm>
            <a:prstGeom prst="rect">
              <a:avLst/>
            </a:prstGeom>
            <a:noFill/>
            <a:ln>
              <a:noFill/>
            </a:ln>
          </p:spPr>
        </p:pic>
        <p:sp>
          <p:nvSpPr>
            <p:cNvPr id="123" name="Google Shape;123;p15"/>
            <p:cNvSpPr txBox="1"/>
            <p:nvPr/>
          </p:nvSpPr>
          <p:spPr>
            <a:xfrm>
              <a:off x="5184825" y="9850225"/>
              <a:ext cx="20001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i="1" lang="uk" sz="900">
                  <a:solidFill>
                    <a:srgbClr val="231F20"/>
                  </a:solidFill>
                  <a:latin typeface="Poppins"/>
                  <a:ea typeface="Poppins"/>
                  <a:cs typeface="Poppins"/>
                  <a:sym typeface="Poppins"/>
                </a:rPr>
                <a:t>Aerial view of the intricate</a:t>
              </a:r>
              <a:endParaRPr i="1" sz="900">
                <a:solidFill>
                  <a:srgbClr val="231F20"/>
                </a:solidFill>
                <a:latin typeface="Poppins"/>
                <a:ea typeface="Poppins"/>
                <a:cs typeface="Poppins"/>
                <a:sym typeface="Poppins"/>
              </a:endParaRPr>
            </a:p>
          </p:txBody>
        </p:sp>
      </p:grpSp>
      <p:sp>
        <p:nvSpPr>
          <p:cNvPr id="124" name="Google Shape;124;p15"/>
          <p:cNvSpPr txBox="1"/>
          <p:nvPr/>
        </p:nvSpPr>
        <p:spPr>
          <a:xfrm>
            <a:off x="375350" y="8024071"/>
            <a:ext cx="4528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i="1" lang="uk" sz="1200">
                <a:solidFill>
                  <a:srgbClr val="231F20"/>
                </a:solidFill>
                <a:latin typeface="Merriweather"/>
                <a:ea typeface="Merriweather"/>
                <a:cs typeface="Merriweather"/>
                <a:sym typeface="Merriweather"/>
              </a:rPr>
              <a:t>Local Man Discovers Portal to Parallel Universe in Basement</a:t>
            </a:r>
            <a:endParaRPr i="1" sz="1200">
              <a:solidFill>
                <a:srgbClr val="231F20"/>
              </a:solidFill>
              <a:latin typeface="Merriweather"/>
              <a:ea typeface="Merriweather"/>
              <a:cs typeface="Merriweather"/>
              <a:sym typeface="Merriweather"/>
            </a:endParaRPr>
          </a:p>
        </p:txBody>
      </p:sp>
      <p:sp>
        <p:nvSpPr>
          <p:cNvPr id="125" name="Google Shape;125;p15"/>
          <p:cNvSpPr txBox="1"/>
          <p:nvPr/>
        </p:nvSpPr>
        <p:spPr>
          <a:xfrm>
            <a:off x="380100" y="8360250"/>
            <a:ext cx="20436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31F20"/>
                </a:solidFill>
                <a:latin typeface="Poppins Medium"/>
                <a:ea typeface="Poppins Medium"/>
                <a:cs typeface="Poppins Medium"/>
                <a:sym typeface="Poppins Medium"/>
              </a:rPr>
              <a:t>Aerial view</a:t>
            </a:r>
            <a:r>
              <a:rPr lang="uk" sz="900">
                <a:solidFill>
                  <a:srgbClr val="231F20"/>
                </a:solidFill>
                <a:latin typeface="Poppins"/>
                <a:ea typeface="Poppins"/>
                <a:cs typeface="Poppins"/>
                <a:sym typeface="Poppins"/>
              </a:rPr>
              <a:t> of the intricate</a:t>
            </a:r>
            <a:endParaRPr sz="900">
              <a:solidFill>
                <a:srgbClr val="231F20"/>
              </a:solidFill>
              <a:latin typeface="Poppins"/>
              <a:ea typeface="Poppins"/>
              <a:cs typeface="Poppins"/>
              <a:sym typeface="Poppins"/>
            </a:endParaRPr>
          </a:p>
        </p:txBody>
      </p:sp>
      <p:sp>
        <p:nvSpPr>
          <p:cNvPr id="126" name="Google Shape;126;p15"/>
          <p:cNvSpPr txBox="1"/>
          <p:nvPr/>
        </p:nvSpPr>
        <p:spPr>
          <a:xfrm>
            <a:off x="375350" y="8706425"/>
            <a:ext cx="2138400" cy="1302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     In a groundbreaking election </a:t>
            </a:r>
            <a:endParaRPr sz="900">
              <a:solidFill>
                <a:srgbClr val="231F20"/>
              </a:solidFill>
              <a:latin typeface="Poppins"/>
              <a:ea typeface="Poppins"/>
              <a:cs typeface="Poppins"/>
              <a:sym typeface="Poppins"/>
            </a:endParaRPr>
          </a:p>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twist, the small town of Barksville </a:t>
            </a:r>
            <a:endParaRPr sz="900">
              <a:solidFill>
                <a:srgbClr val="231F20"/>
              </a:solidFill>
              <a:latin typeface="Poppins"/>
              <a:ea typeface="Poppins"/>
              <a:cs typeface="Poppins"/>
              <a:sym typeface="Poppins"/>
            </a:endParaRPr>
          </a:p>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has elected Fido, a four-year-old golden retriever, as their new mayor. Fido, known for his impressive vocabulary and charming demeanor, has won over the hearts of the town's residents with</a:t>
            </a:r>
            <a:endParaRPr sz="900">
              <a:solidFill>
                <a:srgbClr val="231F20"/>
              </a:solidFill>
              <a:latin typeface="Poppins"/>
              <a:ea typeface="Poppins"/>
              <a:cs typeface="Poppins"/>
              <a:sym typeface="Poppins"/>
            </a:endParaRPr>
          </a:p>
        </p:txBody>
      </p:sp>
      <p:sp>
        <p:nvSpPr>
          <p:cNvPr id="127" name="Google Shape;127;p15"/>
          <p:cNvSpPr txBox="1"/>
          <p:nvPr/>
        </p:nvSpPr>
        <p:spPr>
          <a:xfrm>
            <a:off x="2754275" y="8360250"/>
            <a:ext cx="2149800" cy="16347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900">
                <a:solidFill>
                  <a:srgbClr val="231F20"/>
                </a:solidFill>
                <a:latin typeface="Poppins"/>
                <a:ea typeface="Poppins"/>
                <a:cs typeface="Poppins"/>
                <a:sym typeface="Poppins"/>
              </a:rPr>
              <a:t>    Fido, known for his impressive vocabulary and charming demeanor, has won over the hearts of the town's residents with promises of more parks, longer walks, and unlimited treats for all. Critics question the legality of electing a non-human candidate, but Fido's supporters argue that his bark is worse than any politician's bite. </a:t>
            </a:r>
            <a:endParaRPr sz="900">
              <a:solidFill>
                <a:srgbClr val="231F20"/>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grpSp>
        <p:nvGrpSpPr>
          <p:cNvPr id="132" name="Google Shape;132;p16"/>
          <p:cNvGrpSpPr/>
          <p:nvPr/>
        </p:nvGrpSpPr>
        <p:grpSpPr>
          <a:xfrm>
            <a:off x="375928" y="536615"/>
            <a:ext cx="6811250" cy="9801786"/>
            <a:chOff x="393600" y="536615"/>
            <a:chExt cx="6811250" cy="9801786"/>
          </a:xfrm>
        </p:grpSpPr>
        <p:sp>
          <p:nvSpPr>
            <p:cNvPr id="133" name="Google Shape;133;p16"/>
            <p:cNvSpPr txBox="1"/>
            <p:nvPr/>
          </p:nvSpPr>
          <p:spPr>
            <a:xfrm>
              <a:off x="3690000" y="813775"/>
              <a:ext cx="1832100" cy="585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uk" sz="1900">
                  <a:solidFill>
                    <a:srgbClr val="231F20"/>
                  </a:solidFill>
                  <a:latin typeface="Abril Fatface"/>
                  <a:ea typeface="Abril Fatface"/>
                  <a:cs typeface="Abril Fatface"/>
                  <a:sym typeface="Abril Fatface"/>
                </a:rPr>
                <a:t>Aliens Abduct</a:t>
              </a:r>
              <a:endParaRPr sz="1900">
                <a:solidFill>
                  <a:srgbClr val="231F20"/>
                </a:solidFill>
                <a:latin typeface="Abril Fatface"/>
                <a:ea typeface="Abril Fatface"/>
                <a:cs typeface="Abril Fatface"/>
                <a:sym typeface="Abril Fatface"/>
              </a:endParaRPr>
            </a:p>
            <a:p>
              <a:pPr indent="0" lvl="0" marL="0" rtl="0" algn="l">
                <a:spcBef>
                  <a:spcPts val="0"/>
                </a:spcBef>
                <a:spcAft>
                  <a:spcPts val="0"/>
                </a:spcAft>
                <a:buNone/>
              </a:pPr>
              <a:r>
                <a:rPr lang="uk" sz="1900">
                  <a:solidFill>
                    <a:srgbClr val="231F20"/>
                  </a:solidFill>
                  <a:latin typeface="Abril Fatface"/>
                  <a:ea typeface="Abril Fatface"/>
                  <a:cs typeface="Abril Fatface"/>
                  <a:sym typeface="Abril Fatface"/>
                </a:rPr>
                <a:t>Local Politician</a:t>
              </a:r>
              <a:endParaRPr sz="1900">
                <a:solidFill>
                  <a:srgbClr val="231F20"/>
                </a:solidFill>
                <a:latin typeface="Abril Fatface"/>
                <a:ea typeface="Abril Fatface"/>
                <a:cs typeface="Abril Fatface"/>
                <a:sym typeface="Abril Fatface"/>
              </a:endParaRPr>
            </a:p>
          </p:txBody>
        </p:sp>
        <p:sp>
          <p:nvSpPr>
            <p:cNvPr id="134" name="Google Shape;134;p16"/>
            <p:cNvSpPr txBox="1"/>
            <p:nvPr/>
          </p:nvSpPr>
          <p:spPr>
            <a:xfrm>
              <a:off x="3690000" y="1847875"/>
              <a:ext cx="1737600" cy="1523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31F20"/>
                  </a:solidFill>
                  <a:latin typeface="Poppins"/>
                  <a:ea typeface="Poppins"/>
                  <a:cs typeface="Poppins"/>
                  <a:sym typeface="Poppins"/>
                </a:rPr>
                <a:t>    In a bizarre turn of events, extraterrestrial beings have allegedly abducted Mayor Johnson of Pinecrest City. Witnesses report seeing a bright light engulfing the mayor's car before it vanished into the night sky. The aliens have since made contact, demanding 100 large pizzas in exchange</a:t>
              </a:r>
              <a:endParaRPr sz="900">
                <a:solidFill>
                  <a:srgbClr val="231F20"/>
                </a:solidFill>
                <a:latin typeface="Poppins"/>
                <a:ea typeface="Poppins"/>
                <a:cs typeface="Poppins"/>
                <a:sym typeface="Poppins"/>
              </a:endParaRPr>
            </a:p>
          </p:txBody>
        </p:sp>
        <p:sp>
          <p:nvSpPr>
            <p:cNvPr id="135" name="Google Shape;135;p16"/>
            <p:cNvSpPr txBox="1"/>
            <p:nvPr/>
          </p:nvSpPr>
          <p:spPr>
            <a:xfrm>
              <a:off x="5787425" y="9622946"/>
              <a:ext cx="1414200" cy="231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i="1" lang="uk" sz="750">
                  <a:solidFill>
                    <a:srgbClr val="231F20"/>
                  </a:solidFill>
                  <a:latin typeface="Poppins"/>
                  <a:ea typeface="Poppins"/>
                  <a:cs typeface="Poppins"/>
                  <a:sym typeface="Poppins"/>
                </a:rPr>
                <a:t>The aliens have since made contact</a:t>
              </a:r>
              <a:endParaRPr i="1" sz="750">
                <a:solidFill>
                  <a:srgbClr val="231F20"/>
                </a:solidFill>
                <a:latin typeface="Poppins"/>
                <a:ea typeface="Poppins"/>
                <a:cs typeface="Poppins"/>
                <a:sym typeface="Poppins"/>
              </a:endParaRPr>
            </a:p>
          </p:txBody>
        </p:sp>
        <p:cxnSp>
          <p:nvCxnSpPr>
            <p:cNvPr id="136" name="Google Shape;136;p16"/>
            <p:cNvCxnSpPr/>
            <p:nvPr/>
          </p:nvCxnSpPr>
          <p:spPr>
            <a:xfrm>
              <a:off x="393600" y="10338401"/>
              <a:ext cx="6803100" cy="0"/>
            </a:xfrm>
            <a:prstGeom prst="straightConnector1">
              <a:avLst/>
            </a:prstGeom>
            <a:noFill/>
            <a:ln cap="flat" cmpd="sng" w="28575">
              <a:solidFill>
                <a:srgbClr val="231F20"/>
              </a:solidFill>
              <a:prstDash val="solid"/>
              <a:round/>
              <a:headEnd len="med" w="med" type="none"/>
              <a:tailEnd len="med" w="med" type="none"/>
            </a:ln>
          </p:spPr>
        </p:cxnSp>
        <p:pic>
          <p:nvPicPr>
            <p:cNvPr id="137" name="Google Shape;137;p16"/>
            <p:cNvPicPr preferRelativeResize="0"/>
            <p:nvPr/>
          </p:nvPicPr>
          <p:blipFill>
            <a:blip r:embed="rId3">
              <a:alphaModFix/>
            </a:blip>
            <a:stretch>
              <a:fillRect/>
            </a:stretch>
          </p:blipFill>
          <p:spPr>
            <a:xfrm>
              <a:off x="393600" y="864178"/>
              <a:ext cx="2901807" cy="5867152"/>
            </a:xfrm>
            <a:prstGeom prst="rect">
              <a:avLst/>
            </a:prstGeom>
            <a:noFill/>
            <a:ln>
              <a:noFill/>
            </a:ln>
          </p:spPr>
        </p:pic>
        <p:sp>
          <p:nvSpPr>
            <p:cNvPr id="138" name="Google Shape;138;p16"/>
            <p:cNvSpPr txBox="1"/>
            <p:nvPr/>
          </p:nvSpPr>
          <p:spPr>
            <a:xfrm>
              <a:off x="393600" y="6812125"/>
              <a:ext cx="30186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800">
                  <a:solidFill>
                    <a:srgbClr val="231F20"/>
                  </a:solidFill>
                  <a:latin typeface="Poppins"/>
                  <a:ea typeface="Poppins"/>
                  <a:cs typeface="Poppins"/>
                  <a:sym typeface="Poppins"/>
                </a:rPr>
                <a:t>Photo Description:</a:t>
              </a:r>
              <a:r>
                <a:rPr lang="uk" sz="800">
                  <a:solidFill>
                    <a:srgbClr val="231F20"/>
                  </a:solidFill>
                  <a:latin typeface="Poppins"/>
                  <a:ea typeface="Poppins"/>
                  <a:cs typeface="Poppins"/>
                  <a:sym typeface="Poppins"/>
                </a:rPr>
                <a:t> </a:t>
              </a:r>
              <a:r>
                <a:rPr lang="uk" sz="800">
                  <a:solidFill>
                    <a:srgbClr val="231F20"/>
                  </a:solidFill>
                  <a:latin typeface="Poppins"/>
                  <a:ea typeface="Poppins"/>
                  <a:cs typeface="Poppins"/>
                  <a:sym typeface="Poppins"/>
                </a:rPr>
                <a:t>Aerial view of the intricate crop circles</a:t>
              </a:r>
              <a:endParaRPr sz="800">
                <a:solidFill>
                  <a:srgbClr val="231F20"/>
                </a:solidFill>
                <a:latin typeface="Poppins"/>
                <a:ea typeface="Poppins"/>
                <a:cs typeface="Poppins"/>
                <a:sym typeface="Poppins"/>
              </a:endParaRPr>
            </a:p>
          </p:txBody>
        </p:sp>
        <p:sp>
          <p:nvSpPr>
            <p:cNvPr id="139" name="Google Shape;139;p16"/>
            <p:cNvSpPr txBox="1"/>
            <p:nvPr/>
          </p:nvSpPr>
          <p:spPr>
            <a:xfrm>
              <a:off x="3690000" y="1467018"/>
              <a:ext cx="18321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000">
                  <a:solidFill>
                    <a:srgbClr val="231F20"/>
                  </a:solidFill>
                  <a:latin typeface="Playfair"/>
                  <a:ea typeface="Playfair"/>
                  <a:cs typeface="Playfair"/>
                  <a:sym typeface="Playfair"/>
                </a:rPr>
                <a:t>DEMAND PIZZA AS RANSOM</a:t>
              </a:r>
              <a:endParaRPr sz="1000">
                <a:solidFill>
                  <a:srgbClr val="231F20"/>
                </a:solidFill>
                <a:latin typeface="Playfair"/>
                <a:ea typeface="Playfair"/>
                <a:cs typeface="Playfair"/>
                <a:sym typeface="Playfair"/>
              </a:endParaRPr>
            </a:p>
          </p:txBody>
        </p:sp>
        <p:grpSp>
          <p:nvGrpSpPr>
            <p:cNvPr id="140" name="Google Shape;140;p16"/>
            <p:cNvGrpSpPr/>
            <p:nvPr/>
          </p:nvGrpSpPr>
          <p:grpSpPr>
            <a:xfrm>
              <a:off x="3672025" y="3487803"/>
              <a:ext cx="1832100" cy="1155575"/>
              <a:chOff x="3672025" y="3487803"/>
              <a:chExt cx="1832100" cy="1155575"/>
            </a:xfrm>
          </p:grpSpPr>
          <p:cxnSp>
            <p:nvCxnSpPr>
              <p:cNvPr id="141" name="Google Shape;141;p16"/>
              <p:cNvCxnSpPr/>
              <p:nvPr/>
            </p:nvCxnSpPr>
            <p:spPr>
              <a:xfrm>
                <a:off x="3672025" y="3487803"/>
                <a:ext cx="1747200" cy="0"/>
              </a:xfrm>
              <a:prstGeom prst="straightConnector1">
                <a:avLst/>
              </a:prstGeom>
              <a:noFill/>
              <a:ln cap="flat" cmpd="sng" w="9525">
                <a:solidFill>
                  <a:srgbClr val="231F20"/>
                </a:solidFill>
                <a:prstDash val="solid"/>
                <a:round/>
                <a:headEnd len="med" w="med" type="none"/>
                <a:tailEnd len="med" w="med" type="none"/>
              </a:ln>
            </p:spPr>
          </p:cxnSp>
          <p:sp>
            <p:nvSpPr>
              <p:cNvPr id="142" name="Google Shape;142;p16"/>
              <p:cNvSpPr txBox="1"/>
              <p:nvPr/>
            </p:nvSpPr>
            <p:spPr>
              <a:xfrm>
                <a:off x="3672025" y="3586191"/>
                <a:ext cx="1832100" cy="958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uk">
                    <a:solidFill>
                      <a:srgbClr val="231F20"/>
                    </a:solidFill>
                    <a:latin typeface="Merriweather"/>
                    <a:ea typeface="Merriweather"/>
                    <a:cs typeface="Merriweather"/>
                    <a:sym typeface="Merriweather"/>
                  </a:rPr>
                  <a:t>“The aliens have since made contact, demanding 100 large pizzas.”</a:t>
                </a:r>
                <a:endParaRPr b="1">
                  <a:solidFill>
                    <a:srgbClr val="231F20"/>
                  </a:solidFill>
                  <a:latin typeface="Merriweather"/>
                  <a:ea typeface="Merriweather"/>
                  <a:cs typeface="Merriweather"/>
                  <a:sym typeface="Merriweather"/>
                </a:endParaRPr>
              </a:p>
            </p:txBody>
          </p:sp>
          <p:cxnSp>
            <p:nvCxnSpPr>
              <p:cNvPr id="143" name="Google Shape;143;p16"/>
              <p:cNvCxnSpPr/>
              <p:nvPr/>
            </p:nvCxnSpPr>
            <p:spPr>
              <a:xfrm>
                <a:off x="3672025" y="4643378"/>
                <a:ext cx="1747200" cy="0"/>
              </a:xfrm>
              <a:prstGeom prst="straightConnector1">
                <a:avLst/>
              </a:prstGeom>
              <a:noFill/>
              <a:ln cap="flat" cmpd="sng" w="9525">
                <a:solidFill>
                  <a:srgbClr val="231F20"/>
                </a:solidFill>
                <a:prstDash val="solid"/>
                <a:round/>
                <a:headEnd len="med" w="med" type="none"/>
                <a:tailEnd len="med" w="med" type="none"/>
              </a:ln>
            </p:spPr>
          </p:cxnSp>
        </p:grpSp>
        <p:sp>
          <p:nvSpPr>
            <p:cNvPr id="144" name="Google Shape;144;p16"/>
            <p:cNvSpPr txBox="1"/>
            <p:nvPr/>
          </p:nvSpPr>
          <p:spPr>
            <a:xfrm>
              <a:off x="3690000" y="4731125"/>
              <a:ext cx="1786800" cy="2216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31F20"/>
                  </a:solidFill>
                  <a:latin typeface="Poppins"/>
                  <a:ea typeface="Poppins"/>
                  <a:cs typeface="Poppins"/>
                  <a:sym typeface="Poppins"/>
                </a:rPr>
                <a:t>    In a bizarre turn of events, extraterrestrial beings have allegedly abducted Mayor Johnson of Pinecrest City. Witnesses report seeing a bright light engulfing the mayor's car before it vanished into the night sky. The aliens have since made contact, demanding 100 large pizzas in exchange for the safe return of Mayor Johnson. Pinecrest City authorities are scrambling to fulfill the otherworldly ransom demands while assuring citizens that they are</a:t>
              </a:r>
              <a:endParaRPr sz="900">
                <a:solidFill>
                  <a:srgbClr val="231F20"/>
                </a:solidFill>
                <a:latin typeface="Poppins"/>
                <a:ea typeface="Poppins"/>
                <a:cs typeface="Poppins"/>
                <a:sym typeface="Poppins"/>
              </a:endParaRPr>
            </a:p>
          </p:txBody>
        </p:sp>
        <p:grpSp>
          <p:nvGrpSpPr>
            <p:cNvPr id="145" name="Google Shape;145;p16"/>
            <p:cNvGrpSpPr/>
            <p:nvPr/>
          </p:nvGrpSpPr>
          <p:grpSpPr>
            <a:xfrm>
              <a:off x="5753643" y="877100"/>
              <a:ext cx="1448100" cy="3210550"/>
              <a:chOff x="5753643" y="877100"/>
              <a:chExt cx="1448100" cy="3210550"/>
            </a:xfrm>
          </p:grpSpPr>
          <p:sp>
            <p:nvSpPr>
              <p:cNvPr id="146" name="Google Shape;146;p16"/>
              <p:cNvSpPr txBox="1"/>
              <p:nvPr/>
            </p:nvSpPr>
            <p:spPr>
              <a:xfrm>
                <a:off x="5753643" y="877100"/>
                <a:ext cx="1382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1" lang="uk">
                    <a:solidFill>
                      <a:srgbClr val="231F20"/>
                    </a:solidFill>
                    <a:latin typeface="Merriweather"/>
                    <a:ea typeface="Merriweather"/>
                    <a:cs typeface="Merriweather"/>
                    <a:sym typeface="Merriweather"/>
                  </a:rPr>
                  <a:t>World's First</a:t>
                </a:r>
                <a:endParaRPr b="1" i="1">
                  <a:solidFill>
                    <a:srgbClr val="231F20"/>
                  </a:solidFill>
                  <a:latin typeface="Merriweather"/>
                  <a:ea typeface="Merriweather"/>
                  <a:cs typeface="Merriweather"/>
                  <a:sym typeface="Merriweather"/>
                </a:endParaRPr>
              </a:p>
            </p:txBody>
          </p:sp>
          <p:sp>
            <p:nvSpPr>
              <p:cNvPr id="147" name="Google Shape;147;p16"/>
              <p:cNvSpPr txBox="1"/>
              <p:nvPr/>
            </p:nvSpPr>
            <p:spPr>
              <a:xfrm>
                <a:off x="5753643" y="1178550"/>
                <a:ext cx="1448100" cy="2909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31F20"/>
                    </a:solidFill>
                    <a:latin typeface="Poppins"/>
                    <a:ea typeface="Poppins"/>
                    <a:cs typeface="Poppins"/>
                    <a:sym typeface="Poppins"/>
                  </a:rPr>
                  <a:t>    In a groundbreaking election twist, the small town of Barksville has elected Fido, a four-year-old golden retriever, as their new mayor. Fido, known for his impressive</a:t>
                </a:r>
                <a:r>
                  <a:rPr lang="uk" sz="900">
                    <a:solidFill>
                      <a:srgbClr val="231F20"/>
                    </a:solidFill>
                    <a:latin typeface="Poppins"/>
                    <a:ea typeface="Poppins"/>
                    <a:cs typeface="Poppins"/>
                    <a:sym typeface="Poppins"/>
                  </a:rPr>
                  <a:t> </a:t>
                </a:r>
                <a:r>
                  <a:rPr lang="uk" sz="900">
                    <a:solidFill>
                      <a:srgbClr val="231F20"/>
                    </a:solidFill>
                    <a:latin typeface="Poppins"/>
                    <a:ea typeface="Poppins"/>
                    <a:cs typeface="Poppins"/>
                    <a:sym typeface="Poppins"/>
                  </a:rPr>
                  <a:t>vocabulary and charming demeanor, has won over the hearts of the town's residents with promises of more parks, longer walks, and unlimited treats for all. Critics question the legality of electing a non-human candidate, but Fido's supporters argue that his bark is worse.</a:t>
                </a:r>
                <a:endParaRPr sz="900">
                  <a:solidFill>
                    <a:srgbClr val="231F20"/>
                  </a:solidFill>
                  <a:latin typeface="Poppins"/>
                  <a:ea typeface="Poppins"/>
                  <a:cs typeface="Poppins"/>
                  <a:sym typeface="Poppins"/>
                </a:endParaRPr>
              </a:p>
            </p:txBody>
          </p:sp>
        </p:grpSp>
        <p:grpSp>
          <p:nvGrpSpPr>
            <p:cNvPr id="148" name="Google Shape;148;p16"/>
            <p:cNvGrpSpPr/>
            <p:nvPr/>
          </p:nvGrpSpPr>
          <p:grpSpPr>
            <a:xfrm>
              <a:off x="5753643" y="4309525"/>
              <a:ext cx="1448100" cy="2656450"/>
              <a:chOff x="5753643" y="877100"/>
              <a:chExt cx="1448100" cy="2656450"/>
            </a:xfrm>
          </p:grpSpPr>
          <p:sp>
            <p:nvSpPr>
              <p:cNvPr id="149" name="Google Shape;149;p16"/>
              <p:cNvSpPr txBox="1"/>
              <p:nvPr/>
            </p:nvSpPr>
            <p:spPr>
              <a:xfrm>
                <a:off x="5753643" y="877100"/>
                <a:ext cx="1382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1" lang="uk">
                    <a:solidFill>
                      <a:srgbClr val="231F20"/>
                    </a:solidFill>
                    <a:latin typeface="Merriweather"/>
                    <a:ea typeface="Merriweather"/>
                    <a:cs typeface="Merriweather"/>
                    <a:sym typeface="Merriweather"/>
                  </a:rPr>
                  <a:t>Local Man</a:t>
                </a:r>
                <a:endParaRPr b="1" i="1">
                  <a:solidFill>
                    <a:srgbClr val="231F20"/>
                  </a:solidFill>
                  <a:latin typeface="Merriweather"/>
                  <a:ea typeface="Merriweather"/>
                  <a:cs typeface="Merriweather"/>
                  <a:sym typeface="Merriweather"/>
                </a:endParaRPr>
              </a:p>
            </p:txBody>
          </p:sp>
          <p:sp>
            <p:nvSpPr>
              <p:cNvPr id="150" name="Google Shape;150;p16"/>
              <p:cNvSpPr txBox="1"/>
              <p:nvPr/>
            </p:nvSpPr>
            <p:spPr>
              <a:xfrm>
                <a:off x="5753643" y="1178550"/>
                <a:ext cx="1448100" cy="2355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31F20"/>
                    </a:solidFill>
                    <a:latin typeface="Poppins"/>
                    <a:ea typeface="Poppins"/>
                    <a:cs typeface="Poppins"/>
                    <a:sym typeface="Poppins"/>
                  </a:rPr>
                  <a:t>    In a basement in the quiet suburb of Willowbrook, local resident Harold Smith stumbled upon what appears to be a portal </a:t>
                </a:r>
                <a:endParaRPr sz="900">
                  <a:solidFill>
                    <a:srgbClr val="231F20"/>
                  </a:solidFill>
                  <a:latin typeface="Poppins"/>
                  <a:ea typeface="Poppins"/>
                  <a:cs typeface="Poppins"/>
                  <a:sym typeface="Poppins"/>
                </a:endParaRPr>
              </a:p>
              <a:p>
                <a:pPr indent="0" lvl="0" marL="0" rtl="0" algn="l">
                  <a:spcBef>
                    <a:spcPts val="0"/>
                  </a:spcBef>
                  <a:spcAft>
                    <a:spcPts val="0"/>
                  </a:spcAft>
                  <a:buNone/>
                </a:pPr>
                <a:r>
                  <a:rPr lang="uk" sz="900">
                    <a:solidFill>
                      <a:srgbClr val="231F20"/>
                    </a:solidFill>
                    <a:latin typeface="Poppins"/>
                    <a:ea typeface="Poppins"/>
                    <a:cs typeface="Poppins"/>
                    <a:sym typeface="Poppins"/>
                  </a:rPr>
                  <a:t>to a parallel universe. Smith claims that after accidentally knocking over a stack of old magazines, he fell through a shimmering portal into a world where dinosaurs roam the streets and humans communicate through interpretive dance. </a:t>
                </a:r>
                <a:endParaRPr sz="900">
                  <a:solidFill>
                    <a:srgbClr val="231F20"/>
                  </a:solidFill>
                  <a:latin typeface="Poppins"/>
                  <a:ea typeface="Poppins"/>
                  <a:cs typeface="Poppins"/>
                  <a:sym typeface="Poppins"/>
                </a:endParaRPr>
              </a:p>
            </p:txBody>
          </p:sp>
        </p:grpSp>
        <p:pic>
          <p:nvPicPr>
            <p:cNvPr id="151" name="Google Shape;151;p16"/>
            <p:cNvPicPr preferRelativeResize="0"/>
            <p:nvPr/>
          </p:nvPicPr>
          <p:blipFill rotWithShape="1">
            <a:blip r:embed="rId4">
              <a:alphaModFix/>
            </a:blip>
            <a:srcRect b="6716" l="0" r="0" t="0"/>
            <a:stretch/>
          </p:blipFill>
          <p:spPr>
            <a:xfrm>
              <a:off x="5787422" y="7251775"/>
              <a:ext cx="1414200" cy="2303301"/>
            </a:xfrm>
            <a:prstGeom prst="rect">
              <a:avLst/>
            </a:prstGeom>
            <a:noFill/>
            <a:ln>
              <a:noFill/>
            </a:ln>
          </p:spPr>
        </p:pic>
        <p:cxnSp>
          <p:nvCxnSpPr>
            <p:cNvPr id="152" name="Google Shape;152;p16"/>
            <p:cNvCxnSpPr/>
            <p:nvPr/>
          </p:nvCxnSpPr>
          <p:spPr>
            <a:xfrm>
              <a:off x="5785550" y="9894050"/>
              <a:ext cx="1419300" cy="0"/>
            </a:xfrm>
            <a:prstGeom prst="straightConnector1">
              <a:avLst/>
            </a:prstGeom>
            <a:noFill/>
            <a:ln cap="flat" cmpd="sng" w="19050">
              <a:solidFill>
                <a:schemeClr val="dk2"/>
              </a:solidFill>
              <a:prstDash val="solid"/>
              <a:round/>
              <a:headEnd len="med" w="med" type="none"/>
              <a:tailEnd len="med" w="med" type="none"/>
            </a:ln>
          </p:spPr>
        </p:cxnSp>
        <p:sp>
          <p:nvSpPr>
            <p:cNvPr id="153" name="Google Shape;153;p16"/>
            <p:cNvSpPr txBox="1"/>
            <p:nvPr/>
          </p:nvSpPr>
          <p:spPr>
            <a:xfrm>
              <a:off x="393600" y="7287983"/>
              <a:ext cx="5083200" cy="1847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uk" sz="4000">
                  <a:solidFill>
                    <a:srgbClr val="231F20"/>
                  </a:solidFill>
                  <a:latin typeface="Merriweather"/>
                  <a:ea typeface="Merriweather"/>
                  <a:cs typeface="Merriweather"/>
                  <a:sym typeface="Merriweather"/>
                </a:rPr>
                <a:t>Aliens Abduct Local</a:t>
              </a:r>
              <a:endParaRPr b="1" sz="4000">
                <a:solidFill>
                  <a:srgbClr val="231F20"/>
                </a:solidFill>
                <a:latin typeface="Merriweather"/>
                <a:ea typeface="Merriweather"/>
                <a:cs typeface="Merriweather"/>
                <a:sym typeface="Merriweather"/>
              </a:endParaRPr>
            </a:p>
            <a:p>
              <a:pPr indent="0" lvl="0" marL="0" rtl="0" algn="l">
                <a:lnSpc>
                  <a:spcPct val="100000"/>
                </a:lnSpc>
                <a:spcBef>
                  <a:spcPts val="0"/>
                </a:spcBef>
                <a:spcAft>
                  <a:spcPts val="0"/>
                </a:spcAft>
                <a:buNone/>
              </a:pPr>
              <a:r>
                <a:rPr b="1" lang="uk" sz="4000">
                  <a:solidFill>
                    <a:srgbClr val="231F20"/>
                  </a:solidFill>
                  <a:latin typeface="Merriweather"/>
                  <a:ea typeface="Merriweather"/>
                  <a:cs typeface="Merriweather"/>
                  <a:sym typeface="Merriweather"/>
                </a:rPr>
                <a:t>Politician, Demand</a:t>
              </a:r>
              <a:endParaRPr b="1" sz="4000">
                <a:solidFill>
                  <a:srgbClr val="231F20"/>
                </a:solidFill>
                <a:latin typeface="Merriweather"/>
                <a:ea typeface="Merriweather"/>
                <a:cs typeface="Merriweather"/>
                <a:sym typeface="Merriweather"/>
              </a:endParaRPr>
            </a:p>
            <a:p>
              <a:pPr indent="0" lvl="0" marL="0" rtl="0" algn="l">
                <a:lnSpc>
                  <a:spcPct val="100000"/>
                </a:lnSpc>
                <a:spcBef>
                  <a:spcPts val="0"/>
                </a:spcBef>
                <a:spcAft>
                  <a:spcPts val="0"/>
                </a:spcAft>
                <a:buNone/>
              </a:pPr>
              <a:r>
                <a:rPr b="1" lang="uk" sz="4000">
                  <a:solidFill>
                    <a:srgbClr val="231F20"/>
                  </a:solidFill>
                  <a:latin typeface="Merriweather"/>
                  <a:ea typeface="Merriweather"/>
                  <a:cs typeface="Merriweather"/>
                  <a:sym typeface="Merriweather"/>
                </a:rPr>
                <a:t>Pizza as Ransom</a:t>
              </a:r>
              <a:endParaRPr b="1" sz="4000">
                <a:solidFill>
                  <a:srgbClr val="231F20"/>
                </a:solidFill>
                <a:latin typeface="Merriweather"/>
                <a:ea typeface="Merriweather"/>
                <a:cs typeface="Merriweather"/>
                <a:sym typeface="Merriweather"/>
              </a:endParaRPr>
            </a:p>
          </p:txBody>
        </p:sp>
        <p:sp>
          <p:nvSpPr>
            <p:cNvPr id="154" name="Google Shape;154;p16"/>
            <p:cNvSpPr txBox="1"/>
            <p:nvPr/>
          </p:nvSpPr>
          <p:spPr>
            <a:xfrm>
              <a:off x="393600" y="9381550"/>
              <a:ext cx="50832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31F20"/>
                  </a:solidFill>
                  <a:latin typeface="Poppins"/>
                  <a:ea typeface="Poppins"/>
                  <a:cs typeface="Poppins"/>
                  <a:sym typeface="Poppins"/>
                </a:rPr>
                <a:t>    The aliens have since made contact, demanding 100 large pizzas in exchange for the safe return of Mayor Johnson. Pinecrest City authorities are scrambling to fulfill the otherworldly ransom demands while assuring citizens that they are doing everything in their power to secure the mayor's safe return.</a:t>
              </a:r>
              <a:endParaRPr sz="900">
                <a:solidFill>
                  <a:srgbClr val="231F20"/>
                </a:solidFill>
                <a:latin typeface="Poppins"/>
                <a:ea typeface="Poppins"/>
                <a:cs typeface="Poppins"/>
                <a:sym typeface="Poppins"/>
              </a:endParaRPr>
            </a:p>
          </p:txBody>
        </p:sp>
        <p:cxnSp>
          <p:nvCxnSpPr>
            <p:cNvPr id="155" name="Google Shape;155;p16"/>
            <p:cNvCxnSpPr/>
            <p:nvPr/>
          </p:nvCxnSpPr>
          <p:spPr>
            <a:xfrm>
              <a:off x="393600" y="536615"/>
              <a:ext cx="6805200" cy="0"/>
            </a:xfrm>
            <a:prstGeom prst="straightConnector1">
              <a:avLst/>
            </a:prstGeom>
            <a:noFill/>
            <a:ln cap="flat" cmpd="sng" w="28575">
              <a:solidFill>
                <a:srgbClr val="231F20"/>
              </a:solidFill>
              <a:prstDash val="solid"/>
              <a:round/>
              <a:headEnd len="med" w="med" type="none"/>
              <a:tailEnd len="med" w="med" type="none"/>
            </a:ln>
          </p:spPr>
        </p:cxn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