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Montserrat SemiBold"/>
      <p:regular r:id="rId6"/>
      <p:bold r:id="rId7"/>
      <p:italic r:id="rId8"/>
      <p:boldItalic r:id="rId9"/>
    </p:embeddedFont>
    <p:embeddedFont>
      <p:font typeface="Montserrat"/>
      <p:regular r:id="rId10"/>
      <p:bold r:id="rId11"/>
      <p:italic r:id="rId12"/>
      <p:boldItalic r:id="rId13"/>
    </p:embeddedFont>
    <p:embeddedFont>
      <p:font typeface="Montserrat Light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.fntdata"/><Relationship Id="rId10" Type="http://schemas.openxmlformats.org/officeDocument/2006/relationships/font" Target="fonts/Montserrat-regular.fntdata"/><Relationship Id="rId13" Type="http://schemas.openxmlformats.org/officeDocument/2006/relationships/font" Target="fonts/Montserrat-boldItalic.fntdata"/><Relationship Id="rId12" Type="http://schemas.openxmlformats.org/officeDocument/2006/relationships/font" Target="fonts/Montserrat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SemiBold-boldItalic.fntdata"/><Relationship Id="rId15" Type="http://schemas.openxmlformats.org/officeDocument/2006/relationships/font" Target="fonts/MontserratLight-bold.fntdata"/><Relationship Id="rId14" Type="http://schemas.openxmlformats.org/officeDocument/2006/relationships/font" Target="fonts/MontserratLight-regular.fntdata"/><Relationship Id="rId17" Type="http://schemas.openxmlformats.org/officeDocument/2006/relationships/font" Target="fonts/MontserratLight-boldItalic.fntdata"/><Relationship Id="rId16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font" Target="fonts/MontserratSemiBold-regular.fntdata"/><Relationship Id="rId7" Type="http://schemas.openxmlformats.org/officeDocument/2006/relationships/font" Target="fonts/MontserratSemiBold-bold.fntdata"/><Relationship Id="rId8" Type="http://schemas.openxmlformats.org/officeDocument/2006/relationships/font" Target="fonts/MontserratSemiBol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914400" y="0"/>
            <a:ext cx="5731200" cy="4671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352400" y="261812"/>
            <a:ext cx="48552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4D5054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JULIAN PARKER</a:t>
            </a:r>
            <a:endParaRPr sz="2700">
              <a:solidFill>
                <a:srgbClr val="4D5054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914400" y="752250"/>
            <a:ext cx="5731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rPr>
              <a:t>+1 (123) 456-7890  •  Seattle, WA</a:t>
            </a:r>
            <a:endParaRPr sz="1000">
              <a:solidFill>
                <a:srgbClr val="4D505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rPr>
              <a:t>julian.parker.dev@mail.ltd  •  linkedin.com/in/julianexample  •  www.julianparker.ltd</a:t>
            </a:r>
            <a:endParaRPr sz="1000">
              <a:solidFill>
                <a:srgbClr val="4D505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57" name="Google Shape;57;p13"/>
          <p:cNvGrpSpPr/>
          <p:nvPr/>
        </p:nvGrpSpPr>
        <p:grpSpPr>
          <a:xfrm>
            <a:off x="0" y="1317396"/>
            <a:ext cx="7560000" cy="672723"/>
            <a:chOff x="0" y="1317396"/>
            <a:chExt cx="7560000" cy="672723"/>
          </a:xfrm>
        </p:grpSpPr>
        <p:grpSp>
          <p:nvGrpSpPr>
            <p:cNvPr id="58" name="Google Shape;58;p13"/>
            <p:cNvGrpSpPr/>
            <p:nvPr/>
          </p:nvGrpSpPr>
          <p:grpSpPr>
            <a:xfrm>
              <a:off x="0" y="1317396"/>
              <a:ext cx="7560000" cy="223004"/>
              <a:chOff x="0" y="1317396"/>
              <a:chExt cx="7560000" cy="223004"/>
            </a:xfrm>
          </p:grpSpPr>
          <p:cxnSp>
            <p:nvCxnSpPr>
              <p:cNvPr id="59" name="Google Shape;59;p13"/>
              <p:cNvCxnSpPr/>
              <p:nvPr/>
            </p:nvCxnSpPr>
            <p:spPr>
              <a:xfrm>
                <a:off x="0" y="1540400"/>
                <a:ext cx="75600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EAEAEA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60" name="Google Shape;60;p13"/>
              <p:cNvSpPr/>
              <p:nvPr/>
            </p:nvSpPr>
            <p:spPr>
              <a:xfrm>
                <a:off x="525" y="1370667"/>
                <a:ext cx="850200" cy="65100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13"/>
              <p:cNvSpPr txBox="1"/>
              <p:nvPr/>
            </p:nvSpPr>
            <p:spPr>
              <a:xfrm>
                <a:off x="914400" y="1317396"/>
                <a:ext cx="2612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000">
                    <a:solidFill>
                      <a:srgbClr val="4D5054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OBJECTIVE</a:t>
                </a:r>
                <a:endParaRPr b="1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62" name="Google Shape;62;p13"/>
            <p:cNvSpPr txBox="1"/>
            <p:nvPr/>
          </p:nvSpPr>
          <p:spPr>
            <a:xfrm>
              <a:off x="914400" y="1628319"/>
              <a:ext cx="5731200" cy="36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Software engineer with 3+ years of experience in backend systems and scalable web applications, seeking a full-time software development role.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63" name="Google Shape;63;p13"/>
          <p:cNvGrpSpPr/>
          <p:nvPr/>
        </p:nvGrpSpPr>
        <p:grpSpPr>
          <a:xfrm>
            <a:off x="0" y="2087064"/>
            <a:ext cx="7560000" cy="1080361"/>
            <a:chOff x="0" y="2112196"/>
            <a:chExt cx="7560000" cy="1080361"/>
          </a:xfrm>
        </p:grpSpPr>
        <p:grpSp>
          <p:nvGrpSpPr>
            <p:cNvPr id="64" name="Google Shape;64;p13"/>
            <p:cNvGrpSpPr/>
            <p:nvPr/>
          </p:nvGrpSpPr>
          <p:grpSpPr>
            <a:xfrm>
              <a:off x="0" y="2112196"/>
              <a:ext cx="7560000" cy="216679"/>
              <a:chOff x="0" y="2112196"/>
              <a:chExt cx="7560000" cy="216679"/>
            </a:xfrm>
          </p:grpSpPr>
          <p:cxnSp>
            <p:nvCxnSpPr>
              <p:cNvPr id="65" name="Google Shape;65;p13"/>
              <p:cNvCxnSpPr/>
              <p:nvPr/>
            </p:nvCxnSpPr>
            <p:spPr>
              <a:xfrm>
                <a:off x="0" y="2328875"/>
                <a:ext cx="75600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EAEAEA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66" name="Google Shape;66;p13"/>
              <p:cNvSpPr/>
              <p:nvPr/>
            </p:nvSpPr>
            <p:spPr>
              <a:xfrm>
                <a:off x="525" y="2159142"/>
                <a:ext cx="850200" cy="65100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" name="Google Shape;67;p13"/>
              <p:cNvSpPr txBox="1"/>
              <p:nvPr/>
            </p:nvSpPr>
            <p:spPr>
              <a:xfrm>
                <a:off x="914400" y="2112196"/>
                <a:ext cx="2612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000">
                    <a:solidFill>
                      <a:srgbClr val="4D5054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EDUCATION</a:t>
                </a:r>
                <a:endParaRPr b="1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68" name="Google Shape;68;p13"/>
            <p:cNvSpPr txBox="1"/>
            <p:nvPr/>
          </p:nvSpPr>
          <p:spPr>
            <a:xfrm>
              <a:off x="914400" y="2405082"/>
              <a:ext cx="5731200" cy="36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Master of Computer Science,</a:t>
              </a: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University of Washington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Relevant coursework: Distributed Systems, Cloud Infrastructure, Data Structures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9" name="Google Shape;69;p13"/>
            <p:cNvSpPr txBox="1"/>
            <p:nvPr/>
          </p:nvSpPr>
          <p:spPr>
            <a:xfrm>
              <a:off x="914400" y="3038657"/>
              <a:ext cx="57312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Bachelor of Information Technology,</a:t>
              </a: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Oregon State University  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0" name="Google Shape;70;p13"/>
            <p:cNvSpPr txBox="1"/>
            <p:nvPr/>
          </p:nvSpPr>
          <p:spPr>
            <a:xfrm>
              <a:off x="4969350" y="2403500"/>
              <a:ext cx="167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Expected 2025</a:t>
              </a:r>
              <a:endParaRPr sz="1000">
                <a:solidFill>
                  <a:srgbClr val="4D5054"/>
                </a:solidFill>
                <a:latin typeface="Montserrat Light"/>
                <a:ea typeface="Montserrat Light"/>
                <a:cs typeface="Montserrat Light"/>
                <a:sym typeface="Montserrat Light"/>
              </a:endParaRPr>
            </a:p>
          </p:txBody>
        </p:sp>
        <p:sp>
          <p:nvSpPr>
            <p:cNvPr id="71" name="Google Shape;71;p13"/>
            <p:cNvSpPr txBox="1"/>
            <p:nvPr/>
          </p:nvSpPr>
          <p:spPr>
            <a:xfrm>
              <a:off x="4969350" y="3037075"/>
              <a:ext cx="16764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2016 – 2020</a:t>
              </a:r>
              <a:endParaRPr sz="1000">
                <a:solidFill>
                  <a:srgbClr val="4D5054"/>
                </a:solidFill>
                <a:latin typeface="Montserrat Light"/>
                <a:ea typeface="Montserrat Light"/>
                <a:cs typeface="Montserrat Light"/>
                <a:sym typeface="Montserrat Light"/>
              </a:endParaRPr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0" y="3264369"/>
            <a:ext cx="7560000" cy="880323"/>
            <a:chOff x="0" y="3329614"/>
            <a:chExt cx="7560000" cy="880323"/>
          </a:xfrm>
        </p:grpSpPr>
        <p:grpSp>
          <p:nvGrpSpPr>
            <p:cNvPr id="73" name="Google Shape;73;p13"/>
            <p:cNvGrpSpPr/>
            <p:nvPr/>
          </p:nvGrpSpPr>
          <p:grpSpPr>
            <a:xfrm>
              <a:off x="0" y="3329614"/>
              <a:ext cx="7560000" cy="223004"/>
              <a:chOff x="0" y="1317396"/>
              <a:chExt cx="7560000" cy="223004"/>
            </a:xfrm>
          </p:grpSpPr>
          <p:cxnSp>
            <p:nvCxnSpPr>
              <p:cNvPr id="74" name="Google Shape;74;p13"/>
              <p:cNvCxnSpPr/>
              <p:nvPr/>
            </p:nvCxnSpPr>
            <p:spPr>
              <a:xfrm>
                <a:off x="0" y="1540400"/>
                <a:ext cx="75600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EAEAEA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75" name="Google Shape;75;p13"/>
              <p:cNvSpPr/>
              <p:nvPr/>
            </p:nvSpPr>
            <p:spPr>
              <a:xfrm>
                <a:off x="525" y="1370667"/>
                <a:ext cx="850200" cy="65100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" name="Google Shape;76;p13"/>
              <p:cNvSpPr txBox="1"/>
              <p:nvPr/>
            </p:nvSpPr>
            <p:spPr>
              <a:xfrm>
                <a:off x="914400" y="1317396"/>
                <a:ext cx="2612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000">
                    <a:solidFill>
                      <a:srgbClr val="4D5054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SKILLS</a:t>
                </a:r>
                <a:endParaRPr b="1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77" name="Google Shape;77;p13"/>
            <p:cNvSpPr txBox="1"/>
            <p:nvPr/>
          </p:nvSpPr>
          <p:spPr>
            <a:xfrm>
              <a:off x="914400" y="3640538"/>
              <a:ext cx="5731200" cy="56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Technical Skills: </a:t>
              </a: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Python, Java, Node.js, AWS, PostgreSQL, Docker, REST APIs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Soft Skills: </a:t>
              </a: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Problem solving, collaboration, communication, time management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Tools:</a:t>
              </a: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Git, Jenkins, Kubernetes, VS Code, MongoDB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78" name="Google Shape;78;p13"/>
          <p:cNvGrpSpPr/>
          <p:nvPr/>
        </p:nvGrpSpPr>
        <p:grpSpPr>
          <a:xfrm>
            <a:off x="0" y="4241636"/>
            <a:ext cx="7560000" cy="2447623"/>
            <a:chOff x="0" y="4347014"/>
            <a:chExt cx="7560000" cy="2447623"/>
          </a:xfrm>
        </p:grpSpPr>
        <p:grpSp>
          <p:nvGrpSpPr>
            <p:cNvPr id="79" name="Google Shape;79;p13"/>
            <p:cNvGrpSpPr/>
            <p:nvPr/>
          </p:nvGrpSpPr>
          <p:grpSpPr>
            <a:xfrm>
              <a:off x="0" y="4347014"/>
              <a:ext cx="7560000" cy="223004"/>
              <a:chOff x="0" y="1317396"/>
              <a:chExt cx="7560000" cy="223004"/>
            </a:xfrm>
          </p:grpSpPr>
          <p:cxnSp>
            <p:nvCxnSpPr>
              <p:cNvPr id="80" name="Google Shape;80;p13"/>
              <p:cNvCxnSpPr/>
              <p:nvPr/>
            </p:nvCxnSpPr>
            <p:spPr>
              <a:xfrm>
                <a:off x="0" y="1540400"/>
                <a:ext cx="75600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EAEAEA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81" name="Google Shape;81;p13"/>
              <p:cNvSpPr/>
              <p:nvPr/>
            </p:nvSpPr>
            <p:spPr>
              <a:xfrm>
                <a:off x="525" y="1370667"/>
                <a:ext cx="850200" cy="65100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" name="Google Shape;82;p13"/>
              <p:cNvSpPr txBox="1"/>
              <p:nvPr/>
            </p:nvSpPr>
            <p:spPr>
              <a:xfrm>
                <a:off x="914400" y="1317396"/>
                <a:ext cx="2612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000">
                    <a:solidFill>
                      <a:srgbClr val="4D5054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EXPERIENCE</a:t>
                </a:r>
                <a:endParaRPr b="1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83" name="Google Shape;83;p13"/>
            <p:cNvSpPr txBox="1"/>
            <p:nvPr/>
          </p:nvSpPr>
          <p:spPr>
            <a:xfrm>
              <a:off x="914400" y="4646213"/>
              <a:ext cx="5731200" cy="98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Backend Engineer  </a:t>
              </a:r>
              <a:endParaRPr sz="1000">
                <a:solidFill>
                  <a:srgbClr val="4D5054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Zenbyte Technologies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Built RESTful APIs using Node.js and Express, handling 500K+ daily requests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Reduced database latency by 42% by redesigning query logic and indexing strategies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Migrated services to AWS Lambda, improving scalability and cutting deployment time.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4" name="Google Shape;84;p13"/>
            <p:cNvSpPr txBox="1"/>
            <p:nvPr/>
          </p:nvSpPr>
          <p:spPr>
            <a:xfrm>
              <a:off x="4351150" y="4638995"/>
              <a:ext cx="22947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Seattle, WA | Mar 2021 – Present</a:t>
              </a:r>
              <a:endParaRPr sz="1000">
                <a:solidFill>
                  <a:srgbClr val="4D5054"/>
                </a:solidFill>
                <a:latin typeface="Montserrat Light"/>
                <a:ea typeface="Montserrat Light"/>
                <a:cs typeface="Montserrat Light"/>
                <a:sym typeface="Montserrat Light"/>
              </a:endParaRPr>
            </a:p>
          </p:txBody>
        </p:sp>
        <p:sp>
          <p:nvSpPr>
            <p:cNvPr id="85" name="Google Shape;85;p13"/>
            <p:cNvSpPr txBox="1"/>
            <p:nvPr/>
          </p:nvSpPr>
          <p:spPr>
            <a:xfrm>
              <a:off x="914400" y="5809438"/>
              <a:ext cx="5731200" cy="98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Software Engineer Intern </a:t>
              </a:r>
              <a:endParaRPr sz="1000">
                <a:solidFill>
                  <a:srgbClr val="4D5054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CloudNest Inc.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Designed a monitoring dashboard using React and Flask for real-time server metrics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Integrated authentication using OAuth2 and Firebase Auth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Improved unit test coverage from 58% to 92% across core services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4351150" y="5802220"/>
              <a:ext cx="22947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   Remote | May 2020 – Aug 2020</a:t>
              </a:r>
              <a:endParaRPr sz="1000">
                <a:solidFill>
                  <a:srgbClr val="4D5054"/>
                </a:solidFill>
                <a:latin typeface="Montserrat Light"/>
                <a:ea typeface="Montserrat Light"/>
                <a:cs typeface="Montserrat Light"/>
                <a:sym typeface="Montserrat Light"/>
              </a:endParaRPr>
            </a:p>
          </p:txBody>
        </p:sp>
      </p:grpSp>
      <p:grpSp>
        <p:nvGrpSpPr>
          <p:cNvPr id="87" name="Google Shape;87;p13"/>
          <p:cNvGrpSpPr/>
          <p:nvPr/>
        </p:nvGrpSpPr>
        <p:grpSpPr>
          <a:xfrm>
            <a:off x="0" y="6786204"/>
            <a:ext cx="7560000" cy="1919523"/>
            <a:chOff x="0" y="6874489"/>
            <a:chExt cx="7560000" cy="1919523"/>
          </a:xfrm>
        </p:grpSpPr>
        <p:grpSp>
          <p:nvGrpSpPr>
            <p:cNvPr id="88" name="Google Shape;88;p13"/>
            <p:cNvGrpSpPr/>
            <p:nvPr/>
          </p:nvGrpSpPr>
          <p:grpSpPr>
            <a:xfrm>
              <a:off x="0" y="6874489"/>
              <a:ext cx="7560000" cy="223004"/>
              <a:chOff x="0" y="1317396"/>
              <a:chExt cx="7560000" cy="223004"/>
            </a:xfrm>
          </p:grpSpPr>
          <p:cxnSp>
            <p:nvCxnSpPr>
              <p:cNvPr id="89" name="Google Shape;89;p13"/>
              <p:cNvCxnSpPr/>
              <p:nvPr/>
            </p:nvCxnSpPr>
            <p:spPr>
              <a:xfrm>
                <a:off x="0" y="1540400"/>
                <a:ext cx="75600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EAEAEA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90" name="Google Shape;90;p13"/>
              <p:cNvSpPr/>
              <p:nvPr/>
            </p:nvSpPr>
            <p:spPr>
              <a:xfrm>
                <a:off x="525" y="1370667"/>
                <a:ext cx="850200" cy="65100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" name="Google Shape;91;p13"/>
              <p:cNvSpPr txBox="1"/>
              <p:nvPr/>
            </p:nvSpPr>
            <p:spPr>
              <a:xfrm>
                <a:off x="914400" y="1317396"/>
                <a:ext cx="2612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000">
                    <a:solidFill>
                      <a:srgbClr val="4D5054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PROJECTS</a:t>
                </a:r>
                <a:endParaRPr b="1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92" name="Google Shape;92;p13"/>
            <p:cNvSpPr txBox="1"/>
            <p:nvPr/>
          </p:nvSpPr>
          <p:spPr>
            <a:xfrm>
              <a:off x="914400" y="7185413"/>
              <a:ext cx="5731200" cy="160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TaskFlow </a:t>
              </a: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 productivity app that lets teams manage tasks and timelines collaboratively. Deployed with Docker, tested with Jest, used by 1K+ users weekly.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4D5054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CodeBridge </a:t>
              </a: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An open-source platform that connects junior developers to open issues in GitHub projects. Built using MERN. Featured in DEV Community’s top 10 weekly projects.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4D5054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  <a:p>
              <a:pPr indent="0" lvl="0" marL="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D505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NewsParser </a:t>
              </a: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Built a Python script to analyze RSS feeds and detect bias patterns using NLP techniques. Used spaCy, Pandas, and Matplotlib.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93" name="Google Shape;93;p13"/>
          <p:cNvGrpSpPr/>
          <p:nvPr/>
        </p:nvGrpSpPr>
        <p:grpSpPr>
          <a:xfrm>
            <a:off x="0" y="8802671"/>
            <a:ext cx="7560000" cy="868598"/>
            <a:chOff x="0" y="8818889"/>
            <a:chExt cx="7560000" cy="868598"/>
          </a:xfrm>
        </p:grpSpPr>
        <p:grpSp>
          <p:nvGrpSpPr>
            <p:cNvPr id="94" name="Google Shape;94;p13"/>
            <p:cNvGrpSpPr/>
            <p:nvPr/>
          </p:nvGrpSpPr>
          <p:grpSpPr>
            <a:xfrm>
              <a:off x="0" y="8818889"/>
              <a:ext cx="7560000" cy="223004"/>
              <a:chOff x="0" y="1317396"/>
              <a:chExt cx="7560000" cy="223004"/>
            </a:xfrm>
          </p:grpSpPr>
          <p:cxnSp>
            <p:nvCxnSpPr>
              <p:cNvPr id="95" name="Google Shape;95;p13"/>
              <p:cNvCxnSpPr/>
              <p:nvPr/>
            </p:nvCxnSpPr>
            <p:spPr>
              <a:xfrm>
                <a:off x="0" y="1540400"/>
                <a:ext cx="75600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EAEAEA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96" name="Google Shape;96;p13"/>
              <p:cNvSpPr/>
              <p:nvPr/>
            </p:nvSpPr>
            <p:spPr>
              <a:xfrm>
                <a:off x="525" y="1370667"/>
                <a:ext cx="850200" cy="65100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" name="Google Shape;97;p13"/>
              <p:cNvSpPr txBox="1"/>
              <p:nvPr/>
            </p:nvSpPr>
            <p:spPr>
              <a:xfrm>
                <a:off x="914400" y="1317396"/>
                <a:ext cx="2612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000">
                    <a:solidFill>
                      <a:srgbClr val="4D5054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EXTRA</a:t>
                </a:r>
                <a:r>
                  <a:rPr b="1" lang="en" sz="1000">
                    <a:solidFill>
                      <a:srgbClr val="4D5054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-</a:t>
                </a:r>
                <a:r>
                  <a:rPr b="1" lang="en" sz="1000">
                    <a:solidFill>
                      <a:srgbClr val="4D5054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CURRICULAR ACTIVITIES</a:t>
                </a:r>
                <a:endParaRPr b="1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98" name="Google Shape;98;p13"/>
            <p:cNvSpPr txBox="1"/>
            <p:nvPr/>
          </p:nvSpPr>
          <p:spPr>
            <a:xfrm>
              <a:off x="914400" y="9118088"/>
              <a:ext cx="5731200" cy="56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Contributed on software engineering to Medium with over 10K monthly readers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Organized monthly coding workshops for high school students in Seattle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Volunteered as a coding mentor for students, helping them build their first web apps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99" name="Google Shape;99;p13"/>
          <p:cNvGrpSpPr/>
          <p:nvPr/>
        </p:nvGrpSpPr>
        <p:grpSpPr>
          <a:xfrm>
            <a:off x="0" y="9768214"/>
            <a:ext cx="7560000" cy="660998"/>
            <a:chOff x="0" y="9768214"/>
            <a:chExt cx="7560000" cy="660998"/>
          </a:xfrm>
        </p:grpSpPr>
        <p:grpSp>
          <p:nvGrpSpPr>
            <p:cNvPr id="100" name="Google Shape;100;p13"/>
            <p:cNvGrpSpPr/>
            <p:nvPr/>
          </p:nvGrpSpPr>
          <p:grpSpPr>
            <a:xfrm>
              <a:off x="0" y="9768214"/>
              <a:ext cx="7560000" cy="223004"/>
              <a:chOff x="0" y="1317396"/>
              <a:chExt cx="7560000" cy="223004"/>
            </a:xfrm>
          </p:grpSpPr>
          <p:cxnSp>
            <p:nvCxnSpPr>
              <p:cNvPr id="101" name="Google Shape;101;p13"/>
              <p:cNvCxnSpPr/>
              <p:nvPr/>
            </p:nvCxnSpPr>
            <p:spPr>
              <a:xfrm>
                <a:off x="0" y="1540400"/>
                <a:ext cx="75600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EAEAEA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02" name="Google Shape;102;p13"/>
              <p:cNvSpPr/>
              <p:nvPr/>
            </p:nvSpPr>
            <p:spPr>
              <a:xfrm>
                <a:off x="525" y="1370667"/>
                <a:ext cx="850200" cy="65100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" name="Google Shape;103;p13"/>
              <p:cNvSpPr txBox="1"/>
              <p:nvPr/>
            </p:nvSpPr>
            <p:spPr>
              <a:xfrm>
                <a:off x="914400" y="1317396"/>
                <a:ext cx="26127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000">
                    <a:solidFill>
                      <a:srgbClr val="4D5054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LEADERSHIP</a:t>
                </a:r>
                <a:endParaRPr b="1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104" name="Google Shape;104;p13"/>
            <p:cNvSpPr txBox="1"/>
            <p:nvPr/>
          </p:nvSpPr>
          <p:spPr>
            <a:xfrm>
              <a:off x="914400" y="10067413"/>
              <a:ext cx="5731200" cy="36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Moderator, </a:t>
              </a:r>
              <a:r>
                <a:rPr b="1"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TechLaunch Discord</a:t>
              </a: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, a community of 4,000+ aspiring engineers. 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-234950" lvl="0" marL="228600" rtl="0" algn="l">
                <a:lnSpc>
                  <a:spcPct val="13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DDDDD"/>
                </a:buClr>
                <a:buSzPts val="1000"/>
                <a:buFont typeface="Montserrat"/>
                <a:buChar char="■"/>
              </a:pP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Managed </a:t>
              </a:r>
              <a:r>
                <a:rPr lang="en" sz="1000">
                  <a:solidFill>
                    <a:srgbClr val="4D505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mentorship programs and hosted weekly Q&amp;A events.</a:t>
              </a:r>
              <a:endParaRPr sz="1000">
                <a:solidFill>
                  <a:srgbClr val="4D505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105" name="Google Shape;105;p13"/>
          <p:cNvSpPr/>
          <p:nvPr/>
        </p:nvSpPr>
        <p:spPr>
          <a:xfrm>
            <a:off x="914400" y="10613975"/>
            <a:ext cx="5731200" cy="711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