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Vollkorn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24">
          <p15:clr>
            <a:srgbClr val="747775"/>
          </p15:clr>
        </p15:guide>
        <p15:guide id="2" orient="horz" pos="680">
          <p15:clr>
            <a:srgbClr val="747775"/>
          </p15:clr>
        </p15:guide>
        <p15:guide id="3" pos="413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24"/>
        <p:guide pos="680" orient="horz"/>
        <p:guide pos="41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Vollkorn-boldItalic.fntdata"/><Relationship Id="rId9" Type="http://schemas.openxmlformats.org/officeDocument/2006/relationships/font" Target="fonts/Vollkorn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Vollkorn-regular.fntdata"/><Relationship Id="rId8" Type="http://schemas.openxmlformats.org/officeDocument/2006/relationships/font" Target="fonts/Vollkor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81154" y="1023644"/>
            <a:ext cx="5318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800">
                <a:latin typeface="Vollkorn"/>
                <a:ea typeface="Vollkorn"/>
                <a:cs typeface="Vollkorn"/>
                <a:sym typeface="Vollkorn"/>
              </a:rPr>
              <a:t>EXCUSE LETTER FOR SICK STUDENT</a:t>
            </a:r>
            <a:endParaRPr b="1" sz="1800">
              <a:latin typeface="Vollkorn"/>
              <a:ea typeface="Vollkorn"/>
              <a:cs typeface="Vollkorn"/>
              <a:sym typeface="Vollkor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981148" y="1514775"/>
            <a:ext cx="3127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Vollkorn"/>
                <a:ea typeface="Vollkorn"/>
                <a:cs typeface="Vollkorn"/>
                <a:sym typeface="Vollkorn"/>
              </a:rPr>
              <a:t>[Your School's Letterhead]</a:t>
            </a:r>
            <a:endParaRPr b="1">
              <a:latin typeface="Vollkorn"/>
              <a:ea typeface="Vollkorn"/>
              <a:cs typeface="Vollkorn"/>
              <a:sym typeface="Vollkorn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981148" y="1763694"/>
            <a:ext cx="3127800" cy="169200"/>
            <a:chOff x="981148" y="1763694"/>
            <a:chExt cx="3127800" cy="169200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981148" y="1763694"/>
              <a:ext cx="312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Date:      /      /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1309675" y="1911825"/>
              <a:ext cx="703025" cy="5700"/>
              <a:chOff x="1309675" y="1911825"/>
              <a:chExt cx="703025" cy="57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1309675" y="1911825"/>
                <a:ext cx="1506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1509700" y="1911825"/>
                <a:ext cx="1506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1725600" y="1911825"/>
                <a:ext cx="2871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2" name="Google Shape;62;p13"/>
          <p:cNvGrpSpPr/>
          <p:nvPr/>
        </p:nvGrpSpPr>
        <p:grpSpPr>
          <a:xfrm>
            <a:off x="981150" y="2196850"/>
            <a:ext cx="2614200" cy="1035500"/>
            <a:chOff x="981150" y="2196850"/>
            <a:chExt cx="2614200" cy="103550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981150" y="2196850"/>
              <a:ext cx="2614200" cy="169200"/>
              <a:chOff x="981150" y="2196850"/>
              <a:chExt cx="2614200" cy="16920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Recipient's Name: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2086550" y="2339173"/>
                <a:ext cx="10695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981150" y="2410800"/>
              <a:ext cx="2614200" cy="169200"/>
              <a:chOff x="981150" y="2196850"/>
              <a:chExt cx="2614200" cy="16920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Recipient's Position: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2227075" y="2339175"/>
                <a:ext cx="9291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981150" y="2630000"/>
              <a:ext cx="2614200" cy="169200"/>
              <a:chOff x="981150" y="2196850"/>
              <a:chExt cx="2614200" cy="169200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School's Name: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1920475" y="2339175"/>
                <a:ext cx="12357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981150" y="2843950"/>
              <a:ext cx="2614200" cy="169200"/>
              <a:chOff x="981150" y="2196850"/>
              <a:chExt cx="2614200" cy="169200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School's Address: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2052650" y="2339175"/>
                <a:ext cx="11034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981150" y="3063150"/>
              <a:ext cx="2614200" cy="169200"/>
              <a:chOff x="981150" y="2196850"/>
              <a:chExt cx="2614200" cy="169200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City, State, Zip Code: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2257725" y="2339175"/>
                <a:ext cx="8982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8" name="Google Shape;78;p13"/>
          <p:cNvGrpSpPr/>
          <p:nvPr/>
        </p:nvGrpSpPr>
        <p:grpSpPr>
          <a:xfrm>
            <a:off x="981150" y="3496300"/>
            <a:ext cx="5589001" cy="5368550"/>
            <a:chOff x="981150" y="3496300"/>
            <a:chExt cx="5589001" cy="5368550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981150" y="3496300"/>
              <a:ext cx="2614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Dear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[Recipient's Name],</a:t>
              </a:r>
              <a:endParaRPr b="1" sz="1100">
                <a:latin typeface="Vollkorn"/>
                <a:ea typeface="Vollkorn"/>
                <a:cs typeface="Vollkorn"/>
                <a:sym typeface="Vollkorn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981150" y="3929450"/>
              <a:ext cx="5589000" cy="41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I am writing to inform you that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[Student's Name]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, a student in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 [Grade/Class]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, will not be able to attend school from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[Start Date]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to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[End Date]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due to illness.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[Student's Name] 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has been experiencing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 [describe symptoms briefly, e.g., fever, cough, etc.]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, and their doctor has advised rest and recuperation at home. As per our school's policy, I am enclosing a doctor's note confirming the diagnosis and recommending the period of absence.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During this time,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[Student's Name]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will be unable to participate in any school-related activities, including classes, exams, or extracurricular activities. We kindly request that any missed assignments or classwork be provided to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[him/her]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upon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 [his/her]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return, and we assure you that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[he/she]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will make every effort to catch up on any missed work promptly.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We appreciate your understanding and support in accommodating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[Student's Name]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's absence during this time. If there are any further updates regarding 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[his/her]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 condition or expected return to school, we will communicate them promptly.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Please do not hesitate to contact me at</a:t>
              </a:r>
              <a:r>
                <a:rPr b="1" lang="uk" sz="1100">
                  <a:latin typeface="Vollkorn"/>
                  <a:ea typeface="Vollkorn"/>
                  <a:cs typeface="Vollkorn"/>
                  <a:sym typeface="Vollkorn"/>
                </a:rPr>
                <a:t> [Your Contact Information] </a:t>
              </a: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if you have any questions or require further information.</a:t>
              </a:r>
              <a:endParaRPr sz="1100">
                <a:latin typeface="Vollkorn"/>
                <a:ea typeface="Vollkorn"/>
                <a:cs typeface="Vollkorn"/>
                <a:sym typeface="Vollkorn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981150" y="8265175"/>
              <a:ext cx="3190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Thank you for your attention to this matter.</a:t>
              </a:r>
              <a:endParaRPr b="1" sz="1100">
                <a:latin typeface="Vollkorn"/>
                <a:ea typeface="Vollkorn"/>
                <a:cs typeface="Vollkorn"/>
                <a:sym typeface="Vollkorn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981150" y="8695650"/>
              <a:ext cx="3190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Vollkorn"/>
                  <a:ea typeface="Vollkorn"/>
                  <a:cs typeface="Vollkorn"/>
                  <a:sym typeface="Vollkorn"/>
                </a:rPr>
                <a:t>Sincerely,</a:t>
              </a:r>
              <a:endParaRPr b="1" sz="1100">
                <a:latin typeface="Vollkorn"/>
                <a:ea typeface="Vollkorn"/>
                <a:cs typeface="Vollkorn"/>
                <a:sym typeface="Vollkorn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981150" y="9129168"/>
            <a:ext cx="2614200" cy="602350"/>
            <a:chOff x="981150" y="9129168"/>
            <a:chExt cx="2614200" cy="602350"/>
          </a:xfrm>
        </p:grpSpPr>
        <p:grpSp>
          <p:nvGrpSpPr>
            <p:cNvPr id="84" name="Google Shape;84;p13"/>
            <p:cNvGrpSpPr/>
            <p:nvPr/>
          </p:nvGrpSpPr>
          <p:grpSpPr>
            <a:xfrm>
              <a:off x="981150" y="9129168"/>
              <a:ext cx="2614200" cy="169200"/>
              <a:chOff x="981150" y="2196850"/>
              <a:chExt cx="2614200" cy="169200"/>
            </a:xfrm>
          </p:grpSpPr>
          <p:sp>
            <p:nvSpPr>
              <p:cNvPr id="85" name="Google Shape;85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Name: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1397800" y="2339185"/>
                <a:ext cx="17583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981150" y="9343118"/>
              <a:ext cx="2614200" cy="169200"/>
              <a:chOff x="981150" y="2196850"/>
              <a:chExt cx="2614200" cy="1692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Position: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1526975" y="2339185"/>
                <a:ext cx="16293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981150" y="9562318"/>
              <a:ext cx="2614200" cy="169200"/>
              <a:chOff x="981150" y="2196850"/>
              <a:chExt cx="2614200" cy="16920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981150" y="2196850"/>
                <a:ext cx="261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Vollkorn"/>
                    <a:ea typeface="Vollkorn"/>
                    <a:cs typeface="Vollkorn"/>
                    <a:sym typeface="Vollkorn"/>
                  </a:rPr>
                  <a:t>School's Name:</a:t>
                </a:r>
                <a:endParaRPr sz="1100">
                  <a:latin typeface="Vollkorn"/>
                  <a:ea typeface="Vollkorn"/>
                  <a:cs typeface="Vollkorn"/>
                  <a:sym typeface="Vollkorn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1920475" y="2339175"/>
                <a:ext cx="1235700" cy="5700"/>
              </a:xfrm>
              <a:prstGeom prst="rect">
                <a:avLst/>
              </a:prstGeom>
              <a:solidFill>
                <a:srgbClr val="1E1E2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