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10692000" cx="7560000"/>
  <p:notesSz cx="6858000" cy="9144000"/>
  <p:embeddedFontLst>
    <p:embeddedFont>
      <p:font typeface="Nunito"/>
      <p:regular r:id="rId7"/>
      <p:bold r:id="rId8"/>
      <p:italic r:id="rId9"/>
      <p:boldItalic r:id="rId10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pos="510">
          <p15:clr>
            <a:srgbClr val="747775"/>
          </p15:clr>
        </p15:guide>
        <p15:guide id="2" pos="4252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510"/>
        <p:guide pos="4252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10" Type="http://schemas.openxmlformats.org/officeDocument/2006/relationships/font" Target="fonts/Nunito-boldItalic.fntdata"/><Relationship Id="rId9" Type="http://schemas.openxmlformats.org/officeDocument/2006/relationships/font" Target="fonts/Nunito-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font" Target="fonts/Nunito-regular.fntdata"/><Relationship Id="rId8" Type="http://schemas.openxmlformats.org/officeDocument/2006/relationships/font" Target="fonts/Nunito-bold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257712" y="1547778"/>
            <a:ext cx="7044600" cy="4266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257705" y="5891409"/>
            <a:ext cx="7044600" cy="1647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257705" y="2299346"/>
            <a:ext cx="7044600" cy="4081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257705" y="6552657"/>
            <a:ext cx="7044600" cy="2703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257705" y="4471058"/>
            <a:ext cx="7044600" cy="1749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257705" y="2395696"/>
            <a:ext cx="33069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3995291" y="2395696"/>
            <a:ext cx="33069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257705" y="1154948"/>
            <a:ext cx="2321700" cy="1570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257705" y="2888617"/>
            <a:ext cx="2321700" cy="660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05325" y="935745"/>
            <a:ext cx="5264700" cy="8503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3780000" y="-260"/>
            <a:ext cx="3780000" cy="10692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19508" y="2563450"/>
            <a:ext cx="3344400" cy="3081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19508" y="5826865"/>
            <a:ext cx="3344400" cy="2567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083839" y="1505164"/>
            <a:ext cx="3172200" cy="7681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257705" y="8794266"/>
            <a:ext cx="4959600" cy="1257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/>
        </p:nvSpPr>
        <p:spPr>
          <a:xfrm>
            <a:off x="780234" y="811266"/>
            <a:ext cx="62742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uk" sz="2400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Excuse Letter for Long Absence In School</a:t>
            </a:r>
            <a:endParaRPr b="1" sz="2400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55" name="Google Shape;55;p13"/>
          <p:cNvSpPr txBox="1"/>
          <p:nvPr/>
        </p:nvSpPr>
        <p:spPr>
          <a:xfrm>
            <a:off x="795125" y="1380375"/>
            <a:ext cx="5955000" cy="372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uk" sz="1100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Felton Lebsack</a:t>
            </a:r>
            <a:r>
              <a:rPr lang="uk" sz="1100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 | 394 Schimmel Forks Suite 677 | New Gabriellaville, Vermont, 84335-8002 |</a:t>
            </a:r>
            <a:endParaRPr sz="1100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  <a:p>
            <a:pPr indent="0" lvl="0" marL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" sz="1100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feltonlebsack@mail.ltd | +1-012-345-6789</a:t>
            </a:r>
            <a:endParaRPr sz="1100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cxnSp>
        <p:nvCxnSpPr>
          <p:cNvPr id="56" name="Google Shape;56;p13"/>
          <p:cNvCxnSpPr/>
          <p:nvPr/>
        </p:nvCxnSpPr>
        <p:spPr>
          <a:xfrm>
            <a:off x="811125" y="1875225"/>
            <a:ext cx="5945700" cy="0"/>
          </a:xfrm>
          <a:prstGeom prst="straightConnector1">
            <a:avLst/>
          </a:prstGeom>
          <a:noFill/>
          <a:ln cap="flat" cmpd="sng" w="19050">
            <a:solidFill>
              <a:srgbClr val="1D1D1B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57" name="Google Shape;57;p13"/>
          <p:cNvSpPr txBox="1"/>
          <p:nvPr/>
        </p:nvSpPr>
        <p:spPr>
          <a:xfrm>
            <a:off x="795125" y="2154275"/>
            <a:ext cx="4771200" cy="169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" sz="1100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03/18/2025</a:t>
            </a:r>
            <a:endParaRPr sz="1100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grpSp>
        <p:nvGrpSpPr>
          <p:cNvPr id="58" name="Google Shape;58;p13"/>
          <p:cNvGrpSpPr/>
          <p:nvPr/>
        </p:nvGrpSpPr>
        <p:grpSpPr>
          <a:xfrm>
            <a:off x="795125" y="2587642"/>
            <a:ext cx="4771200" cy="816600"/>
            <a:chOff x="795125" y="2587642"/>
            <a:chExt cx="4771200" cy="816600"/>
          </a:xfrm>
        </p:grpSpPr>
        <p:sp>
          <p:nvSpPr>
            <p:cNvPr id="59" name="Google Shape;59;p13"/>
            <p:cNvSpPr txBox="1"/>
            <p:nvPr/>
          </p:nvSpPr>
          <p:spPr>
            <a:xfrm>
              <a:off x="795125" y="2587642"/>
              <a:ext cx="4771200" cy="169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100">
                  <a:solidFill>
                    <a:schemeClr val="dk1"/>
                  </a:solidFill>
                  <a:latin typeface="Nunito"/>
                  <a:ea typeface="Nunito"/>
                  <a:cs typeface="Nunito"/>
                  <a:sym typeface="Nunito"/>
                </a:rPr>
                <a:t>Lavonne Kreiger</a:t>
              </a:r>
              <a:endParaRPr b="1" sz="1100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60" name="Google Shape;60;p13"/>
            <p:cNvSpPr txBox="1"/>
            <p:nvPr/>
          </p:nvSpPr>
          <p:spPr>
            <a:xfrm>
              <a:off x="795125" y="2803442"/>
              <a:ext cx="4771200" cy="169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100">
                  <a:solidFill>
                    <a:schemeClr val="dk1"/>
                  </a:solidFill>
                  <a:latin typeface="Nunito"/>
                  <a:ea typeface="Nunito"/>
                  <a:cs typeface="Nunito"/>
                  <a:sym typeface="Nunito"/>
                </a:rPr>
                <a:t>Bashirianstad School</a:t>
              </a:r>
              <a:endParaRPr sz="1100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61" name="Google Shape;61;p13"/>
            <p:cNvSpPr txBox="1"/>
            <p:nvPr/>
          </p:nvSpPr>
          <p:spPr>
            <a:xfrm>
              <a:off x="795125" y="3019242"/>
              <a:ext cx="4771200" cy="169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100">
                  <a:solidFill>
                    <a:schemeClr val="dk1"/>
                  </a:solidFill>
                  <a:latin typeface="Nunito"/>
                  <a:ea typeface="Nunito"/>
                  <a:cs typeface="Nunito"/>
                  <a:sym typeface="Nunito"/>
                </a:rPr>
                <a:t>26044 Berenice Avenue</a:t>
              </a:r>
              <a:endParaRPr sz="1100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62" name="Google Shape;62;p13"/>
            <p:cNvSpPr txBox="1"/>
            <p:nvPr/>
          </p:nvSpPr>
          <p:spPr>
            <a:xfrm>
              <a:off x="795125" y="3235042"/>
              <a:ext cx="4771200" cy="169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100">
                  <a:solidFill>
                    <a:schemeClr val="dk1"/>
                  </a:solidFill>
                  <a:latin typeface="Nunito"/>
                  <a:ea typeface="Nunito"/>
                  <a:cs typeface="Nunito"/>
                  <a:sym typeface="Nunito"/>
                </a:rPr>
                <a:t>Bashirianstad, District of Columbia, 26249-3695</a:t>
              </a:r>
              <a:endParaRPr sz="1100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</p:grpSp>
      <p:grpSp>
        <p:nvGrpSpPr>
          <p:cNvPr id="63" name="Google Shape;63;p13"/>
          <p:cNvGrpSpPr/>
          <p:nvPr/>
        </p:nvGrpSpPr>
        <p:grpSpPr>
          <a:xfrm>
            <a:off x="795125" y="3668425"/>
            <a:ext cx="5955000" cy="5822000"/>
            <a:chOff x="795125" y="3668425"/>
            <a:chExt cx="5955000" cy="5822000"/>
          </a:xfrm>
        </p:grpSpPr>
        <p:sp>
          <p:nvSpPr>
            <p:cNvPr id="64" name="Google Shape;64;p13"/>
            <p:cNvSpPr txBox="1"/>
            <p:nvPr/>
          </p:nvSpPr>
          <p:spPr>
            <a:xfrm>
              <a:off x="795125" y="3668425"/>
              <a:ext cx="4771200" cy="169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100">
                  <a:solidFill>
                    <a:schemeClr val="dk1"/>
                  </a:solidFill>
                  <a:latin typeface="Nunito"/>
                  <a:ea typeface="Nunito"/>
                  <a:cs typeface="Nunito"/>
                  <a:sym typeface="Nunito"/>
                </a:rPr>
                <a:t>Dear</a:t>
              </a:r>
              <a:r>
                <a:rPr lang="uk" sz="1100">
                  <a:solidFill>
                    <a:schemeClr val="dk1"/>
                  </a:solidFill>
                  <a:latin typeface="Nunito"/>
                  <a:ea typeface="Nunito"/>
                  <a:cs typeface="Nunito"/>
                  <a:sym typeface="Nunito"/>
                </a:rPr>
                <a:t> Lavonne Kreiger,</a:t>
              </a:r>
              <a:endParaRPr sz="1100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65" name="Google Shape;65;p13"/>
            <p:cNvSpPr txBox="1"/>
            <p:nvPr/>
          </p:nvSpPr>
          <p:spPr>
            <a:xfrm>
              <a:off x="795125" y="4101800"/>
              <a:ext cx="5955000" cy="5011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100">
                  <a:solidFill>
                    <a:schemeClr val="dk1"/>
                  </a:solidFill>
                  <a:latin typeface="Nunito"/>
                  <a:ea typeface="Nunito"/>
                  <a:cs typeface="Nunito"/>
                  <a:sym typeface="Nunito"/>
                </a:rPr>
                <a:t>I hope this letter finds you well. I am writing to inform you of my recent prolonged absence from school due to [reason for absence, e.g., medical reasons, family emergency, personal circumstances]. I apologize for any inconvenience my absence may have caused and would like to provide you with an update on my situation.</a:t>
              </a:r>
              <a:endParaRPr sz="1100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endParaRPr>
            </a:p>
            <a:p>
              <a:pPr indent="0" lvl="0" marL="0" rtl="0" algn="l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endParaRPr>
            </a:p>
            <a:p>
              <a:pPr indent="0" lvl="0" marL="0" rtl="0" algn="l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100">
                  <a:solidFill>
                    <a:schemeClr val="dk1"/>
                  </a:solidFill>
                  <a:latin typeface="Nunito"/>
                  <a:ea typeface="Nunito"/>
                  <a:cs typeface="Nunito"/>
                  <a:sym typeface="Nunito"/>
                </a:rPr>
                <a:t>I have been experiencing [brief description of the reason for absence] and have been under the care of medical professionals/family members during this time. While I have been away from school, I have been diligent in keeping up with my studies to the best of my ability. I have been [briefly describe how you have been keeping up with schoolwork, e.g., studying from home, communicating with teachers for assignments].</a:t>
              </a:r>
              <a:endParaRPr sz="1100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endParaRPr>
            </a:p>
            <a:p>
              <a:pPr indent="0" lvl="0" marL="0" rtl="0" algn="l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endParaRPr>
            </a:p>
            <a:p>
              <a:pPr indent="0" lvl="0" marL="0" rtl="0" algn="l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100">
                  <a:solidFill>
                    <a:schemeClr val="dk1"/>
                  </a:solidFill>
                  <a:latin typeface="Nunito"/>
                  <a:ea typeface="Nunito"/>
                  <a:cs typeface="Nunito"/>
                  <a:sym typeface="Nunito"/>
                </a:rPr>
                <a:t>I understand the importance of maintaining regular attendance and participation in school activities, and I am eager to return to class as soon as I am able. I am actively working towards a full recovery/resolution of my circumstances and hope to resume my studies at [school name] at the earliest opportunity.</a:t>
              </a:r>
              <a:endParaRPr sz="1100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endParaRPr>
            </a:p>
            <a:p>
              <a:pPr indent="0" lvl="0" marL="0" rtl="0" algn="l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endParaRPr>
            </a:p>
            <a:p>
              <a:pPr indent="0" lvl="0" marL="0" rtl="0" algn="l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100">
                  <a:solidFill>
                    <a:schemeClr val="dk1"/>
                  </a:solidFill>
                  <a:latin typeface="Nunito"/>
                  <a:ea typeface="Nunito"/>
                  <a:cs typeface="Nunito"/>
                  <a:sym typeface="Nunito"/>
                </a:rPr>
                <a:t>I kindly request your assistance in providing any missed assignments, class notes, or materials that will help me catch up on the curriculum. Additionally, if there are any meetings or discussions I need to attend to address my absence, please let me know, and I will make arrangements to attend.</a:t>
              </a:r>
              <a:endParaRPr sz="1100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endParaRPr>
            </a:p>
            <a:p>
              <a:pPr indent="0" lvl="0" marL="0" rtl="0" algn="l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endParaRPr>
            </a:p>
            <a:p>
              <a:pPr indent="0" lvl="0" marL="0" rtl="0" algn="l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100">
                  <a:solidFill>
                    <a:schemeClr val="dk1"/>
                  </a:solidFill>
                  <a:latin typeface="Nunito"/>
                  <a:ea typeface="Nunito"/>
                  <a:cs typeface="Nunito"/>
                  <a:sym typeface="Nunito"/>
                </a:rPr>
                <a:t>Thank you for your understanding and support during this time. If you require any further information or documentation regarding my absence, please do not hesitate to contact me.</a:t>
              </a:r>
              <a:endParaRPr sz="1100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66" name="Google Shape;66;p13"/>
            <p:cNvSpPr txBox="1"/>
            <p:nvPr/>
          </p:nvSpPr>
          <p:spPr>
            <a:xfrm>
              <a:off x="795125" y="9321225"/>
              <a:ext cx="1660500" cy="169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100">
                  <a:solidFill>
                    <a:schemeClr val="dk1"/>
                  </a:solidFill>
                  <a:latin typeface="Nunito"/>
                  <a:ea typeface="Nunito"/>
                  <a:cs typeface="Nunito"/>
                  <a:sym typeface="Nunito"/>
                </a:rPr>
                <a:t>Sincerely,</a:t>
              </a:r>
              <a:endParaRPr sz="1100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</p:grpSp>
      <p:sp>
        <p:nvSpPr>
          <p:cNvPr id="67" name="Google Shape;67;p13"/>
          <p:cNvSpPr txBox="1"/>
          <p:nvPr/>
        </p:nvSpPr>
        <p:spPr>
          <a:xfrm>
            <a:off x="795125" y="9773943"/>
            <a:ext cx="1660500" cy="169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uk" sz="1100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Felton Lebsack </a:t>
            </a:r>
            <a:endParaRPr b="1" sz="1100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