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ABeeZee"/>
      <p:regular r:id="rId7"/>
      <p:italic r:id="rId8"/>
    </p:embeddedFont>
    <p:embeddedFont>
      <p:font typeface="Bitter SemiBold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83">
          <p15:clr>
            <a:srgbClr val="747775"/>
          </p15:clr>
        </p15:guide>
        <p15:guide id="2" orient="horz" pos="397">
          <p15:clr>
            <a:srgbClr val="747775"/>
          </p15:clr>
        </p15:guide>
        <p15:guide id="3" orient="horz" pos="1032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3"/>
        <p:guide pos="397" orient="horz"/>
        <p:guide pos="1032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BitterSemiBold-italic.fntdata"/><Relationship Id="rId10" Type="http://schemas.openxmlformats.org/officeDocument/2006/relationships/font" Target="fonts/BitterSemiBold-bold.fntdata"/><Relationship Id="rId12" Type="http://schemas.openxmlformats.org/officeDocument/2006/relationships/font" Target="fonts/BitterSemiBold-boldItalic.fntdata"/><Relationship Id="rId9" Type="http://schemas.openxmlformats.org/officeDocument/2006/relationships/font" Target="fonts/BitterSemiBol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ABeeZee-regular.fntdata"/><Relationship Id="rId8" Type="http://schemas.openxmlformats.org/officeDocument/2006/relationships/font" Target="fonts/ABeeZee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2354250" y="1641800"/>
            <a:ext cx="5205750" cy="9043175"/>
            <a:chOff x="10493600" y="1641800"/>
            <a:chExt cx="5205750" cy="9043175"/>
          </a:xfrm>
        </p:grpSpPr>
        <p:sp>
          <p:nvSpPr>
            <p:cNvPr id="55" name="Google Shape;55;p13"/>
            <p:cNvSpPr/>
            <p:nvPr/>
          </p:nvSpPr>
          <p:spPr>
            <a:xfrm>
              <a:off x="12659325" y="1641800"/>
              <a:ext cx="3040025" cy="6091000"/>
            </a:xfrm>
            <a:custGeom>
              <a:rect b="b" l="l" r="r" t="t"/>
              <a:pathLst>
                <a:path extrusionOk="0" h="243640" w="121601">
                  <a:moveTo>
                    <a:pt x="121601" y="0"/>
                  </a:moveTo>
                  <a:lnTo>
                    <a:pt x="121601" y="243640"/>
                  </a:lnTo>
                  <a:lnTo>
                    <a:pt x="0" y="121971"/>
                  </a:lnTo>
                  <a:close/>
                </a:path>
              </a:pathLst>
            </a:custGeom>
            <a:solidFill>
              <a:srgbClr val="F8FAF9"/>
            </a:solidFill>
            <a:ln>
              <a:noFill/>
            </a:ln>
          </p:spPr>
        </p:sp>
        <p:sp>
          <p:nvSpPr>
            <p:cNvPr id="56" name="Google Shape;56;p13"/>
            <p:cNvSpPr/>
            <p:nvPr/>
          </p:nvSpPr>
          <p:spPr>
            <a:xfrm>
              <a:off x="10493600" y="5111425"/>
              <a:ext cx="5205750" cy="5573550"/>
            </a:xfrm>
            <a:custGeom>
              <a:rect b="b" l="l" r="r" t="t"/>
              <a:pathLst>
                <a:path extrusionOk="0" h="222942" w="208230">
                  <a:moveTo>
                    <a:pt x="73559" y="0"/>
                  </a:moveTo>
                  <a:lnTo>
                    <a:pt x="208230" y="134671"/>
                  </a:lnTo>
                  <a:lnTo>
                    <a:pt x="208230" y="222942"/>
                  </a:lnTo>
                  <a:lnTo>
                    <a:pt x="152023" y="222942"/>
                  </a:lnTo>
                  <a:lnTo>
                    <a:pt x="0" y="71674"/>
                  </a:lnTo>
                  <a:close/>
                </a:path>
              </a:pathLst>
            </a:custGeom>
            <a:solidFill>
              <a:srgbClr val="F8FAF9"/>
            </a:solidFill>
            <a:ln>
              <a:noFill/>
            </a:ln>
          </p:spPr>
        </p:sp>
      </p:grpSp>
      <p:sp>
        <p:nvSpPr>
          <p:cNvPr id="57" name="Google Shape;57;p13"/>
          <p:cNvSpPr/>
          <p:nvPr/>
        </p:nvSpPr>
        <p:spPr>
          <a:xfrm>
            <a:off x="450000" y="630000"/>
            <a:ext cx="123000" cy="1008600"/>
          </a:xfrm>
          <a:prstGeom prst="rect">
            <a:avLst/>
          </a:prstGeom>
          <a:solidFill>
            <a:srgbClr val="214B4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742430" y="536115"/>
            <a:ext cx="33261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2900">
                <a:solidFill>
                  <a:srgbClr val="000900"/>
                </a:solidFill>
                <a:latin typeface="Bitter SemiBold"/>
                <a:ea typeface="Bitter SemiBold"/>
                <a:cs typeface="Bitter SemiBold"/>
                <a:sym typeface="Bitter SemiBold"/>
              </a:rPr>
              <a:t>Excuse Letter </a:t>
            </a:r>
            <a:endParaRPr sz="2900">
              <a:solidFill>
                <a:srgbClr val="000900"/>
              </a:solidFill>
              <a:latin typeface="Bitter SemiBold"/>
              <a:ea typeface="Bitter SemiBold"/>
              <a:cs typeface="Bitter SemiBold"/>
              <a:sym typeface="Bitter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2900">
                <a:solidFill>
                  <a:srgbClr val="000900"/>
                </a:solidFill>
                <a:latin typeface="Bitter SemiBold"/>
                <a:ea typeface="Bitter SemiBold"/>
                <a:cs typeface="Bitter SemiBold"/>
                <a:sym typeface="Bitter SemiBold"/>
              </a:rPr>
              <a:t>for Being Absent</a:t>
            </a:r>
            <a:endParaRPr sz="2900">
              <a:solidFill>
                <a:srgbClr val="000900"/>
              </a:solidFill>
              <a:latin typeface="Bitter SemiBold"/>
              <a:ea typeface="Bitter SemiBold"/>
              <a:cs typeface="Bitter SemiBold"/>
              <a:sym typeface="Bitter SemiBold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742427" y="1490300"/>
            <a:ext cx="21567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000900"/>
                </a:solidFill>
                <a:latin typeface="ABeeZee"/>
                <a:ea typeface="ABeeZee"/>
                <a:cs typeface="ABeeZee"/>
                <a:sym typeface="ABeeZee"/>
              </a:rPr>
              <a:t>Name of Company, School</a:t>
            </a:r>
            <a:endParaRPr sz="1200">
              <a:solidFill>
                <a:srgbClr val="000900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grpSp>
        <p:nvGrpSpPr>
          <p:cNvPr id="60" name="Google Shape;60;p13"/>
          <p:cNvGrpSpPr/>
          <p:nvPr/>
        </p:nvGrpSpPr>
        <p:grpSpPr>
          <a:xfrm>
            <a:off x="441210" y="2005529"/>
            <a:ext cx="2156700" cy="1168836"/>
            <a:chOff x="441210" y="2005529"/>
            <a:chExt cx="2156700" cy="1168836"/>
          </a:xfrm>
        </p:grpSpPr>
        <p:sp>
          <p:nvSpPr>
            <p:cNvPr id="61" name="Google Shape;61;p13"/>
            <p:cNvSpPr txBox="1"/>
            <p:nvPr/>
          </p:nvSpPr>
          <p:spPr>
            <a:xfrm>
              <a:off x="441210" y="2005529"/>
              <a:ext cx="2156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000900"/>
                  </a:solidFill>
                  <a:latin typeface="ABeeZee"/>
                  <a:ea typeface="ABeeZee"/>
                  <a:cs typeface="ABeeZee"/>
                  <a:sym typeface="ABeeZee"/>
                </a:rPr>
                <a:t>[Your Name]</a:t>
              </a:r>
              <a:endParaRPr sz="1000">
                <a:solidFill>
                  <a:srgbClr val="000900"/>
                </a:solidFill>
                <a:latin typeface="ABeeZee"/>
                <a:ea typeface="ABeeZee"/>
                <a:cs typeface="ABeeZee"/>
                <a:sym typeface="ABeeZee"/>
              </a:endParaRPr>
            </a:p>
          </p:txBody>
        </p:sp>
        <p:sp>
          <p:nvSpPr>
            <p:cNvPr id="62" name="Google Shape;62;p13"/>
            <p:cNvSpPr txBox="1"/>
            <p:nvPr/>
          </p:nvSpPr>
          <p:spPr>
            <a:xfrm>
              <a:off x="441210" y="2208516"/>
              <a:ext cx="2156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000900"/>
                  </a:solidFill>
                  <a:latin typeface="ABeeZee"/>
                  <a:ea typeface="ABeeZee"/>
                  <a:cs typeface="ABeeZee"/>
                  <a:sym typeface="ABeeZee"/>
                </a:rPr>
                <a:t>[Your Address]</a:t>
              </a:r>
              <a:endParaRPr sz="1000">
                <a:solidFill>
                  <a:srgbClr val="000900"/>
                </a:solidFill>
                <a:latin typeface="ABeeZee"/>
                <a:ea typeface="ABeeZee"/>
                <a:cs typeface="ABeeZee"/>
                <a:sym typeface="ABeeZee"/>
              </a:endParaRPr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441210" y="2411503"/>
              <a:ext cx="2156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000900"/>
                  </a:solidFill>
                  <a:latin typeface="ABeeZee"/>
                  <a:ea typeface="ABeeZee"/>
                  <a:cs typeface="ABeeZee"/>
                  <a:sym typeface="ABeeZee"/>
                </a:rPr>
                <a:t>[City, State, ZIP Code]</a:t>
              </a:r>
              <a:endParaRPr sz="1000">
                <a:solidFill>
                  <a:srgbClr val="000900"/>
                </a:solidFill>
                <a:latin typeface="ABeeZee"/>
                <a:ea typeface="ABeeZee"/>
                <a:cs typeface="ABeeZee"/>
                <a:sym typeface="ABeeZee"/>
              </a:endParaRPr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441210" y="2614490"/>
              <a:ext cx="2156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000900"/>
                  </a:solidFill>
                  <a:latin typeface="ABeeZee"/>
                  <a:ea typeface="ABeeZee"/>
                  <a:cs typeface="ABeeZee"/>
                  <a:sym typeface="ABeeZee"/>
                </a:rPr>
                <a:t>[Email Address]</a:t>
              </a:r>
              <a:endParaRPr sz="1000">
                <a:solidFill>
                  <a:srgbClr val="000900"/>
                </a:solidFill>
                <a:latin typeface="ABeeZee"/>
                <a:ea typeface="ABeeZee"/>
                <a:cs typeface="ABeeZee"/>
                <a:sym typeface="ABeeZee"/>
              </a:endParaRPr>
            </a:p>
          </p:txBody>
        </p:sp>
        <p:sp>
          <p:nvSpPr>
            <p:cNvPr id="65" name="Google Shape;65;p13"/>
            <p:cNvSpPr txBox="1"/>
            <p:nvPr/>
          </p:nvSpPr>
          <p:spPr>
            <a:xfrm>
              <a:off x="441210" y="2817478"/>
              <a:ext cx="2156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000900"/>
                  </a:solidFill>
                  <a:latin typeface="ABeeZee"/>
                  <a:ea typeface="ABeeZee"/>
                  <a:cs typeface="ABeeZee"/>
                  <a:sym typeface="ABeeZee"/>
                </a:rPr>
                <a:t>[Phone Number] </a:t>
              </a:r>
              <a:endParaRPr sz="1000">
                <a:solidFill>
                  <a:srgbClr val="000900"/>
                </a:solidFill>
                <a:latin typeface="ABeeZee"/>
                <a:ea typeface="ABeeZee"/>
                <a:cs typeface="ABeeZee"/>
                <a:sym typeface="ABeeZee"/>
              </a:endParaRPr>
            </a:p>
          </p:txBody>
        </p:sp>
        <p:sp>
          <p:nvSpPr>
            <p:cNvPr id="66" name="Google Shape;66;p13"/>
            <p:cNvSpPr txBox="1"/>
            <p:nvPr/>
          </p:nvSpPr>
          <p:spPr>
            <a:xfrm>
              <a:off x="441210" y="3020465"/>
              <a:ext cx="2156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000900"/>
                  </a:solidFill>
                  <a:latin typeface="ABeeZee"/>
                  <a:ea typeface="ABeeZee"/>
                  <a:cs typeface="ABeeZee"/>
                  <a:sym typeface="ABeeZee"/>
                </a:rPr>
                <a:t>[Date]</a:t>
              </a:r>
              <a:endParaRPr sz="1000">
                <a:solidFill>
                  <a:srgbClr val="000900"/>
                </a:solidFill>
                <a:latin typeface="ABeeZee"/>
                <a:ea typeface="ABeeZee"/>
                <a:cs typeface="ABeeZee"/>
                <a:sym typeface="ABeeZee"/>
              </a:endParaRPr>
            </a:p>
          </p:txBody>
        </p:sp>
      </p:grpSp>
      <p:grpSp>
        <p:nvGrpSpPr>
          <p:cNvPr id="67" name="Google Shape;67;p13"/>
          <p:cNvGrpSpPr/>
          <p:nvPr/>
        </p:nvGrpSpPr>
        <p:grpSpPr>
          <a:xfrm>
            <a:off x="441210" y="3430526"/>
            <a:ext cx="2156700" cy="965849"/>
            <a:chOff x="441210" y="2005529"/>
            <a:chExt cx="2156700" cy="965849"/>
          </a:xfrm>
        </p:grpSpPr>
        <p:sp>
          <p:nvSpPr>
            <p:cNvPr id="68" name="Google Shape;68;p13"/>
            <p:cNvSpPr txBox="1"/>
            <p:nvPr/>
          </p:nvSpPr>
          <p:spPr>
            <a:xfrm>
              <a:off x="441210" y="2005529"/>
              <a:ext cx="2156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000900"/>
                  </a:solidFill>
                  <a:latin typeface="ABeeZee"/>
                  <a:ea typeface="ABeeZee"/>
                  <a:cs typeface="ABeeZee"/>
                  <a:sym typeface="ABeeZee"/>
                </a:rPr>
                <a:t>[Recipient's Name]</a:t>
              </a:r>
              <a:endParaRPr sz="1000">
                <a:solidFill>
                  <a:srgbClr val="000900"/>
                </a:solidFill>
                <a:latin typeface="ABeeZee"/>
                <a:ea typeface="ABeeZee"/>
                <a:cs typeface="ABeeZee"/>
                <a:sym typeface="ABeeZee"/>
              </a:endParaRPr>
            </a:p>
          </p:txBody>
        </p:sp>
        <p:sp>
          <p:nvSpPr>
            <p:cNvPr id="69" name="Google Shape;69;p13"/>
            <p:cNvSpPr txBox="1"/>
            <p:nvPr/>
          </p:nvSpPr>
          <p:spPr>
            <a:xfrm>
              <a:off x="441210" y="2208516"/>
              <a:ext cx="2156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000900"/>
                  </a:solidFill>
                  <a:latin typeface="ABeeZee"/>
                  <a:ea typeface="ABeeZee"/>
                  <a:cs typeface="ABeeZee"/>
                  <a:sym typeface="ABeeZee"/>
                </a:rPr>
                <a:t>[Recipient's Position]</a:t>
              </a:r>
              <a:endParaRPr sz="1000">
                <a:solidFill>
                  <a:srgbClr val="000900"/>
                </a:solidFill>
                <a:latin typeface="ABeeZee"/>
                <a:ea typeface="ABeeZee"/>
                <a:cs typeface="ABeeZee"/>
                <a:sym typeface="ABeeZee"/>
              </a:endParaRPr>
            </a:p>
          </p:txBody>
        </p:sp>
        <p:sp>
          <p:nvSpPr>
            <p:cNvPr id="70" name="Google Shape;70;p13"/>
            <p:cNvSpPr txBox="1"/>
            <p:nvPr/>
          </p:nvSpPr>
          <p:spPr>
            <a:xfrm>
              <a:off x="441210" y="2411503"/>
              <a:ext cx="2156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000900"/>
                  </a:solidFill>
                  <a:latin typeface="ABeeZee"/>
                  <a:ea typeface="ABeeZee"/>
                  <a:cs typeface="ABeeZee"/>
                  <a:sym typeface="ABeeZee"/>
                </a:rPr>
                <a:t>[Company/School Name]</a:t>
              </a:r>
              <a:endParaRPr sz="1000">
                <a:solidFill>
                  <a:srgbClr val="000900"/>
                </a:solidFill>
                <a:latin typeface="ABeeZee"/>
                <a:ea typeface="ABeeZee"/>
                <a:cs typeface="ABeeZee"/>
                <a:sym typeface="ABeeZee"/>
              </a:endParaRPr>
            </a:p>
          </p:txBody>
        </p:sp>
        <p:sp>
          <p:nvSpPr>
            <p:cNvPr id="71" name="Google Shape;71;p13"/>
            <p:cNvSpPr txBox="1"/>
            <p:nvPr/>
          </p:nvSpPr>
          <p:spPr>
            <a:xfrm>
              <a:off x="441210" y="2614490"/>
              <a:ext cx="2156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000900"/>
                  </a:solidFill>
                  <a:latin typeface="ABeeZee"/>
                  <a:ea typeface="ABeeZee"/>
                  <a:cs typeface="ABeeZee"/>
                  <a:sym typeface="ABeeZee"/>
                </a:rPr>
                <a:t>[Address]</a:t>
              </a:r>
              <a:endParaRPr sz="1000">
                <a:solidFill>
                  <a:srgbClr val="000900"/>
                </a:solidFill>
                <a:latin typeface="ABeeZee"/>
                <a:ea typeface="ABeeZee"/>
                <a:cs typeface="ABeeZee"/>
                <a:sym typeface="ABeeZee"/>
              </a:endParaRPr>
            </a:p>
          </p:txBody>
        </p:sp>
        <p:sp>
          <p:nvSpPr>
            <p:cNvPr id="72" name="Google Shape;72;p13"/>
            <p:cNvSpPr txBox="1"/>
            <p:nvPr/>
          </p:nvSpPr>
          <p:spPr>
            <a:xfrm>
              <a:off x="441210" y="2817478"/>
              <a:ext cx="2156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000900"/>
                  </a:solidFill>
                  <a:latin typeface="ABeeZee"/>
                  <a:ea typeface="ABeeZee"/>
                  <a:cs typeface="ABeeZee"/>
                  <a:sym typeface="ABeeZee"/>
                </a:rPr>
                <a:t>[City, State, ZIP Code]</a:t>
              </a:r>
              <a:endParaRPr sz="1000">
                <a:solidFill>
                  <a:srgbClr val="000900"/>
                </a:solidFill>
                <a:latin typeface="ABeeZee"/>
                <a:ea typeface="ABeeZee"/>
                <a:cs typeface="ABeeZee"/>
                <a:sym typeface="ABeeZee"/>
              </a:endParaRPr>
            </a:p>
          </p:txBody>
        </p:sp>
      </p:grpSp>
      <p:grpSp>
        <p:nvGrpSpPr>
          <p:cNvPr id="73" name="Google Shape;73;p13"/>
          <p:cNvGrpSpPr/>
          <p:nvPr/>
        </p:nvGrpSpPr>
        <p:grpSpPr>
          <a:xfrm>
            <a:off x="441180" y="4652525"/>
            <a:ext cx="6688800" cy="4663100"/>
            <a:chOff x="441180" y="4652525"/>
            <a:chExt cx="6688800" cy="4663100"/>
          </a:xfrm>
        </p:grpSpPr>
        <p:sp>
          <p:nvSpPr>
            <p:cNvPr id="74" name="Google Shape;74;p13"/>
            <p:cNvSpPr txBox="1"/>
            <p:nvPr/>
          </p:nvSpPr>
          <p:spPr>
            <a:xfrm>
              <a:off x="441210" y="4652525"/>
              <a:ext cx="2156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000900"/>
                  </a:solidFill>
                  <a:latin typeface="ABeeZee"/>
                  <a:ea typeface="ABeeZee"/>
                  <a:cs typeface="ABeeZee"/>
                  <a:sym typeface="ABeeZee"/>
                </a:rPr>
                <a:t>Dear [Recipient's Name],</a:t>
              </a:r>
              <a:endParaRPr sz="1000">
                <a:solidFill>
                  <a:srgbClr val="000900"/>
                </a:solidFill>
                <a:latin typeface="ABeeZee"/>
                <a:ea typeface="ABeeZee"/>
                <a:cs typeface="ABeeZee"/>
                <a:sym typeface="ABeeZee"/>
              </a:endParaRPr>
            </a:p>
          </p:txBody>
        </p:sp>
        <p:sp>
          <p:nvSpPr>
            <p:cNvPr id="75" name="Google Shape;75;p13"/>
            <p:cNvSpPr txBox="1"/>
            <p:nvPr/>
          </p:nvSpPr>
          <p:spPr>
            <a:xfrm>
              <a:off x="441180" y="5062575"/>
              <a:ext cx="6688800" cy="3894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A3532"/>
                  </a:solidFill>
                  <a:latin typeface="ABeeZee"/>
                  <a:ea typeface="ABeeZee"/>
                  <a:cs typeface="ABeeZee"/>
                  <a:sym typeface="ABeeZee"/>
                </a:rPr>
                <a:t>I hope this letter finds you in good health. I am writing to formally apologize for my unexpected absence on [date] from [work/school]. I understand the importance of regular attendance and take full responsibility for any inconvenience my absence may have caused.</a:t>
              </a:r>
              <a:endParaRPr sz="1000">
                <a:solidFill>
                  <a:srgbClr val="2A3532"/>
                </a:solidFill>
                <a:latin typeface="ABeeZee"/>
                <a:ea typeface="ABeeZee"/>
                <a:cs typeface="ABeeZee"/>
                <a:sym typeface="ABeeZee"/>
              </a:endParaRPr>
            </a:p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2A3532"/>
                </a:solidFill>
                <a:latin typeface="ABeeZee"/>
                <a:ea typeface="ABeeZee"/>
                <a:cs typeface="ABeeZee"/>
                <a:sym typeface="ABeeZee"/>
              </a:endParaRPr>
            </a:p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A3532"/>
                  </a:solidFill>
                  <a:latin typeface="ABeeZee"/>
                  <a:ea typeface="ABeeZee"/>
                  <a:cs typeface="ABeeZee"/>
                  <a:sym typeface="ABeeZee"/>
                </a:rPr>
                <a:t>The reason for my absence was [provide a brief and honest explanation for your absence, such as illness, family emergency, personal reasons, etc.]. I did not anticipate this situation and assure you that I will make every effort to prevent any recurrence in the future.</a:t>
              </a:r>
              <a:endParaRPr sz="1000">
                <a:solidFill>
                  <a:srgbClr val="2A3532"/>
                </a:solidFill>
                <a:latin typeface="ABeeZee"/>
                <a:ea typeface="ABeeZee"/>
                <a:cs typeface="ABeeZee"/>
                <a:sym typeface="ABeeZee"/>
              </a:endParaRPr>
            </a:p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2A3532"/>
                </a:solidFill>
                <a:latin typeface="ABeeZee"/>
                <a:ea typeface="ABeeZee"/>
                <a:cs typeface="ABeeZee"/>
                <a:sym typeface="ABeeZee"/>
              </a:endParaRPr>
            </a:p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A3532"/>
                  </a:solidFill>
                  <a:latin typeface="ABeeZee"/>
                  <a:ea typeface="ABeeZee"/>
                  <a:cs typeface="ABeeZee"/>
                  <a:sym typeface="ABeeZee"/>
                </a:rPr>
                <a:t>I understand the impact that my absence may have had on [mention specific tasks, projects, or responsibilities that were affected], and I am committed to making amends. If there are any specific actions I need to take to mitigate the impact of my absence, please let me know, and I will address them promptly.</a:t>
              </a:r>
              <a:endParaRPr sz="1000">
                <a:solidFill>
                  <a:srgbClr val="2A3532"/>
                </a:solidFill>
                <a:latin typeface="ABeeZee"/>
                <a:ea typeface="ABeeZee"/>
                <a:cs typeface="ABeeZee"/>
                <a:sym typeface="ABeeZee"/>
              </a:endParaRPr>
            </a:p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2A3532"/>
                </a:solidFill>
                <a:latin typeface="ABeeZee"/>
                <a:ea typeface="ABeeZee"/>
                <a:cs typeface="ABeeZee"/>
                <a:sym typeface="ABeeZee"/>
              </a:endParaRPr>
            </a:p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A3532"/>
                  </a:solidFill>
                  <a:latin typeface="ABeeZee"/>
                  <a:ea typeface="ABeeZee"/>
                  <a:cs typeface="ABeeZee"/>
                  <a:sym typeface="ABeeZee"/>
                </a:rPr>
                <a:t>To ensure continuity, I am willing to [mention any steps you are taking to catch up on missed work or responsibilities]. I value my commitment to [work/school], and I am dedicated to maintaining a high standard of attendance and performance.</a:t>
              </a:r>
              <a:endParaRPr sz="1000">
                <a:solidFill>
                  <a:srgbClr val="2A3532"/>
                </a:solidFill>
                <a:latin typeface="ABeeZee"/>
                <a:ea typeface="ABeeZee"/>
                <a:cs typeface="ABeeZee"/>
                <a:sym typeface="ABeeZee"/>
              </a:endParaRPr>
            </a:p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2A3532"/>
                </a:solidFill>
                <a:latin typeface="ABeeZee"/>
                <a:ea typeface="ABeeZee"/>
                <a:cs typeface="ABeeZee"/>
                <a:sym typeface="ABeeZee"/>
              </a:endParaRPr>
            </a:p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A3532"/>
                  </a:solidFill>
                  <a:latin typeface="ABeeZee"/>
                  <a:ea typeface="ABeeZee"/>
                  <a:cs typeface="ABeeZee"/>
                  <a:sym typeface="ABeeZee"/>
                </a:rPr>
                <a:t>Once again, I sincerely apologize for any inconvenience my absence may have caused. I appreciate your understanding and cooperation in this matter. If you require any additional information or documentation regarding my absence, please do not hesitate to contact me.</a:t>
              </a:r>
              <a:endParaRPr sz="1000">
                <a:solidFill>
                  <a:srgbClr val="2A3532"/>
                </a:solidFill>
                <a:latin typeface="ABeeZee"/>
                <a:ea typeface="ABeeZee"/>
                <a:cs typeface="ABeeZee"/>
                <a:sym typeface="ABeeZee"/>
              </a:endParaRPr>
            </a:p>
          </p:txBody>
        </p:sp>
        <p:sp>
          <p:nvSpPr>
            <p:cNvPr id="76" name="Google Shape;76;p13"/>
            <p:cNvSpPr txBox="1"/>
            <p:nvPr/>
          </p:nvSpPr>
          <p:spPr>
            <a:xfrm>
              <a:off x="441193" y="9161725"/>
              <a:ext cx="37203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A3532"/>
                  </a:solidFill>
                  <a:latin typeface="ABeeZee"/>
                  <a:ea typeface="ABeeZee"/>
                  <a:cs typeface="ABeeZee"/>
                  <a:sym typeface="ABeeZee"/>
                </a:rPr>
                <a:t>Thank you for your understanding and consideration.</a:t>
              </a:r>
              <a:endParaRPr sz="1000">
                <a:solidFill>
                  <a:srgbClr val="2A3532"/>
                </a:solidFill>
                <a:latin typeface="ABeeZee"/>
                <a:ea typeface="ABeeZee"/>
                <a:cs typeface="ABeeZee"/>
                <a:sym typeface="ABeeZee"/>
              </a:endParaRPr>
            </a:p>
          </p:txBody>
        </p:sp>
      </p:grpSp>
      <p:sp>
        <p:nvSpPr>
          <p:cNvPr id="77" name="Google Shape;77;p13"/>
          <p:cNvSpPr txBox="1"/>
          <p:nvPr/>
        </p:nvSpPr>
        <p:spPr>
          <a:xfrm>
            <a:off x="441197" y="9567600"/>
            <a:ext cx="1852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2A3532"/>
                </a:solidFill>
                <a:latin typeface="ABeeZee"/>
                <a:ea typeface="ABeeZee"/>
                <a:cs typeface="ABeeZee"/>
                <a:sym typeface="ABeeZee"/>
              </a:rPr>
              <a:t>Sincerely,</a:t>
            </a:r>
            <a:endParaRPr sz="1000">
              <a:solidFill>
                <a:srgbClr val="2A3532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441197" y="9967350"/>
            <a:ext cx="1852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000900"/>
                </a:solidFill>
                <a:latin typeface="ABeeZee"/>
                <a:ea typeface="ABeeZee"/>
                <a:cs typeface="ABeeZee"/>
                <a:sym typeface="ABeeZee"/>
              </a:rPr>
              <a:t>[Your Name]</a:t>
            </a:r>
            <a:endParaRPr sz="1000">
              <a:solidFill>
                <a:srgbClr val="000900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