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Oswald Medium"/>
      <p:regular r:id="rId6"/>
      <p:bold r:id="rId7"/>
    </p:embeddedFon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  <p:embeddedFont>
      <p:font typeface="Montserrat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regular.fntdata"/><Relationship Id="rId11" Type="http://schemas.openxmlformats.org/officeDocument/2006/relationships/font" Target="fonts/MontserratSemiBold-boldItalic.fntdata"/><Relationship Id="rId22" Type="http://schemas.openxmlformats.org/officeDocument/2006/relationships/font" Target="fonts/MontserratLight-italic.fntdata"/><Relationship Id="rId10" Type="http://schemas.openxmlformats.org/officeDocument/2006/relationships/font" Target="fonts/MontserratSemiBold-italic.fntdata"/><Relationship Id="rId21" Type="http://schemas.openxmlformats.org/officeDocument/2006/relationships/font" Target="fonts/MontserratLight-bold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23" Type="http://schemas.openxmlformats.org/officeDocument/2006/relationships/font" Target="fonts/MontserratLigh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font" Target="fonts/OswaldMedium-regular.fntdata"/><Relationship Id="rId18" Type="http://schemas.openxmlformats.org/officeDocument/2006/relationships/font" Target="fonts/MontserratMedium-italic.fntdata"/><Relationship Id="rId7" Type="http://schemas.openxmlformats.org/officeDocument/2006/relationships/font" Target="fonts/OswaldMedium-bold.fntdata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1" cy="2551050"/>
            <a:chOff x="0" y="0"/>
            <a:chExt cx="7560001" cy="2551050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02875" y="0"/>
              <a:ext cx="2557126" cy="2551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/>
            <p:nvPr/>
          </p:nvSpPr>
          <p:spPr>
            <a:xfrm>
              <a:off x="0" y="0"/>
              <a:ext cx="5022000" cy="636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13"/>
          <p:cNvSpPr txBox="1"/>
          <p:nvPr/>
        </p:nvSpPr>
        <p:spPr>
          <a:xfrm>
            <a:off x="5485075" y="2676850"/>
            <a:ext cx="20748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41774" y="563984"/>
            <a:ext cx="433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6000">
                <a:solidFill>
                  <a:srgbClr val="292929"/>
                </a:solidFill>
                <a:latin typeface="Oswald Medium"/>
                <a:ea typeface="Oswald Medium"/>
                <a:cs typeface="Oswald Medium"/>
                <a:sym typeface="Oswald Medium"/>
              </a:rPr>
              <a:t>ALEX MORGAN</a:t>
            </a:r>
            <a:endParaRPr sz="6000">
              <a:solidFill>
                <a:srgbClr val="292929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41775" y="1946400"/>
            <a:ext cx="1533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292929"/>
                </a:solidFill>
                <a:latin typeface="Montserrat"/>
                <a:ea typeface="Montserrat"/>
                <a:cs typeface="Montserrat"/>
                <a:sym typeface="Montserrat"/>
              </a:rPr>
              <a:t>4 Innovation Drive Techville</a:t>
            </a:r>
            <a:endParaRPr sz="800">
              <a:solidFill>
                <a:srgbClr val="2929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2083348" y="1946400"/>
            <a:ext cx="1137500" cy="123000"/>
            <a:chOff x="2048675" y="1946400"/>
            <a:chExt cx="1137500" cy="123000"/>
          </a:xfrm>
        </p:grpSpPr>
        <p:sp>
          <p:nvSpPr>
            <p:cNvPr id="61" name="Google Shape;61;p13"/>
            <p:cNvSpPr/>
            <p:nvPr/>
          </p:nvSpPr>
          <p:spPr>
            <a:xfrm>
              <a:off x="2048675" y="1985400"/>
              <a:ext cx="45000" cy="450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92929"/>
                </a:solidFill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2298475" y="1946400"/>
              <a:ext cx="8877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(123) 456-7890</a:t>
              </a:r>
              <a:endParaRPr sz="800">
                <a:solidFill>
                  <a:srgbClr val="29292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3329122" y="1946400"/>
            <a:ext cx="1423925" cy="123000"/>
            <a:chOff x="3242750" y="1946400"/>
            <a:chExt cx="1423925" cy="123000"/>
          </a:xfrm>
        </p:grpSpPr>
        <p:sp>
          <p:nvSpPr>
            <p:cNvPr id="64" name="Google Shape;64;p13"/>
            <p:cNvSpPr/>
            <p:nvPr/>
          </p:nvSpPr>
          <p:spPr>
            <a:xfrm>
              <a:off x="3242750" y="1985400"/>
              <a:ext cx="45000" cy="450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92929"/>
                </a:solidFill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3509575" y="1946400"/>
              <a:ext cx="1157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alex.morgan@e.com</a:t>
              </a:r>
              <a:endParaRPr sz="800">
                <a:solidFill>
                  <a:srgbClr val="29292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441775" y="2994486"/>
            <a:ext cx="4224901" cy="1406739"/>
            <a:chOff x="441775" y="2994486"/>
            <a:chExt cx="4224901" cy="1406739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441775" y="2994486"/>
              <a:ext cx="2074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92929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OBJECTIVE</a:t>
              </a:r>
              <a:endParaRPr>
                <a:solidFill>
                  <a:srgbClr val="292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441776" y="3514725"/>
              <a:ext cx="4224900" cy="88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Innovative and results-driven Software Engineer with 8 years of experience in developing and optimizing software systems. Adept at leading cross - functional teams to deliver high-quality engineering solutions. Seeking a challenging position at TechnoInnovations Inc. to leverage expertise in software development and project management.</a:t>
              </a:r>
              <a:endParaRPr sz="900">
                <a:solidFill>
                  <a:srgbClr val="292929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69" name="Google Shape;69;p13"/>
          <p:cNvSpPr txBox="1"/>
          <p:nvPr/>
        </p:nvSpPr>
        <p:spPr>
          <a:xfrm>
            <a:off x="441775" y="4776350"/>
            <a:ext cx="385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92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PROFESSIONAL EXPERIENCE</a:t>
            </a:r>
            <a:endParaRPr>
              <a:solidFill>
                <a:srgbClr val="29292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441775" y="5296575"/>
            <a:ext cx="4272774" cy="2245975"/>
            <a:chOff x="441775" y="5296575"/>
            <a:chExt cx="4272774" cy="2245975"/>
          </a:xfrm>
        </p:grpSpPr>
        <p:grpSp>
          <p:nvGrpSpPr>
            <p:cNvPr id="71" name="Google Shape;71;p13"/>
            <p:cNvGrpSpPr/>
            <p:nvPr/>
          </p:nvGrpSpPr>
          <p:grpSpPr>
            <a:xfrm>
              <a:off x="441775" y="5296575"/>
              <a:ext cx="2287800" cy="519600"/>
              <a:chOff x="441775" y="5296575"/>
              <a:chExt cx="2287800" cy="519600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441775" y="5296575"/>
                <a:ext cx="22878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Senior </a:t>
                </a:r>
                <a:r>
                  <a:rPr lang="uk" sz="900">
                    <a:solidFill>
                      <a:srgbClr val="292929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Software</a:t>
                </a:r>
                <a:r>
                  <a:rPr lang="uk" sz="900">
                    <a:solidFill>
                      <a:srgbClr val="292929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Engineer</a:t>
                </a:r>
                <a:endParaRPr sz="900">
                  <a:solidFill>
                    <a:srgbClr val="29292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441775" y="5487075"/>
                <a:ext cx="22878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TechSolutions Ltd., Techville, CA</a:t>
                </a:r>
                <a:endParaRPr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441775" y="5677575"/>
                <a:ext cx="22878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June 2020 – Present</a:t>
                </a:r>
                <a:endParaRPr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450000" y="6064725"/>
              <a:ext cx="4264550" cy="512700"/>
              <a:chOff x="450000" y="6064725"/>
              <a:chExt cx="4264550" cy="512700"/>
            </a:xfrm>
          </p:grpSpPr>
          <p:sp>
            <p:nvSpPr>
              <p:cNvPr id="76" name="Google Shape;76;p13"/>
              <p:cNvSpPr txBox="1"/>
              <p:nvPr/>
            </p:nvSpPr>
            <p:spPr>
              <a:xfrm>
                <a:off x="576950" y="6064725"/>
                <a:ext cx="4137600" cy="51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Led the design and development of a scalable software architecture, improving system performance by 20% and reducing operational costs by $500,000 annually.</a:t>
                </a:r>
                <a:endParaRPr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450000" y="6110325"/>
                <a:ext cx="39600" cy="396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450000" y="6640888"/>
              <a:ext cx="4264550" cy="512700"/>
              <a:chOff x="450000" y="6064725"/>
              <a:chExt cx="4264550" cy="512700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576950" y="6064725"/>
                <a:ext cx="4137600" cy="51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Spearheaded a team of 10 developers to create a new application, resulting in a 15% increase in user engagement and market share. Implemented a new version control system, reducing development time.</a:t>
                </a:r>
                <a:endParaRPr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450000" y="6110325"/>
                <a:ext cx="39600" cy="396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450000" y="7217050"/>
              <a:ext cx="4264550" cy="325500"/>
              <a:chOff x="450000" y="6064725"/>
              <a:chExt cx="4264550" cy="325500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576950" y="6064725"/>
                <a:ext cx="4137600" cy="32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Collaborated with cross-functional teams, including quality assurance, to ensure software compliance with industry standards and best practices.</a:t>
                </a:r>
                <a:endParaRPr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450000" y="6110325"/>
                <a:ext cx="39600" cy="396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4" name="Google Shape;84;p13"/>
          <p:cNvGrpSpPr/>
          <p:nvPr/>
        </p:nvGrpSpPr>
        <p:grpSpPr>
          <a:xfrm>
            <a:off x="441775" y="7777507"/>
            <a:ext cx="4272774" cy="2609101"/>
            <a:chOff x="441775" y="7777507"/>
            <a:chExt cx="4272774" cy="2609101"/>
          </a:xfrm>
        </p:grpSpPr>
        <p:grpSp>
          <p:nvGrpSpPr>
            <p:cNvPr id="85" name="Google Shape;85;p13"/>
            <p:cNvGrpSpPr/>
            <p:nvPr/>
          </p:nvGrpSpPr>
          <p:grpSpPr>
            <a:xfrm>
              <a:off x="441775" y="7777507"/>
              <a:ext cx="2287800" cy="519600"/>
              <a:chOff x="441775" y="5296575"/>
              <a:chExt cx="2287800" cy="519600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441775" y="5296575"/>
                <a:ext cx="22878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Software Engineer</a:t>
                </a:r>
                <a:endParaRPr sz="900">
                  <a:solidFill>
                    <a:srgbClr val="29292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441775" y="5487075"/>
                <a:ext cx="22878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Innovative Designs Corp., Techville, CA</a:t>
                </a:r>
                <a:endParaRPr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441775" y="5677575"/>
                <a:ext cx="22878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June 2016 – May 2020</a:t>
                </a:r>
                <a:endParaRPr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450000" y="8545657"/>
              <a:ext cx="4264550" cy="512700"/>
              <a:chOff x="450000" y="6064725"/>
              <a:chExt cx="4264550" cy="51270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576950" y="6064725"/>
                <a:ext cx="4137600" cy="51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Developed and tested software components for a new electric vehicle management platform, achieving a 30% improvement in data processing efficiency and a 10% increase in system energy efficiency.</a:t>
                </a:r>
                <a:endParaRPr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450000" y="6110325"/>
                <a:ext cx="39600" cy="396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450000" y="9116482"/>
              <a:ext cx="4264550" cy="325500"/>
              <a:chOff x="450000" y="6064725"/>
              <a:chExt cx="4264550" cy="325500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576950" y="6064725"/>
                <a:ext cx="4137600" cy="32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Led a project to redesign a software system architecture, resulting in a 15% improvement in performance efficiency.</a:t>
                </a:r>
                <a:endParaRPr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450000" y="6110325"/>
                <a:ext cx="39600" cy="396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450000" y="9500108"/>
              <a:ext cx="4264550" cy="886500"/>
              <a:chOff x="450000" y="6064725"/>
              <a:chExt cx="4264550" cy="886500"/>
            </a:xfrm>
          </p:grpSpPr>
          <p:sp>
            <p:nvSpPr>
              <p:cNvPr id="96" name="Google Shape;96;p13"/>
              <p:cNvSpPr txBox="1"/>
              <p:nvPr/>
            </p:nvSpPr>
            <p:spPr>
              <a:xfrm>
                <a:off x="576950" y="6064725"/>
                <a:ext cx="4137600" cy="88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Performed code analysis and performance profiling on critical software modules, identifying potential bottlenecks and improving system reliability. Mentored junior developers, providing guidance on best practices in software design and development.</a:t>
                </a:r>
                <a:endParaRPr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292929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450000" y="6110325"/>
                <a:ext cx="39600" cy="396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98" name="Google Shape;98;p13"/>
          <p:cNvCxnSpPr/>
          <p:nvPr/>
        </p:nvCxnSpPr>
        <p:spPr>
          <a:xfrm>
            <a:off x="5007075" y="3040625"/>
            <a:ext cx="0" cy="7134600"/>
          </a:xfrm>
          <a:prstGeom prst="straightConnector1">
            <a:avLst/>
          </a:prstGeom>
          <a:noFill/>
          <a:ln cap="flat" cmpd="sng" w="28575">
            <a:solidFill>
              <a:srgbClr val="27272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9" name="Google Shape;99;p13"/>
          <p:cNvGrpSpPr/>
          <p:nvPr/>
        </p:nvGrpSpPr>
        <p:grpSpPr>
          <a:xfrm>
            <a:off x="5381384" y="2994475"/>
            <a:ext cx="2003316" cy="2732909"/>
            <a:chOff x="5381384" y="2994475"/>
            <a:chExt cx="2003316" cy="2732909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5381600" y="2994475"/>
              <a:ext cx="2003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92929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EDUCATION</a:t>
              </a:r>
              <a:endParaRPr>
                <a:solidFill>
                  <a:srgbClr val="292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101" name="Google Shape;101;p13"/>
            <p:cNvGrpSpPr/>
            <p:nvPr/>
          </p:nvGrpSpPr>
          <p:grpSpPr>
            <a:xfrm>
              <a:off x="5381384" y="3514704"/>
              <a:ext cx="2003012" cy="693625"/>
              <a:chOff x="5381597" y="3514725"/>
              <a:chExt cx="2074800" cy="693625"/>
            </a:xfrm>
          </p:grpSpPr>
          <p:sp>
            <p:nvSpPr>
              <p:cNvPr id="102" name="Google Shape;102;p13"/>
              <p:cNvSpPr txBox="1"/>
              <p:nvPr/>
            </p:nvSpPr>
            <p:spPr>
              <a:xfrm>
                <a:off x="5381597" y="3514725"/>
                <a:ext cx="2074800" cy="32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Bachelor of Science in </a:t>
                </a:r>
                <a:endParaRPr sz="900">
                  <a:solidFill>
                    <a:srgbClr val="29292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Software Engineering</a:t>
                </a:r>
                <a:endParaRPr sz="900">
                  <a:solidFill>
                    <a:srgbClr val="292929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03" name="Google Shape;103;p13"/>
              <p:cNvSpPr txBox="1"/>
              <p:nvPr/>
            </p:nvSpPr>
            <p:spPr>
              <a:xfrm>
                <a:off x="5381597" y="3882850"/>
                <a:ext cx="2074800" cy="32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University of California, Techville</a:t>
                </a:r>
                <a:endParaRPr sz="9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Graduation Date: May 2016</a:t>
                </a:r>
                <a:endParaRPr sz="9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04" name="Google Shape;104;p13"/>
            <p:cNvGrpSpPr/>
            <p:nvPr/>
          </p:nvGrpSpPr>
          <p:grpSpPr>
            <a:xfrm>
              <a:off x="5399150" y="4451730"/>
              <a:ext cx="1985104" cy="514950"/>
              <a:chOff x="5400000" y="4451751"/>
              <a:chExt cx="2056250" cy="514950"/>
            </a:xfrm>
          </p:grpSpPr>
          <p:grpSp>
            <p:nvGrpSpPr>
              <p:cNvPr id="105" name="Google Shape;105;p13"/>
              <p:cNvGrpSpPr/>
              <p:nvPr/>
            </p:nvGrpSpPr>
            <p:grpSpPr>
              <a:xfrm>
                <a:off x="5520350" y="4451751"/>
                <a:ext cx="1935900" cy="514950"/>
                <a:chOff x="5520350" y="4451751"/>
                <a:chExt cx="1935900" cy="514950"/>
              </a:xfrm>
            </p:grpSpPr>
            <p:sp>
              <p:nvSpPr>
                <p:cNvPr id="106" name="Google Shape;106;p13"/>
                <p:cNvSpPr txBox="1"/>
                <p:nvPr/>
              </p:nvSpPr>
              <p:spPr>
                <a:xfrm>
                  <a:off x="5520350" y="4451751"/>
                  <a:ext cx="19359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Relevant coursework:  </a:t>
                  </a:r>
                  <a:endParaRPr sz="900">
                    <a:solidFill>
                      <a:srgbClr val="292929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07" name="Google Shape;107;p13"/>
                <p:cNvSpPr txBox="1"/>
                <p:nvPr/>
              </p:nvSpPr>
              <p:spPr>
                <a:xfrm>
                  <a:off x="5520350" y="4641201"/>
                  <a:ext cx="1935900" cy="325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292929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Data Structures, Algorithms, Database Systems</a:t>
                  </a:r>
                  <a:endParaRPr sz="900">
                    <a:solidFill>
                      <a:srgbClr val="292929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108" name="Google Shape;108;p13"/>
              <p:cNvSpPr/>
              <p:nvPr/>
            </p:nvSpPr>
            <p:spPr>
              <a:xfrm>
                <a:off x="5400000" y="4498700"/>
                <a:ext cx="45000" cy="45000"/>
              </a:xfrm>
              <a:prstGeom prst="rect">
                <a:avLst/>
              </a:prstGeom>
              <a:solidFill>
                <a:srgbClr val="2222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5399150" y="5214684"/>
              <a:ext cx="1985104" cy="512700"/>
              <a:chOff x="5400000" y="4451751"/>
              <a:chExt cx="2056250" cy="512700"/>
            </a:xfrm>
          </p:grpSpPr>
          <p:sp>
            <p:nvSpPr>
              <p:cNvPr id="110" name="Google Shape;110;p13"/>
              <p:cNvSpPr txBox="1"/>
              <p:nvPr/>
            </p:nvSpPr>
            <p:spPr>
              <a:xfrm>
                <a:off x="5520350" y="4451751"/>
                <a:ext cx="1935900" cy="51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Honors: Dean’s List, Tau Beta   </a:t>
                </a:r>
                <a:endParaRPr sz="9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Pi Engineering Honor Society</a:t>
                </a:r>
                <a:endParaRPr sz="9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5400000" y="4498700"/>
                <a:ext cx="45000" cy="45000"/>
              </a:xfrm>
              <a:prstGeom prst="rect">
                <a:avLst/>
              </a:prstGeom>
              <a:solidFill>
                <a:srgbClr val="2222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92929"/>
                  </a:solidFill>
                </a:endParaRPr>
              </a:p>
            </p:txBody>
          </p:sp>
        </p:grpSp>
      </p:grpSp>
      <p:grpSp>
        <p:nvGrpSpPr>
          <p:cNvPr id="112" name="Google Shape;112;p13"/>
          <p:cNvGrpSpPr/>
          <p:nvPr/>
        </p:nvGrpSpPr>
        <p:grpSpPr>
          <a:xfrm>
            <a:off x="5381600" y="5931475"/>
            <a:ext cx="2003100" cy="2940606"/>
            <a:chOff x="5381600" y="5931475"/>
            <a:chExt cx="2003100" cy="2940606"/>
          </a:xfrm>
        </p:grpSpPr>
        <p:sp>
          <p:nvSpPr>
            <p:cNvPr id="113" name="Google Shape;113;p13"/>
            <p:cNvSpPr txBox="1"/>
            <p:nvPr/>
          </p:nvSpPr>
          <p:spPr>
            <a:xfrm>
              <a:off x="5381600" y="5931475"/>
              <a:ext cx="2003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92929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SKILLS</a:t>
              </a:r>
              <a:endParaRPr>
                <a:solidFill>
                  <a:srgbClr val="292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grpSp>
          <p:nvGrpSpPr>
            <p:cNvPr id="114" name="Google Shape;114;p13"/>
            <p:cNvGrpSpPr/>
            <p:nvPr/>
          </p:nvGrpSpPr>
          <p:grpSpPr>
            <a:xfrm>
              <a:off x="5400000" y="6445175"/>
              <a:ext cx="1984550" cy="1073700"/>
              <a:chOff x="5400000" y="4451749"/>
              <a:chExt cx="1984550" cy="1073700"/>
            </a:xfrm>
          </p:grpSpPr>
          <p:sp>
            <p:nvSpPr>
              <p:cNvPr id="115" name="Google Shape;115;p13"/>
              <p:cNvSpPr txBox="1"/>
              <p:nvPr/>
            </p:nvSpPr>
            <p:spPr>
              <a:xfrm>
                <a:off x="5520350" y="4451749"/>
                <a:ext cx="1864200" cy="107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Proficient in Python, Java, C++, SQL, and Git version control. Strong knowledge of algorithms, data structures, software design patterns, and system architecture</a:t>
                </a:r>
                <a:endParaRPr sz="9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5400000" y="4498700"/>
                <a:ext cx="45000" cy="45000"/>
              </a:xfrm>
              <a:prstGeom prst="rect">
                <a:avLst/>
              </a:prstGeom>
              <a:solidFill>
                <a:srgbClr val="2222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117" name="Google Shape;117;p13"/>
            <p:cNvGrpSpPr/>
            <p:nvPr/>
          </p:nvGrpSpPr>
          <p:grpSpPr>
            <a:xfrm>
              <a:off x="5400000" y="7595531"/>
              <a:ext cx="1984550" cy="325500"/>
              <a:chOff x="5400000" y="4451749"/>
              <a:chExt cx="1984550" cy="325500"/>
            </a:xfrm>
          </p:grpSpPr>
          <p:sp>
            <p:nvSpPr>
              <p:cNvPr id="118" name="Google Shape;118;p13"/>
              <p:cNvSpPr txBox="1"/>
              <p:nvPr/>
            </p:nvSpPr>
            <p:spPr>
              <a:xfrm>
                <a:off x="5520350" y="4451749"/>
                <a:ext cx="1864200" cy="32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Excellent problem-solving </a:t>
                </a:r>
                <a:endParaRPr sz="9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and analytical skills</a:t>
                </a:r>
                <a:endParaRPr sz="9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5400000" y="4498700"/>
                <a:ext cx="45000" cy="45000"/>
              </a:xfrm>
              <a:prstGeom prst="rect">
                <a:avLst/>
              </a:prstGeom>
              <a:solidFill>
                <a:srgbClr val="2222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120" name="Google Shape;120;p13"/>
            <p:cNvGrpSpPr/>
            <p:nvPr/>
          </p:nvGrpSpPr>
          <p:grpSpPr>
            <a:xfrm>
              <a:off x="5400000" y="7977456"/>
              <a:ext cx="1984550" cy="512700"/>
              <a:chOff x="5400000" y="4451749"/>
              <a:chExt cx="1984550" cy="512700"/>
            </a:xfrm>
          </p:grpSpPr>
          <p:sp>
            <p:nvSpPr>
              <p:cNvPr id="121" name="Google Shape;121;p13"/>
              <p:cNvSpPr txBox="1"/>
              <p:nvPr/>
            </p:nvSpPr>
            <p:spPr>
              <a:xfrm>
                <a:off x="5520350" y="4451749"/>
                <a:ext cx="1864200" cy="51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Experienced in project management and team leadership</a:t>
                </a:r>
                <a:endParaRPr sz="9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5400000" y="4498700"/>
                <a:ext cx="45000" cy="45000"/>
              </a:xfrm>
              <a:prstGeom prst="rect">
                <a:avLst/>
              </a:prstGeom>
              <a:solidFill>
                <a:srgbClr val="2222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123" name="Google Shape;123;p13"/>
            <p:cNvGrpSpPr/>
            <p:nvPr/>
          </p:nvGrpSpPr>
          <p:grpSpPr>
            <a:xfrm>
              <a:off x="5400000" y="8546581"/>
              <a:ext cx="1984550" cy="325500"/>
              <a:chOff x="5400000" y="4451749"/>
              <a:chExt cx="1984550" cy="325500"/>
            </a:xfrm>
          </p:grpSpPr>
          <p:sp>
            <p:nvSpPr>
              <p:cNvPr id="124" name="Google Shape;124;p13"/>
              <p:cNvSpPr txBox="1"/>
              <p:nvPr/>
            </p:nvSpPr>
            <p:spPr>
              <a:xfrm>
                <a:off x="5520350" y="4451749"/>
                <a:ext cx="1864200" cy="32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29292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Strong communication and interpersonal skills</a:t>
                </a:r>
                <a:endParaRPr sz="9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5400000" y="4498700"/>
                <a:ext cx="45000" cy="45000"/>
              </a:xfrm>
              <a:prstGeom prst="rect">
                <a:avLst/>
              </a:prstGeom>
              <a:solidFill>
                <a:srgbClr val="2222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92929"/>
                  </a:solidFill>
                </a:endParaRPr>
              </a:p>
            </p:txBody>
          </p:sp>
        </p:grpSp>
      </p:grpSp>
      <p:grpSp>
        <p:nvGrpSpPr>
          <p:cNvPr id="126" name="Google Shape;126;p13"/>
          <p:cNvGrpSpPr/>
          <p:nvPr/>
        </p:nvGrpSpPr>
        <p:grpSpPr>
          <a:xfrm>
            <a:off x="5381600" y="9369717"/>
            <a:ext cx="2003100" cy="652300"/>
            <a:chOff x="5381600" y="9342109"/>
            <a:chExt cx="2003100" cy="652300"/>
          </a:xfrm>
        </p:grpSpPr>
        <p:sp>
          <p:nvSpPr>
            <p:cNvPr id="127" name="Google Shape;127;p13"/>
            <p:cNvSpPr txBox="1"/>
            <p:nvPr/>
          </p:nvSpPr>
          <p:spPr>
            <a:xfrm>
              <a:off x="5381600" y="9342109"/>
              <a:ext cx="2003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92929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REFERENCES</a:t>
              </a:r>
              <a:endParaRPr>
                <a:solidFill>
                  <a:srgbClr val="292929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5400160" y="9855809"/>
              <a:ext cx="1864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29292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Available upon request.</a:t>
              </a:r>
              <a:endParaRPr sz="900">
                <a:solidFill>
                  <a:srgbClr val="29292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9" name="Google Shape;129;p13"/>
          <p:cNvSpPr/>
          <p:nvPr/>
        </p:nvSpPr>
        <p:spPr>
          <a:xfrm>
            <a:off x="441775" y="1479825"/>
            <a:ext cx="4187990" cy="148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292929"/>
                </a:solidFill>
                <a:latin typeface="Montserrat;300"/>
              </a:rPr>
              <a:t>P R I N C I P A L  S O F T W A R E  E N G I N E E 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