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35">
          <p15:clr>
            <a:srgbClr val="A4A3A4"/>
          </p15:clr>
        </p15:guide>
        <p15:guide id="2" pos="227">
          <p15:clr>
            <a:srgbClr val="9AA0A6"/>
          </p15:clr>
        </p15:guide>
        <p15:guide id="3" orient="horz" pos="654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35"/>
        <p:guide pos="227"/>
        <p:guide pos="6543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60000" y="2143125"/>
            <a:ext cx="6843300" cy="369300"/>
          </a:xfrm>
          <a:prstGeom prst="rect">
            <a:avLst/>
          </a:prstGeom>
          <a:solidFill>
            <a:srgbClr val="49474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60000" y="238138"/>
            <a:ext cx="36642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3600">
                <a:solidFill>
                  <a:srgbClr val="231F20"/>
                </a:solidFill>
                <a:latin typeface="Roboto"/>
                <a:ea typeface="Roboto"/>
                <a:cs typeface="Roboto"/>
                <a:sym typeface="Roboto"/>
              </a:rPr>
              <a:t>Employee Survey</a:t>
            </a:r>
            <a:endParaRPr b="1" sz="3600">
              <a:solidFill>
                <a:srgbClr val="231F2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231F20"/>
                </a:solidFill>
                <a:latin typeface="Roboto"/>
                <a:ea typeface="Roboto"/>
                <a:cs typeface="Roboto"/>
                <a:sym typeface="Roboto"/>
              </a:rPr>
              <a:t>Template</a:t>
            </a:r>
            <a:endParaRPr sz="3000">
              <a:solidFill>
                <a:srgbClr val="231F2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4191000" y="357200"/>
            <a:ext cx="109500" cy="790800"/>
            <a:chOff x="4191000" y="357200"/>
            <a:chExt cx="109500" cy="790800"/>
          </a:xfrm>
        </p:grpSpPr>
        <p:sp>
          <p:nvSpPr>
            <p:cNvPr id="57" name="Google Shape;57;p13"/>
            <p:cNvSpPr/>
            <p:nvPr/>
          </p:nvSpPr>
          <p:spPr>
            <a:xfrm>
              <a:off x="4191000" y="357200"/>
              <a:ext cx="109500" cy="395400"/>
            </a:xfrm>
            <a:prstGeom prst="rect">
              <a:avLst/>
            </a:prstGeom>
            <a:solidFill>
              <a:srgbClr val="CED2C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4191000" y="752600"/>
              <a:ext cx="109500" cy="395400"/>
            </a:xfrm>
            <a:prstGeom prst="rect">
              <a:avLst/>
            </a:prstGeom>
            <a:solidFill>
              <a:srgbClr val="93B1B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" name="Google Shape;59;p13"/>
          <p:cNvGrpSpPr/>
          <p:nvPr/>
        </p:nvGrpSpPr>
        <p:grpSpPr>
          <a:xfrm>
            <a:off x="4431925" y="876325"/>
            <a:ext cx="2771350" cy="184800"/>
            <a:chOff x="4431925" y="876325"/>
            <a:chExt cx="2771350" cy="184800"/>
          </a:xfrm>
        </p:grpSpPr>
        <p:sp>
          <p:nvSpPr>
            <p:cNvPr id="60" name="Google Shape;60;p13"/>
            <p:cNvSpPr txBox="1"/>
            <p:nvPr/>
          </p:nvSpPr>
          <p:spPr>
            <a:xfrm>
              <a:off x="4431925" y="876325"/>
              <a:ext cx="5019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Date:</a:t>
              </a:r>
              <a:endParaRPr sz="12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61" name="Google Shape;61;p13"/>
            <p:cNvCxnSpPr/>
            <p:nvPr/>
          </p:nvCxnSpPr>
          <p:spPr>
            <a:xfrm rot="10800000">
              <a:off x="4972175" y="1028675"/>
              <a:ext cx="2231100" cy="0"/>
            </a:xfrm>
            <a:prstGeom prst="straightConnector1">
              <a:avLst/>
            </a:prstGeom>
            <a:noFill/>
            <a:ln cap="flat" cmpd="sng" w="19050">
              <a:solidFill>
                <a:srgbClr val="D6D6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2" name="Google Shape;62;p13"/>
          <p:cNvGrpSpPr/>
          <p:nvPr/>
        </p:nvGrpSpPr>
        <p:grpSpPr>
          <a:xfrm>
            <a:off x="4431925" y="476275"/>
            <a:ext cx="2768975" cy="184800"/>
            <a:chOff x="4431925" y="476275"/>
            <a:chExt cx="2768975" cy="184800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4431925" y="476275"/>
              <a:ext cx="1916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Employee Department:</a:t>
              </a:r>
              <a:endParaRPr sz="12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cxnSp>
          <p:nvCxnSpPr>
            <p:cNvPr id="64" name="Google Shape;64;p13"/>
            <p:cNvCxnSpPr/>
            <p:nvPr/>
          </p:nvCxnSpPr>
          <p:spPr>
            <a:xfrm rot="10800000">
              <a:off x="6372300" y="623925"/>
              <a:ext cx="828600" cy="0"/>
            </a:xfrm>
            <a:prstGeom prst="straightConnector1">
              <a:avLst/>
            </a:prstGeom>
            <a:noFill/>
            <a:ln cap="flat" cmpd="sng" w="19050">
              <a:solidFill>
                <a:srgbClr val="D6D6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5" name="Google Shape;65;p13"/>
          <p:cNvGrpSpPr/>
          <p:nvPr/>
        </p:nvGrpSpPr>
        <p:grpSpPr>
          <a:xfrm>
            <a:off x="360000" y="1543063"/>
            <a:ext cx="6825613" cy="421613"/>
            <a:chOff x="360000" y="1543063"/>
            <a:chExt cx="6825613" cy="421613"/>
          </a:xfrm>
        </p:grpSpPr>
        <p:sp>
          <p:nvSpPr>
            <p:cNvPr id="66" name="Google Shape;66;p13"/>
            <p:cNvSpPr/>
            <p:nvPr/>
          </p:nvSpPr>
          <p:spPr>
            <a:xfrm>
              <a:off x="360000" y="1547825"/>
              <a:ext cx="116100" cy="395400"/>
            </a:xfrm>
            <a:prstGeom prst="rect">
              <a:avLst/>
            </a:prstGeom>
            <a:solidFill>
              <a:srgbClr val="F2C5A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583813" y="1543063"/>
              <a:ext cx="6601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Please rate the class by checking the boxes that most accurately reflect your opinion</a:t>
              </a:r>
              <a:endParaRPr b="1" sz="11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583813" y="1795475"/>
              <a:ext cx="6601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rgbClr val="93B1B6"/>
                  </a:solidFill>
                  <a:latin typeface="Spartan"/>
                  <a:ea typeface="Spartan"/>
                  <a:cs typeface="Spartan"/>
                  <a:sym typeface="Spartan"/>
                </a:rPr>
                <a:t>Scale: 1=Strongly Agree -</a:t>
              </a:r>
              <a:r>
                <a:rPr lang="ru" sz="11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 </a:t>
              </a:r>
              <a:r>
                <a:rPr lang="ru" sz="1100">
                  <a:solidFill>
                    <a:srgbClr val="CED2C4"/>
                  </a:solidFill>
                  <a:latin typeface="Spartan"/>
                  <a:ea typeface="Spartan"/>
                  <a:cs typeface="Spartan"/>
                  <a:sym typeface="Spartan"/>
                </a:rPr>
                <a:t>2=Agree -</a:t>
              </a:r>
              <a:r>
                <a:rPr lang="ru" sz="11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 </a:t>
              </a:r>
              <a:r>
                <a:rPr lang="ru" sz="1100">
                  <a:solidFill>
                    <a:srgbClr val="EAD7C8"/>
                  </a:solidFill>
                  <a:latin typeface="Spartan"/>
                  <a:ea typeface="Spartan"/>
                  <a:cs typeface="Spartan"/>
                  <a:sym typeface="Spartan"/>
                </a:rPr>
                <a:t>3=Disagree -</a:t>
              </a:r>
              <a:r>
                <a:rPr lang="ru" sz="11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 </a:t>
              </a:r>
              <a:r>
                <a:rPr lang="ru" sz="1100">
                  <a:solidFill>
                    <a:srgbClr val="F2C5AF"/>
                  </a:solidFill>
                  <a:latin typeface="Spartan"/>
                  <a:ea typeface="Spartan"/>
                  <a:cs typeface="Spartan"/>
                  <a:sym typeface="Spartan"/>
                </a:rPr>
                <a:t>4=Strongly Disagree</a:t>
              </a:r>
              <a:endParaRPr sz="1100">
                <a:solidFill>
                  <a:srgbClr val="F2C5AF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sp>
        <p:nvSpPr>
          <p:cNvPr id="69" name="Google Shape;69;p13"/>
          <p:cNvSpPr txBox="1"/>
          <p:nvPr/>
        </p:nvSpPr>
        <p:spPr>
          <a:xfrm>
            <a:off x="455230" y="2253800"/>
            <a:ext cx="2516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Work aspect to be rated  </a:t>
            </a:r>
            <a:endParaRPr b="1" sz="11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293824" y="2253800"/>
            <a:ext cx="1040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Rating scale</a:t>
            </a:r>
            <a:endParaRPr b="1" sz="11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5393962" y="2253800"/>
            <a:ext cx="206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1</a:t>
            </a:r>
            <a:endParaRPr b="1" sz="11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5882124" y="2253800"/>
            <a:ext cx="206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2</a:t>
            </a:r>
            <a:endParaRPr b="1" sz="11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6370287" y="2253800"/>
            <a:ext cx="206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3</a:t>
            </a:r>
            <a:endParaRPr b="1" sz="11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6858449" y="2253800"/>
            <a:ext cx="206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1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4</a:t>
            </a:r>
            <a:endParaRPr b="1" sz="11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75" name="Google Shape;75;p13"/>
          <p:cNvGrpSpPr/>
          <p:nvPr/>
        </p:nvGrpSpPr>
        <p:grpSpPr>
          <a:xfrm>
            <a:off x="360000" y="2512425"/>
            <a:ext cx="6843300" cy="369300"/>
            <a:chOff x="360000" y="2512425"/>
            <a:chExt cx="6843300" cy="369300"/>
          </a:xfrm>
        </p:grpSpPr>
        <p:sp>
          <p:nvSpPr>
            <p:cNvPr id="76" name="Google Shape;76;p13"/>
            <p:cNvSpPr/>
            <p:nvPr/>
          </p:nvSpPr>
          <p:spPr>
            <a:xfrm>
              <a:off x="360000" y="2512425"/>
              <a:ext cx="6843300" cy="369300"/>
            </a:xfrm>
            <a:prstGeom prst="rect">
              <a:avLst/>
            </a:prstGeom>
            <a:solidFill>
              <a:srgbClr val="EAEB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440942" y="2630725"/>
              <a:ext cx="25167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Poor performance is not tolerated.</a:t>
              </a:r>
              <a:endParaRPr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78" name="Google Shape;78;p13"/>
            <p:cNvGrpSpPr/>
            <p:nvPr/>
          </p:nvGrpSpPr>
          <p:grpSpPr>
            <a:xfrm>
              <a:off x="5434025" y="2585525"/>
              <a:ext cx="1597075" cy="183800"/>
              <a:chOff x="5434025" y="2585525"/>
              <a:chExt cx="1597075" cy="183800"/>
            </a:xfrm>
          </p:grpSpPr>
          <p:sp>
            <p:nvSpPr>
              <p:cNvPr id="79" name="Google Shape;79;p13"/>
              <p:cNvSpPr/>
              <p:nvPr/>
            </p:nvSpPr>
            <p:spPr>
              <a:xfrm>
                <a:off x="5434025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13"/>
              <p:cNvSpPr/>
              <p:nvPr/>
            </p:nvSpPr>
            <p:spPr>
              <a:xfrm>
                <a:off x="5920183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13"/>
              <p:cNvSpPr/>
              <p:nvPr/>
            </p:nvSpPr>
            <p:spPr>
              <a:xfrm>
                <a:off x="6892500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82" name="Google Shape;82;p13"/>
              <p:cNvGrpSpPr/>
              <p:nvPr/>
            </p:nvGrpSpPr>
            <p:grpSpPr>
              <a:xfrm>
                <a:off x="6400825" y="2585525"/>
                <a:ext cx="178200" cy="183800"/>
                <a:chOff x="6400825" y="2585525"/>
                <a:chExt cx="178200" cy="183800"/>
              </a:xfrm>
            </p:grpSpPr>
            <p:sp>
              <p:nvSpPr>
                <p:cNvPr id="83" name="Google Shape;83;p13"/>
                <p:cNvSpPr/>
                <p:nvPr/>
              </p:nvSpPr>
              <p:spPr>
                <a:xfrm>
                  <a:off x="6406342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84" name="Google Shape;84;p13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>
                  <a:off x="6400825" y="2585525"/>
                  <a:ext cx="1782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grpSp>
        <p:nvGrpSpPr>
          <p:cNvPr id="85" name="Google Shape;85;p13"/>
          <p:cNvGrpSpPr/>
          <p:nvPr/>
        </p:nvGrpSpPr>
        <p:grpSpPr>
          <a:xfrm>
            <a:off x="360000" y="3249386"/>
            <a:ext cx="6843300" cy="369300"/>
            <a:chOff x="360000" y="3620775"/>
            <a:chExt cx="6843300" cy="369300"/>
          </a:xfrm>
        </p:grpSpPr>
        <p:sp>
          <p:nvSpPr>
            <p:cNvPr id="86" name="Google Shape;86;p13"/>
            <p:cNvSpPr/>
            <p:nvPr/>
          </p:nvSpPr>
          <p:spPr>
            <a:xfrm>
              <a:off x="360000" y="3620775"/>
              <a:ext cx="6843300" cy="369300"/>
            </a:xfrm>
            <a:prstGeom prst="rect">
              <a:avLst/>
            </a:prstGeom>
            <a:solidFill>
              <a:srgbClr val="EAEB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440953" y="3739075"/>
              <a:ext cx="3602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I feel motivated and supported by my current manager.</a:t>
              </a:r>
              <a:endParaRPr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88" name="Google Shape;88;p13"/>
            <p:cNvGrpSpPr/>
            <p:nvPr/>
          </p:nvGrpSpPr>
          <p:grpSpPr>
            <a:xfrm>
              <a:off x="5434025" y="3693875"/>
              <a:ext cx="1597075" cy="183800"/>
              <a:chOff x="5434025" y="2585525"/>
              <a:chExt cx="1597075" cy="183800"/>
            </a:xfrm>
          </p:grpSpPr>
          <p:sp>
            <p:nvSpPr>
              <p:cNvPr id="89" name="Google Shape;89;p13"/>
              <p:cNvSpPr/>
              <p:nvPr/>
            </p:nvSpPr>
            <p:spPr>
              <a:xfrm>
                <a:off x="5434025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" name="Google Shape;90;p13"/>
              <p:cNvSpPr/>
              <p:nvPr/>
            </p:nvSpPr>
            <p:spPr>
              <a:xfrm>
                <a:off x="5920183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" name="Google Shape;91;p13"/>
              <p:cNvSpPr/>
              <p:nvPr/>
            </p:nvSpPr>
            <p:spPr>
              <a:xfrm>
                <a:off x="6892500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92" name="Google Shape;92;p13"/>
              <p:cNvGrpSpPr/>
              <p:nvPr/>
            </p:nvGrpSpPr>
            <p:grpSpPr>
              <a:xfrm>
                <a:off x="6400825" y="2585525"/>
                <a:ext cx="178200" cy="183800"/>
                <a:chOff x="6400825" y="2585525"/>
                <a:chExt cx="178200" cy="183800"/>
              </a:xfrm>
            </p:grpSpPr>
            <p:sp>
              <p:nvSpPr>
                <p:cNvPr id="93" name="Google Shape;93;p13"/>
                <p:cNvSpPr/>
                <p:nvPr/>
              </p:nvSpPr>
              <p:spPr>
                <a:xfrm>
                  <a:off x="6406342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94" name="Google Shape;94;p13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>
                  <a:off x="6400825" y="2585525"/>
                  <a:ext cx="1782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grpSp>
        <p:nvGrpSpPr>
          <p:cNvPr id="95" name="Google Shape;95;p13"/>
          <p:cNvGrpSpPr/>
          <p:nvPr/>
        </p:nvGrpSpPr>
        <p:grpSpPr>
          <a:xfrm>
            <a:off x="360000" y="3986347"/>
            <a:ext cx="6843300" cy="369300"/>
            <a:chOff x="360000" y="3620775"/>
            <a:chExt cx="6843300" cy="369300"/>
          </a:xfrm>
        </p:grpSpPr>
        <p:sp>
          <p:nvSpPr>
            <p:cNvPr id="96" name="Google Shape;96;p13"/>
            <p:cNvSpPr/>
            <p:nvPr/>
          </p:nvSpPr>
          <p:spPr>
            <a:xfrm>
              <a:off x="360000" y="3620775"/>
              <a:ext cx="6843300" cy="369300"/>
            </a:xfrm>
            <a:prstGeom prst="rect">
              <a:avLst/>
            </a:prstGeom>
            <a:solidFill>
              <a:srgbClr val="C4D6D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440953" y="3739075"/>
              <a:ext cx="3602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I receive regular feedback for my work.</a:t>
              </a:r>
              <a:endParaRPr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98" name="Google Shape;98;p13"/>
            <p:cNvGrpSpPr/>
            <p:nvPr/>
          </p:nvGrpSpPr>
          <p:grpSpPr>
            <a:xfrm>
              <a:off x="5434025" y="3693875"/>
              <a:ext cx="1597075" cy="183800"/>
              <a:chOff x="5434025" y="2585525"/>
              <a:chExt cx="1597075" cy="183800"/>
            </a:xfrm>
          </p:grpSpPr>
          <p:sp>
            <p:nvSpPr>
              <p:cNvPr id="99" name="Google Shape;99;p13"/>
              <p:cNvSpPr/>
              <p:nvPr/>
            </p:nvSpPr>
            <p:spPr>
              <a:xfrm>
                <a:off x="5434025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" name="Google Shape;100;p13"/>
              <p:cNvSpPr/>
              <p:nvPr/>
            </p:nvSpPr>
            <p:spPr>
              <a:xfrm>
                <a:off x="5920183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13"/>
              <p:cNvSpPr/>
              <p:nvPr/>
            </p:nvSpPr>
            <p:spPr>
              <a:xfrm>
                <a:off x="6892500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02" name="Google Shape;102;p13"/>
              <p:cNvGrpSpPr/>
              <p:nvPr/>
            </p:nvGrpSpPr>
            <p:grpSpPr>
              <a:xfrm>
                <a:off x="6400825" y="2585525"/>
                <a:ext cx="178200" cy="183800"/>
                <a:chOff x="6400825" y="2585525"/>
                <a:chExt cx="178200" cy="183800"/>
              </a:xfrm>
            </p:grpSpPr>
            <p:sp>
              <p:nvSpPr>
                <p:cNvPr id="103" name="Google Shape;103;p13"/>
                <p:cNvSpPr/>
                <p:nvPr/>
              </p:nvSpPr>
              <p:spPr>
                <a:xfrm>
                  <a:off x="6406342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104" name="Google Shape;104;p13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>
                  <a:off x="6400825" y="2585525"/>
                  <a:ext cx="1782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grpSp>
        <p:nvGrpSpPr>
          <p:cNvPr id="105" name="Google Shape;105;p13"/>
          <p:cNvGrpSpPr/>
          <p:nvPr/>
        </p:nvGrpSpPr>
        <p:grpSpPr>
          <a:xfrm>
            <a:off x="360000" y="4723308"/>
            <a:ext cx="6843300" cy="369300"/>
            <a:chOff x="360000" y="3620775"/>
            <a:chExt cx="6843300" cy="369300"/>
          </a:xfrm>
        </p:grpSpPr>
        <p:sp>
          <p:nvSpPr>
            <p:cNvPr id="106" name="Google Shape;106;p13"/>
            <p:cNvSpPr/>
            <p:nvPr/>
          </p:nvSpPr>
          <p:spPr>
            <a:xfrm>
              <a:off x="360000" y="3620775"/>
              <a:ext cx="6843300" cy="369300"/>
            </a:xfrm>
            <a:prstGeom prst="rect">
              <a:avLst/>
            </a:prstGeom>
            <a:solidFill>
              <a:srgbClr val="C4D6D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440953" y="3739075"/>
              <a:ext cx="3602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Overall i am satisfied working at the Company.</a:t>
              </a:r>
              <a:endParaRPr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108" name="Google Shape;108;p13"/>
            <p:cNvGrpSpPr/>
            <p:nvPr/>
          </p:nvGrpSpPr>
          <p:grpSpPr>
            <a:xfrm>
              <a:off x="5434025" y="3693875"/>
              <a:ext cx="1597075" cy="183800"/>
              <a:chOff x="5434025" y="2585525"/>
              <a:chExt cx="1597075" cy="183800"/>
            </a:xfrm>
          </p:grpSpPr>
          <p:sp>
            <p:nvSpPr>
              <p:cNvPr id="109" name="Google Shape;109;p13"/>
              <p:cNvSpPr/>
              <p:nvPr/>
            </p:nvSpPr>
            <p:spPr>
              <a:xfrm>
                <a:off x="5434025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" name="Google Shape;110;p13"/>
              <p:cNvSpPr/>
              <p:nvPr/>
            </p:nvSpPr>
            <p:spPr>
              <a:xfrm>
                <a:off x="5920183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" name="Google Shape;111;p13"/>
              <p:cNvSpPr/>
              <p:nvPr/>
            </p:nvSpPr>
            <p:spPr>
              <a:xfrm>
                <a:off x="6892500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12" name="Google Shape;112;p13"/>
              <p:cNvGrpSpPr/>
              <p:nvPr/>
            </p:nvGrpSpPr>
            <p:grpSpPr>
              <a:xfrm>
                <a:off x="6400825" y="2585525"/>
                <a:ext cx="178200" cy="183800"/>
                <a:chOff x="6400825" y="2585525"/>
                <a:chExt cx="178200" cy="183800"/>
              </a:xfrm>
            </p:grpSpPr>
            <p:sp>
              <p:nvSpPr>
                <p:cNvPr id="113" name="Google Shape;113;p13"/>
                <p:cNvSpPr/>
                <p:nvPr/>
              </p:nvSpPr>
              <p:spPr>
                <a:xfrm>
                  <a:off x="6406342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114" name="Google Shape;114;p13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>
                  <a:off x="6400825" y="2585525"/>
                  <a:ext cx="1782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grpSp>
        <p:nvGrpSpPr>
          <p:cNvPr id="115" name="Google Shape;115;p13"/>
          <p:cNvGrpSpPr/>
          <p:nvPr/>
        </p:nvGrpSpPr>
        <p:grpSpPr>
          <a:xfrm>
            <a:off x="360000" y="5460269"/>
            <a:ext cx="6843300" cy="369300"/>
            <a:chOff x="360000" y="3620775"/>
            <a:chExt cx="6843300" cy="369300"/>
          </a:xfrm>
        </p:grpSpPr>
        <p:sp>
          <p:nvSpPr>
            <p:cNvPr id="116" name="Google Shape;116;p13"/>
            <p:cNvSpPr/>
            <p:nvPr/>
          </p:nvSpPr>
          <p:spPr>
            <a:xfrm>
              <a:off x="360000" y="3620775"/>
              <a:ext cx="6843300" cy="369300"/>
            </a:xfrm>
            <a:prstGeom prst="rect">
              <a:avLst/>
            </a:prstGeom>
            <a:solidFill>
              <a:srgbClr val="F9EC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440953" y="3739075"/>
              <a:ext cx="3602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I am encouraged to update and/or enhance my skills.</a:t>
              </a:r>
              <a:endParaRPr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118" name="Google Shape;118;p13"/>
            <p:cNvGrpSpPr/>
            <p:nvPr/>
          </p:nvGrpSpPr>
          <p:grpSpPr>
            <a:xfrm>
              <a:off x="5434025" y="3693875"/>
              <a:ext cx="1597075" cy="183800"/>
              <a:chOff x="5434025" y="2585525"/>
              <a:chExt cx="1597075" cy="183800"/>
            </a:xfrm>
          </p:grpSpPr>
          <p:sp>
            <p:nvSpPr>
              <p:cNvPr id="119" name="Google Shape;119;p13"/>
              <p:cNvSpPr/>
              <p:nvPr/>
            </p:nvSpPr>
            <p:spPr>
              <a:xfrm>
                <a:off x="5434025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13"/>
              <p:cNvSpPr/>
              <p:nvPr/>
            </p:nvSpPr>
            <p:spPr>
              <a:xfrm>
                <a:off x="5920183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13"/>
              <p:cNvSpPr/>
              <p:nvPr/>
            </p:nvSpPr>
            <p:spPr>
              <a:xfrm>
                <a:off x="6892500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22" name="Google Shape;122;p13"/>
              <p:cNvGrpSpPr/>
              <p:nvPr/>
            </p:nvGrpSpPr>
            <p:grpSpPr>
              <a:xfrm>
                <a:off x="6400825" y="2585525"/>
                <a:ext cx="178200" cy="183800"/>
                <a:chOff x="6400825" y="2585525"/>
                <a:chExt cx="178200" cy="183800"/>
              </a:xfrm>
            </p:grpSpPr>
            <p:sp>
              <p:nvSpPr>
                <p:cNvPr id="123" name="Google Shape;123;p13"/>
                <p:cNvSpPr/>
                <p:nvPr/>
              </p:nvSpPr>
              <p:spPr>
                <a:xfrm>
                  <a:off x="6406342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124" name="Google Shape;124;p13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>
                  <a:off x="6400825" y="2585525"/>
                  <a:ext cx="1782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grpSp>
        <p:nvGrpSpPr>
          <p:cNvPr id="125" name="Google Shape;125;p13"/>
          <p:cNvGrpSpPr/>
          <p:nvPr/>
        </p:nvGrpSpPr>
        <p:grpSpPr>
          <a:xfrm>
            <a:off x="360000" y="6197230"/>
            <a:ext cx="6843300" cy="369300"/>
            <a:chOff x="360000" y="3620775"/>
            <a:chExt cx="6843300" cy="369300"/>
          </a:xfrm>
        </p:grpSpPr>
        <p:sp>
          <p:nvSpPr>
            <p:cNvPr id="126" name="Google Shape;126;p13"/>
            <p:cNvSpPr/>
            <p:nvPr/>
          </p:nvSpPr>
          <p:spPr>
            <a:xfrm>
              <a:off x="360000" y="3620775"/>
              <a:ext cx="6843300" cy="369300"/>
            </a:xfrm>
            <a:prstGeom prst="rect">
              <a:avLst/>
            </a:prstGeom>
            <a:solidFill>
              <a:srgbClr val="F9EC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440949" y="3739075"/>
              <a:ext cx="4645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People communicate comfortably regardless of their position level.</a:t>
              </a:r>
              <a:endParaRPr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128" name="Google Shape;128;p13"/>
            <p:cNvGrpSpPr/>
            <p:nvPr/>
          </p:nvGrpSpPr>
          <p:grpSpPr>
            <a:xfrm>
              <a:off x="5434025" y="3693875"/>
              <a:ext cx="1597075" cy="183800"/>
              <a:chOff x="5434025" y="2585525"/>
              <a:chExt cx="1597075" cy="183800"/>
            </a:xfrm>
          </p:grpSpPr>
          <p:sp>
            <p:nvSpPr>
              <p:cNvPr id="129" name="Google Shape;129;p13"/>
              <p:cNvSpPr/>
              <p:nvPr/>
            </p:nvSpPr>
            <p:spPr>
              <a:xfrm>
                <a:off x="5434025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>
                <a:off x="5920183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" name="Google Shape;131;p13"/>
              <p:cNvSpPr/>
              <p:nvPr/>
            </p:nvSpPr>
            <p:spPr>
              <a:xfrm>
                <a:off x="6892500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32" name="Google Shape;132;p13"/>
              <p:cNvGrpSpPr/>
              <p:nvPr/>
            </p:nvGrpSpPr>
            <p:grpSpPr>
              <a:xfrm>
                <a:off x="6400825" y="2585525"/>
                <a:ext cx="178200" cy="183800"/>
                <a:chOff x="6400825" y="2585525"/>
                <a:chExt cx="178200" cy="183800"/>
              </a:xfrm>
            </p:grpSpPr>
            <p:sp>
              <p:nvSpPr>
                <p:cNvPr id="133" name="Google Shape;133;p13"/>
                <p:cNvSpPr/>
                <p:nvPr/>
              </p:nvSpPr>
              <p:spPr>
                <a:xfrm>
                  <a:off x="6406342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134" name="Google Shape;134;p13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>
                  <a:off x="6400825" y="2585525"/>
                  <a:ext cx="1782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grpSp>
        <p:nvGrpSpPr>
          <p:cNvPr id="135" name="Google Shape;135;p13"/>
          <p:cNvGrpSpPr/>
          <p:nvPr/>
        </p:nvGrpSpPr>
        <p:grpSpPr>
          <a:xfrm>
            <a:off x="360000" y="6934191"/>
            <a:ext cx="6843300" cy="369300"/>
            <a:chOff x="360000" y="3620775"/>
            <a:chExt cx="6843300" cy="369300"/>
          </a:xfrm>
        </p:grpSpPr>
        <p:sp>
          <p:nvSpPr>
            <p:cNvPr id="136" name="Google Shape;136;p13"/>
            <p:cNvSpPr/>
            <p:nvPr/>
          </p:nvSpPr>
          <p:spPr>
            <a:xfrm>
              <a:off x="360000" y="3620775"/>
              <a:ext cx="6843300" cy="369300"/>
            </a:xfrm>
            <a:prstGeom prst="rect">
              <a:avLst/>
            </a:prstGeom>
            <a:solidFill>
              <a:srgbClr val="F8DC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440949" y="3739075"/>
              <a:ext cx="44073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Overall, i am stimulated, challenged, and satisfied in my job.</a:t>
              </a:r>
              <a:endParaRPr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138" name="Google Shape;138;p13"/>
            <p:cNvGrpSpPr/>
            <p:nvPr/>
          </p:nvGrpSpPr>
          <p:grpSpPr>
            <a:xfrm>
              <a:off x="5434025" y="3693875"/>
              <a:ext cx="1597075" cy="183800"/>
              <a:chOff x="5434025" y="2585525"/>
              <a:chExt cx="1597075" cy="183800"/>
            </a:xfrm>
          </p:grpSpPr>
          <p:sp>
            <p:nvSpPr>
              <p:cNvPr id="139" name="Google Shape;139;p13"/>
              <p:cNvSpPr/>
              <p:nvPr/>
            </p:nvSpPr>
            <p:spPr>
              <a:xfrm>
                <a:off x="5434025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" name="Google Shape;140;p13"/>
              <p:cNvSpPr/>
              <p:nvPr/>
            </p:nvSpPr>
            <p:spPr>
              <a:xfrm>
                <a:off x="5920183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" name="Google Shape;141;p13"/>
              <p:cNvSpPr/>
              <p:nvPr/>
            </p:nvSpPr>
            <p:spPr>
              <a:xfrm>
                <a:off x="6892500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42" name="Google Shape;142;p13"/>
              <p:cNvGrpSpPr/>
              <p:nvPr/>
            </p:nvGrpSpPr>
            <p:grpSpPr>
              <a:xfrm>
                <a:off x="6400825" y="2585525"/>
                <a:ext cx="178200" cy="183800"/>
                <a:chOff x="6400825" y="2585525"/>
                <a:chExt cx="178200" cy="183800"/>
              </a:xfrm>
            </p:grpSpPr>
            <p:sp>
              <p:nvSpPr>
                <p:cNvPr id="143" name="Google Shape;143;p13"/>
                <p:cNvSpPr/>
                <p:nvPr/>
              </p:nvSpPr>
              <p:spPr>
                <a:xfrm>
                  <a:off x="6406342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144" name="Google Shape;144;p13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>
                  <a:off x="6400825" y="2585525"/>
                  <a:ext cx="1782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grpSp>
        <p:nvGrpSpPr>
          <p:cNvPr id="145" name="Google Shape;145;p13"/>
          <p:cNvGrpSpPr/>
          <p:nvPr/>
        </p:nvGrpSpPr>
        <p:grpSpPr>
          <a:xfrm>
            <a:off x="360000" y="7671152"/>
            <a:ext cx="6843300" cy="369300"/>
            <a:chOff x="360000" y="3620775"/>
            <a:chExt cx="6843300" cy="369300"/>
          </a:xfrm>
        </p:grpSpPr>
        <p:sp>
          <p:nvSpPr>
            <p:cNvPr id="146" name="Google Shape;146;p13"/>
            <p:cNvSpPr/>
            <p:nvPr/>
          </p:nvSpPr>
          <p:spPr>
            <a:xfrm>
              <a:off x="360000" y="3620775"/>
              <a:ext cx="6843300" cy="369300"/>
            </a:xfrm>
            <a:prstGeom prst="rect">
              <a:avLst/>
            </a:prstGeom>
            <a:solidFill>
              <a:srgbClr val="F8DC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3"/>
            <p:cNvSpPr txBox="1"/>
            <p:nvPr/>
          </p:nvSpPr>
          <p:spPr>
            <a:xfrm>
              <a:off x="440949" y="3739075"/>
              <a:ext cx="4645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Overall, we have a good culture at the Company.</a:t>
              </a:r>
              <a:endParaRPr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148" name="Google Shape;148;p13"/>
            <p:cNvGrpSpPr/>
            <p:nvPr/>
          </p:nvGrpSpPr>
          <p:grpSpPr>
            <a:xfrm>
              <a:off x="5434025" y="3693875"/>
              <a:ext cx="1597075" cy="183800"/>
              <a:chOff x="5434025" y="2585525"/>
              <a:chExt cx="1597075" cy="183800"/>
            </a:xfrm>
          </p:grpSpPr>
          <p:sp>
            <p:nvSpPr>
              <p:cNvPr id="149" name="Google Shape;149;p13"/>
              <p:cNvSpPr/>
              <p:nvPr/>
            </p:nvSpPr>
            <p:spPr>
              <a:xfrm>
                <a:off x="5434025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3"/>
              <p:cNvSpPr/>
              <p:nvPr/>
            </p:nvSpPr>
            <p:spPr>
              <a:xfrm>
                <a:off x="5920183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3"/>
              <p:cNvSpPr/>
              <p:nvPr/>
            </p:nvSpPr>
            <p:spPr>
              <a:xfrm>
                <a:off x="6892500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52" name="Google Shape;152;p13"/>
              <p:cNvGrpSpPr/>
              <p:nvPr/>
            </p:nvGrpSpPr>
            <p:grpSpPr>
              <a:xfrm>
                <a:off x="6400825" y="2585525"/>
                <a:ext cx="178200" cy="183800"/>
                <a:chOff x="6400825" y="2585525"/>
                <a:chExt cx="178200" cy="183800"/>
              </a:xfrm>
            </p:grpSpPr>
            <p:sp>
              <p:nvSpPr>
                <p:cNvPr id="153" name="Google Shape;153;p13"/>
                <p:cNvSpPr/>
                <p:nvPr/>
              </p:nvSpPr>
              <p:spPr>
                <a:xfrm>
                  <a:off x="6406342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154" name="Google Shape;154;p13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>
                  <a:off x="6400825" y="2585525"/>
                  <a:ext cx="1782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grpSp>
        <p:nvGrpSpPr>
          <p:cNvPr id="155" name="Google Shape;155;p13"/>
          <p:cNvGrpSpPr/>
          <p:nvPr/>
        </p:nvGrpSpPr>
        <p:grpSpPr>
          <a:xfrm>
            <a:off x="360000" y="8408113"/>
            <a:ext cx="6843300" cy="369300"/>
            <a:chOff x="360000" y="3620775"/>
            <a:chExt cx="6843300" cy="369300"/>
          </a:xfrm>
        </p:grpSpPr>
        <p:sp>
          <p:nvSpPr>
            <p:cNvPr id="156" name="Google Shape;156;p13"/>
            <p:cNvSpPr/>
            <p:nvPr/>
          </p:nvSpPr>
          <p:spPr>
            <a:xfrm>
              <a:off x="360000" y="3620775"/>
              <a:ext cx="6843300" cy="369300"/>
            </a:xfrm>
            <a:prstGeom prst="rect">
              <a:avLst/>
            </a:prstGeom>
            <a:solidFill>
              <a:srgbClr val="BFD1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3"/>
            <p:cNvSpPr txBox="1"/>
            <p:nvPr/>
          </p:nvSpPr>
          <p:spPr>
            <a:xfrm>
              <a:off x="440949" y="3739075"/>
              <a:ext cx="46455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rPr>
                <a:t>My current manager ensures that i am recognized when i do a good job.</a:t>
              </a:r>
              <a:endParaRPr sz="9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grpSp>
          <p:nvGrpSpPr>
            <p:cNvPr id="158" name="Google Shape;158;p13"/>
            <p:cNvGrpSpPr/>
            <p:nvPr/>
          </p:nvGrpSpPr>
          <p:grpSpPr>
            <a:xfrm>
              <a:off x="5434025" y="3693875"/>
              <a:ext cx="1597075" cy="183800"/>
              <a:chOff x="5434025" y="2585525"/>
              <a:chExt cx="1597075" cy="183800"/>
            </a:xfrm>
          </p:grpSpPr>
          <p:sp>
            <p:nvSpPr>
              <p:cNvPr id="159" name="Google Shape;159;p13"/>
              <p:cNvSpPr/>
              <p:nvPr/>
            </p:nvSpPr>
            <p:spPr>
              <a:xfrm>
                <a:off x="5434025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0" name="Google Shape;160;p13"/>
              <p:cNvSpPr/>
              <p:nvPr/>
            </p:nvSpPr>
            <p:spPr>
              <a:xfrm>
                <a:off x="5920183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3"/>
              <p:cNvSpPr/>
              <p:nvPr/>
            </p:nvSpPr>
            <p:spPr>
              <a:xfrm>
                <a:off x="6892500" y="2630725"/>
                <a:ext cx="138600" cy="1386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62" name="Google Shape;162;p13"/>
              <p:cNvGrpSpPr/>
              <p:nvPr/>
            </p:nvGrpSpPr>
            <p:grpSpPr>
              <a:xfrm>
                <a:off x="6400825" y="2585525"/>
                <a:ext cx="178200" cy="183800"/>
                <a:chOff x="6400825" y="2585525"/>
                <a:chExt cx="178200" cy="183800"/>
              </a:xfrm>
            </p:grpSpPr>
            <p:sp>
              <p:nvSpPr>
                <p:cNvPr id="163" name="Google Shape;163;p13"/>
                <p:cNvSpPr/>
                <p:nvPr/>
              </p:nvSpPr>
              <p:spPr>
                <a:xfrm>
                  <a:off x="6406342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164" name="Google Shape;164;p13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>
                  <a:off x="6400825" y="2585525"/>
                  <a:ext cx="1782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</p:grpSp>
      <p:grpSp>
        <p:nvGrpSpPr>
          <p:cNvPr id="165" name="Google Shape;165;p13"/>
          <p:cNvGrpSpPr/>
          <p:nvPr/>
        </p:nvGrpSpPr>
        <p:grpSpPr>
          <a:xfrm>
            <a:off x="440942" y="2945080"/>
            <a:ext cx="6609958" cy="183800"/>
            <a:chOff x="440942" y="2952100"/>
            <a:chExt cx="6609958" cy="183800"/>
          </a:xfrm>
        </p:grpSpPr>
        <p:grpSp>
          <p:nvGrpSpPr>
            <p:cNvPr id="166" name="Google Shape;166;p13"/>
            <p:cNvGrpSpPr/>
            <p:nvPr/>
          </p:nvGrpSpPr>
          <p:grpSpPr>
            <a:xfrm>
              <a:off x="440942" y="2997300"/>
              <a:ext cx="6590158" cy="138600"/>
              <a:chOff x="440942" y="2997300"/>
              <a:chExt cx="6590158" cy="138600"/>
            </a:xfrm>
          </p:grpSpPr>
          <p:sp>
            <p:nvSpPr>
              <p:cNvPr id="167" name="Google Shape;167;p13"/>
              <p:cNvSpPr txBox="1"/>
              <p:nvPr/>
            </p:nvSpPr>
            <p:spPr>
              <a:xfrm>
                <a:off x="440942" y="2997300"/>
                <a:ext cx="2516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31F2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My benefits are competitive.</a:t>
                </a:r>
                <a:endParaRPr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grpSp>
            <p:nvGrpSpPr>
              <p:cNvPr id="168" name="Google Shape;168;p13"/>
              <p:cNvGrpSpPr/>
              <p:nvPr/>
            </p:nvGrpSpPr>
            <p:grpSpPr>
              <a:xfrm>
                <a:off x="5434025" y="2997300"/>
                <a:ext cx="1597075" cy="138600"/>
                <a:chOff x="5434025" y="2630725"/>
                <a:chExt cx="1597075" cy="138600"/>
              </a:xfrm>
            </p:grpSpPr>
            <p:sp>
              <p:nvSpPr>
                <p:cNvPr id="169" name="Google Shape;169;p13"/>
                <p:cNvSpPr/>
                <p:nvPr/>
              </p:nvSpPr>
              <p:spPr>
                <a:xfrm>
                  <a:off x="5434025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EAEBE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0" name="Google Shape;170;p13"/>
                <p:cNvSpPr/>
                <p:nvPr/>
              </p:nvSpPr>
              <p:spPr>
                <a:xfrm>
                  <a:off x="5920183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EAEBE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1" name="Google Shape;171;p13"/>
                <p:cNvSpPr/>
                <p:nvPr/>
              </p:nvSpPr>
              <p:spPr>
                <a:xfrm>
                  <a:off x="6892500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EAEBE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2" name="Google Shape;172;p13"/>
                <p:cNvSpPr/>
                <p:nvPr/>
              </p:nvSpPr>
              <p:spPr>
                <a:xfrm>
                  <a:off x="6406342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EAEBE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pic>
          <p:nvPicPr>
            <p:cNvPr id="173" name="Google Shape;173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872700" y="2952100"/>
              <a:ext cx="178200" cy="1386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4" name="Google Shape;174;p13"/>
          <p:cNvGrpSpPr/>
          <p:nvPr/>
        </p:nvGrpSpPr>
        <p:grpSpPr>
          <a:xfrm>
            <a:off x="440952" y="3682391"/>
            <a:ext cx="6609948" cy="183800"/>
            <a:chOff x="440952" y="2952100"/>
            <a:chExt cx="6609948" cy="183800"/>
          </a:xfrm>
        </p:grpSpPr>
        <p:grpSp>
          <p:nvGrpSpPr>
            <p:cNvPr id="175" name="Google Shape;175;p13"/>
            <p:cNvGrpSpPr/>
            <p:nvPr/>
          </p:nvGrpSpPr>
          <p:grpSpPr>
            <a:xfrm>
              <a:off x="440952" y="2997300"/>
              <a:ext cx="6590148" cy="138600"/>
              <a:chOff x="440952" y="2997300"/>
              <a:chExt cx="6590148" cy="138600"/>
            </a:xfrm>
          </p:grpSpPr>
          <p:sp>
            <p:nvSpPr>
              <p:cNvPr id="176" name="Google Shape;176;p13"/>
              <p:cNvSpPr txBox="1"/>
              <p:nvPr/>
            </p:nvSpPr>
            <p:spPr>
              <a:xfrm>
                <a:off x="440952" y="2997300"/>
                <a:ext cx="3221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31F2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I am involved in the decisions that affect my work.</a:t>
                </a:r>
                <a:endParaRPr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grpSp>
            <p:nvGrpSpPr>
              <p:cNvPr id="177" name="Google Shape;177;p13"/>
              <p:cNvGrpSpPr/>
              <p:nvPr/>
            </p:nvGrpSpPr>
            <p:grpSpPr>
              <a:xfrm>
                <a:off x="5434025" y="2997300"/>
                <a:ext cx="1597075" cy="138600"/>
                <a:chOff x="5434025" y="2630725"/>
                <a:chExt cx="1597075" cy="138600"/>
              </a:xfrm>
            </p:grpSpPr>
            <p:sp>
              <p:nvSpPr>
                <p:cNvPr id="178" name="Google Shape;178;p13"/>
                <p:cNvSpPr/>
                <p:nvPr/>
              </p:nvSpPr>
              <p:spPr>
                <a:xfrm>
                  <a:off x="5434025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EAEBE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9" name="Google Shape;179;p13"/>
                <p:cNvSpPr/>
                <p:nvPr/>
              </p:nvSpPr>
              <p:spPr>
                <a:xfrm>
                  <a:off x="5920183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EAEBE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0" name="Google Shape;180;p13"/>
                <p:cNvSpPr/>
                <p:nvPr/>
              </p:nvSpPr>
              <p:spPr>
                <a:xfrm>
                  <a:off x="6892500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EAEBE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1" name="Google Shape;181;p13"/>
                <p:cNvSpPr/>
                <p:nvPr/>
              </p:nvSpPr>
              <p:spPr>
                <a:xfrm>
                  <a:off x="6406342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EAEBE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pic>
          <p:nvPicPr>
            <p:cNvPr id="182" name="Google Shape;182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872700" y="2952100"/>
              <a:ext cx="178200" cy="1386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83" name="Google Shape;183;p13"/>
          <p:cNvGrpSpPr/>
          <p:nvPr/>
        </p:nvGrpSpPr>
        <p:grpSpPr>
          <a:xfrm>
            <a:off x="440949" y="4417227"/>
            <a:ext cx="6609951" cy="183800"/>
            <a:chOff x="440949" y="2952100"/>
            <a:chExt cx="6609951" cy="183800"/>
          </a:xfrm>
        </p:grpSpPr>
        <p:grpSp>
          <p:nvGrpSpPr>
            <p:cNvPr id="184" name="Google Shape;184;p13"/>
            <p:cNvGrpSpPr/>
            <p:nvPr/>
          </p:nvGrpSpPr>
          <p:grpSpPr>
            <a:xfrm>
              <a:off x="440949" y="2997300"/>
              <a:ext cx="6590151" cy="138600"/>
              <a:chOff x="440949" y="2997300"/>
              <a:chExt cx="6590151" cy="138600"/>
            </a:xfrm>
          </p:grpSpPr>
          <p:sp>
            <p:nvSpPr>
              <p:cNvPr id="185" name="Google Shape;185;p13"/>
              <p:cNvSpPr txBox="1"/>
              <p:nvPr/>
            </p:nvSpPr>
            <p:spPr>
              <a:xfrm>
                <a:off x="440949" y="2997300"/>
                <a:ext cx="41595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31F2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My current manager spends time coaching and developing me.</a:t>
                </a:r>
                <a:endParaRPr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grpSp>
            <p:nvGrpSpPr>
              <p:cNvPr id="186" name="Google Shape;186;p13"/>
              <p:cNvGrpSpPr/>
              <p:nvPr/>
            </p:nvGrpSpPr>
            <p:grpSpPr>
              <a:xfrm>
                <a:off x="5434025" y="2997300"/>
                <a:ext cx="1597075" cy="138600"/>
                <a:chOff x="5434025" y="2630725"/>
                <a:chExt cx="1597075" cy="138600"/>
              </a:xfrm>
            </p:grpSpPr>
            <p:sp>
              <p:nvSpPr>
                <p:cNvPr id="187" name="Google Shape;187;p13"/>
                <p:cNvSpPr/>
                <p:nvPr/>
              </p:nvSpPr>
              <p:spPr>
                <a:xfrm>
                  <a:off x="5434025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C4D6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8" name="Google Shape;188;p13"/>
                <p:cNvSpPr/>
                <p:nvPr/>
              </p:nvSpPr>
              <p:spPr>
                <a:xfrm>
                  <a:off x="5920183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C4D6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9" name="Google Shape;189;p13"/>
                <p:cNvSpPr/>
                <p:nvPr/>
              </p:nvSpPr>
              <p:spPr>
                <a:xfrm>
                  <a:off x="6892500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C4D6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0" name="Google Shape;190;p13"/>
                <p:cNvSpPr/>
                <p:nvPr/>
              </p:nvSpPr>
              <p:spPr>
                <a:xfrm>
                  <a:off x="6406342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C4D6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pic>
          <p:nvPicPr>
            <p:cNvPr id="191" name="Google Shape;191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872700" y="2952100"/>
              <a:ext cx="178200" cy="1386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92" name="Google Shape;192;p13"/>
          <p:cNvGrpSpPr/>
          <p:nvPr/>
        </p:nvGrpSpPr>
        <p:grpSpPr>
          <a:xfrm>
            <a:off x="440950" y="5153326"/>
            <a:ext cx="6609950" cy="183812"/>
            <a:chOff x="440950" y="2952100"/>
            <a:chExt cx="6609950" cy="183812"/>
          </a:xfrm>
        </p:grpSpPr>
        <p:grpSp>
          <p:nvGrpSpPr>
            <p:cNvPr id="193" name="Google Shape;193;p13"/>
            <p:cNvGrpSpPr/>
            <p:nvPr/>
          </p:nvGrpSpPr>
          <p:grpSpPr>
            <a:xfrm>
              <a:off x="440950" y="2997300"/>
              <a:ext cx="6590150" cy="138613"/>
              <a:chOff x="440950" y="2997300"/>
              <a:chExt cx="6590150" cy="138613"/>
            </a:xfrm>
          </p:grpSpPr>
          <p:sp>
            <p:nvSpPr>
              <p:cNvPr id="194" name="Google Shape;194;p13"/>
              <p:cNvSpPr txBox="1"/>
              <p:nvPr/>
            </p:nvSpPr>
            <p:spPr>
              <a:xfrm>
                <a:off x="440950" y="2997313"/>
                <a:ext cx="4593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31F2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There are opportunities for career advancement &amp; professional growth.</a:t>
                </a:r>
                <a:endParaRPr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grpSp>
            <p:nvGrpSpPr>
              <p:cNvPr id="195" name="Google Shape;195;p13"/>
              <p:cNvGrpSpPr/>
              <p:nvPr/>
            </p:nvGrpSpPr>
            <p:grpSpPr>
              <a:xfrm>
                <a:off x="5434025" y="2997300"/>
                <a:ext cx="1597075" cy="138600"/>
                <a:chOff x="5434025" y="2630725"/>
                <a:chExt cx="1597075" cy="138600"/>
              </a:xfrm>
            </p:grpSpPr>
            <p:sp>
              <p:nvSpPr>
                <p:cNvPr id="196" name="Google Shape;196;p13"/>
                <p:cNvSpPr/>
                <p:nvPr/>
              </p:nvSpPr>
              <p:spPr>
                <a:xfrm>
                  <a:off x="5434025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C4D6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7" name="Google Shape;197;p13"/>
                <p:cNvSpPr/>
                <p:nvPr/>
              </p:nvSpPr>
              <p:spPr>
                <a:xfrm>
                  <a:off x="5920183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C4D6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8" name="Google Shape;198;p13"/>
                <p:cNvSpPr/>
                <p:nvPr/>
              </p:nvSpPr>
              <p:spPr>
                <a:xfrm>
                  <a:off x="6892500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C4D6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9" name="Google Shape;199;p13"/>
                <p:cNvSpPr/>
                <p:nvPr/>
              </p:nvSpPr>
              <p:spPr>
                <a:xfrm>
                  <a:off x="6406342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C4D6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pic>
          <p:nvPicPr>
            <p:cNvPr id="200" name="Google Shape;200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872700" y="2952100"/>
              <a:ext cx="178200" cy="1386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01" name="Google Shape;201;p13"/>
          <p:cNvGrpSpPr/>
          <p:nvPr/>
        </p:nvGrpSpPr>
        <p:grpSpPr>
          <a:xfrm>
            <a:off x="440950" y="5861937"/>
            <a:ext cx="6609950" cy="277200"/>
            <a:chOff x="440950" y="2925875"/>
            <a:chExt cx="6609950" cy="277200"/>
          </a:xfrm>
        </p:grpSpPr>
        <p:grpSp>
          <p:nvGrpSpPr>
            <p:cNvPr id="202" name="Google Shape;202;p13"/>
            <p:cNvGrpSpPr/>
            <p:nvPr/>
          </p:nvGrpSpPr>
          <p:grpSpPr>
            <a:xfrm>
              <a:off x="440950" y="2925875"/>
              <a:ext cx="6590150" cy="277200"/>
              <a:chOff x="440950" y="2925875"/>
              <a:chExt cx="6590150" cy="277200"/>
            </a:xfrm>
          </p:grpSpPr>
          <p:sp>
            <p:nvSpPr>
              <p:cNvPr id="203" name="Google Shape;203;p13"/>
              <p:cNvSpPr txBox="1"/>
              <p:nvPr/>
            </p:nvSpPr>
            <p:spPr>
              <a:xfrm>
                <a:off x="440950" y="2925875"/>
                <a:ext cx="46977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31F2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Senior management ensures we are aligned by communicating direction,</a:t>
                </a:r>
                <a:endParaRPr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31F2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goals, priorities and the meaning of success for the Company.</a:t>
                </a:r>
                <a:endParaRPr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grpSp>
            <p:nvGrpSpPr>
              <p:cNvPr id="204" name="Google Shape;204;p13"/>
              <p:cNvGrpSpPr/>
              <p:nvPr/>
            </p:nvGrpSpPr>
            <p:grpSpPr>
              <a:xfrm>
                <a:off x="5434025" y="2997300"/>
                <a:ext cx="1597075" cy="138600"/>
                <a:chOff x="5434025" y="2630725"/>
                <a:chExt cx="1597075" cy="138600"/>
              </a:xfrm>
            </p:grpSpPr>
            <p:sp>
              <p:nvSpPr>
                <p:cNvPr id="205" name="Google Shape;205;p13"/>
                <p:cNvSpPr/>
                <p:nvPr/>
              </p:nvSpPr>
              <p:spPr>
                <a:xfrm>
                  <a:off x="5434025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F9ECE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6" name="Google Shape;206;p13"/>
                <p:cNvSpPr/>
                <p:nvPr/>
              </p:nvSpPr>
              <p:spPr>
                <a:xfrm>
                  <a:off x="5920183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F9ECE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7" name="Google Shape;207;p13"/>
                <p:cNvSpPr/>
                <p:nvPr/>
              </p:nvSpPr>
              <p:spPr>
                <a:xfrm>
                  <a:off x="6892500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F9ECE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8" name="Google Shape;208;p13"/>
                <p:cNvSpPr/>
                <p:nvPr/>
              </p:nvSpPr>
              <p:spPr>
                <a:xfrm>
                  <a:off x="6406342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F9ECE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pic>
          <p:nvPicPr>
            <p:cNvPr id="209" name="Google Shape;209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872700" y="2952100"/>
              <a:ext cx="178200" cy="1386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10" name="Google Shape;210;p13"/>
          <p:cNvGrpSpPr/>
          <p:nvPr/>
        </p:nvGrpSpPr>
        <p:grpSpPr>
          <a:xfrm>
            <a:off x="440950" y="6624923"/>
            <a:ext cx="6609950" cy="183812"/>
            <a:chOff x="440950" y="2952100"/>
            <a:chExt cx="6609950" cy="183812"/>
          </a:xfrm>
        </p:grpSpPr>
        <p:grpSp>
          <p:nvGrpSpPr>
            <p:cNvPr id="211" name="Google Shape;211;p13"/>
            <p:cNvGrpSpPr/>
            <p:nvPr/>
          </p:nvGrpSpPr>
          <p:grpSpPr>
            <a:xfrm>
              <a:off x="440950" y="2997300"/>
              <a:ext cx="6590150" cy="138613"/>
              <a:chOff x="440950" y="2997300"/>
              <a:chExt cx="6590150" cy="138613"/>
            </a:xfrm>
          </p:grpSpPr>
          <p:sp>
            <p:nvSpPr>
              <p:cNvPr id="212" name="Google Shape;212;p13"/>
              <p:cNvSpPr txBox="1"/>
              <p:nvPr/>
            </p:nvSpPr>
            <p:spPr>
              <a:xfrm>
                <a:off x="440950" y="2997313"/>
                <a:ext cx="4593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31F2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I am fairly compensated within our industry.</a:t>
                </a:r>
                <a:endParaRPr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grpSp>
            <p:nvGrpSpPr>
              <p:cNvPr id="213" name="Google Shape;213;p13"/>
              <p:cNvGrpSpPr/>
              <p:nvPr/>
            </p:nvGrpSpPr>
            <p:grpSpPr>
              <a:xfrm>
                <a:off x="5434025" y="2997300"/>
                <a:ext cx="1597075" cy="138600"/>
                <a:chOff x="5434025" y="2630725"/>
                <a:chExt cx="1597075" cy="138600"/>
              </a:xfrm>
            </p:grpSpPr>
            <p:sp>
              <p:nvSpPr>
                <p:cNvPr id="214" name="Google Shape;214;p13"/>
                <p:cNvSpPr/>
                <p:nvPr/>
              </p:nvSpPr>
              <p:spPr>
                <a:xfrm>
                  <a:off x="5434025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F9ECE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5" name="Google Shape;215;p13"/>
                <p:cNvSpPr/>
                <p:nvPr/>
              </p:nvSpPr>
              <p:spPr>
                <a:xfrm>
                  <a:off x="5920183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F9ECE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6" name="Google Shape;216;p13"/>
                <p:cNvSpPr/>
                <p:nvPr/>
              </p:nvSpPr>
              <p:spPr>
                <a:xfrm>
                  <a:off x="6892500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F9ECE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17" name="Google Shape;217;p13"/>
                <p:cNvSpPr/>
                <p:nvPr/>
              </p:nvSpPr>
              <p:spPr>
                <a:xfrm>
                  <a:off x="6406342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F9ECE0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pic>
          <p:nvPicPr>
            <p:cNvPr id="218" name="Google Shape;218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872700" y="2952100"/>
              <a:ext cx="178200" cy="1386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19" name="Google Shape;219;p13"/>
          <p:cNvGrpSpPr/>
          <p:nvPr/>
        </p:nvGrpSpPr>
        <p:grpSpPr>
          <a:xfrm>
            <a:off x="440950" y="7335259"/>
            <a:ext cx="6609950" cy="277200"/>
            <a:chOff x="440950" y="2925875"/>
            <a:chExt cx="6609950" cy="277200"/>
          </a:xfrm>
        </p:grpSpPr>
        <p:grpSp>
          <p:nvGrpSpPr>
            <p:cNvPr id="220" name="Google Shape;220;p13"/>
            <p:cNvGrpSpPr/>
            <p:nvPr/>
          </p:nvGrpSpPr>
          <p:grpSpPr>
            <a:xfrm>
              <a:off x="440950" y="2925875"/>
              <a:ext cx="6590150" cy="277200"/>
              <a:chOff x="440950" y="2925875"/>
              <a:chExt cx="6590150" cy="277200"/>
            </a:xfrm>
          </p:grpSpPr>
          <p:sp>
            <p:nvSpPr>
              <p:cNvPr id="221" name="Google Shape;221;p13"/>
              <p:cNvSpPr txBox="1"/>
              <p:nvPr/>
            </p:nvSpPr>
            <p:spPr>
              <a:xfrm>
                <a:off x="440950" y="2925875"/>
                <a:ext cx="46977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31F2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My current manager ensures i am well informed and i have</a:t>
                </a:r>
                <a:endParaRPr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31F2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all the information i need to do my job wen.</a:t>
                </a:r>
                <a:endParaRPr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grpSp>
            <p:nvGrpSpPr>
              <p:cNvPr id="222" name="Google Shape;222;p13"/>
              <p:cNvGrpSpPr/>
              <p:nvPr/>
            </p:nvGrpSpPr>
            <p:grpSpPr>
              <a:xfrm>
                <a:off x="5434025" y="2997300"/>
                <a:ext cx="1597075" cy="138600"/>
                <a:chOff x="5434025" y="2630725"/>
                <a:chExt cx="1597075" cy="138600"/>
              </a:xfrm>
            </p:grpSpPr>
            <p:sp>
              <p:nvSpPr>
                <p:cNvPr id="223" name="Google Shape;223;p13"/>
                <p:cNvSpPr/>
                <p:nvPr/>
              </p:nvSpPr>
              <p:spPr>
                <a:xfrm>
                  <a:off x="5434025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F2C5A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4" name="Google Shape;224;p13"/>
                <p:cNvSpPr/>
                <p:nvPr/>
              </p:nvSpPr>
              <p:spPr>
                <a:xfrm>
                  <a:off x="5920183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F2C5A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5" name="Google Shape;225;p13"/>
                <p:cNvSpPr/>
                <p:nvPr/>
              </p:nvSpPr>
              <p:spPr>
                <a:xfrm>
                  <a:off x="6892500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F2C5A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26" name="Google Shape;226;p13"/>
                <p:cNvSpPr/>
                <p:nvPr/>
              </p:nvSpPr>
              <p:spPr>
                <a:xfrm>
                  <a:off x="6406342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F2C5A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pic>
          <p:nvPicPr>
            <p:cNvPr id="227" name="Google Shape;227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872700" y="2952100"/>
              <a:ext cx="178200" cy="1386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8" name="Google Shape;228;p13"/>
          <p:cNvGrpSpPr/>
          <p:nvPr/>
        </p:nvGrpSpPr>
        <p:grpSpPr>
          <a:xfrm>
            <a:off x="440950" y="8104145"/>
            <a:ext cx="6609950" cy="183812"/>
            <a:chOff x="440950" y="2952100"/>
            <a:chExt cx="6609950" cy="183812"/>
          </a:xfrm>
        </p:grpSpPr>
        <p:grpSp>
          <p:nvGrpSpPr>
            <p:cNvPr id="229" name="Google Shape;229;p13"/>
            <p:cNvGrpSpPr/>
            <p:nvPr/>
          </p:nvGrpSpPr>
          <p:grpSpPr>
            <a:xfrm>
              <a:off x="440950" y="2997300"/>
              <a:ext cx="6590150" cy="138613"/>
              <a:chOff x="440950" y="2997300"/>
              <a:chExt cx="6590150" cy="138613"/>
            </a:xfrm>
          </p:grpSpPr>
          <p:sp>
            <p:nvSpPr>
              <p:cNvPr id="230" name="Google Shape;230;p13"/>
              <p:cNvSpPr txBox="1"/>
              <p:nvPr/>
            </p:nvSpPr>
            <p:spPr>
              <a:xfrm>
                <a:off x="440950" y="2997313"/>
                <a:ext cx="4593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rgbClr val="231F20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Overall the senior management team is effective.</a:t>
                </a:r>
                <a:endParaRPr sz="900">
                  <a:solidFill>
                    <a:srgbClr val="231F20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grpSp>
            <p:nvGrpSpPr>
              <p:cNvPr id="231" name="Google Shape;231;p13"/>
              <p:cNvGrpSpPr/>
              <p:nvPr/>
            </p:nvGrpSpPr>
            <p:grpSpPr>
              <a:xfrm>
                <a:off x="5434025" y="2997300"/>
                <a:ext cx="1597075" cy="138600"/>
                <a:chOff x="5434025" y="2630725"/>
                <a:chExt cx="1597075" cy="138600"/>
              </a:xfrm>
            </p:grpSpPr>
            <p:sp>
              <p:nvSpPr>
                <p:cNvPr id="232" name="Google Shape;232;p13"/>
                <p:cNvSpPr/>
                <p:nvPr/>
              </p:nvSpPr>
              <p:spPr>
                <a:xfrm>
                  <a:off x="5434025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F2C5A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33" name="Google Shape;233;p13"/>
                <p:cNvSpPr/>
                <p:nvPr/>
              </p:nvSpPr>
              <p:spPr>
                <a:xfrm>
                  <a:off x="5920183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F2C5A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34" name="Google Shape;234;p13"/>
                <p:cNvSpPr/>
                <p:nvPr/>
              </p:nvSpPr>
              <p:spPr>
                <a:xfrm>
                  <a:off x="6892500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F2C5A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35" name="Google Shape;235;p13"/>
                <p:cNvSpPr/>
                <p:nvPr/>
              </p:nvSpPr>
              <p:spPr>
                <a:xfrm>
                  <a:off x="6406342" y="2630725"/>
                  <a:ext cx="138600" cy="138600"/>
                </a:xfrm>
                <a:prstGeom prst="ellipse">
                  <a:avLst/>
                </a:prstGeom>
                <a:solidFill>
                  <a:schemeClr val="lt1"/>
                </a:solidFill>
                <a:ln cap="flat" cmpd="sng" w="9525">
                  <a:solidFill>
                    <a:srgbClr val="F2C5AF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pic>
          <p:nvPicPr>
            <p:cNvPr id="236" name="Google Shape;23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872700" y="2952100"/>
              <a:ext cx="178200" cy="13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7" name="Google Shape;237;p13"/>
          <p:cNvSpPr txBox="1"/>
          <p:nvPr/>
        </p:nvSpPr>
        <p:spPr>
          <a:xfrm>
            <a:off x="345700" y="9116525"/>
            <a:ext cx="6479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31F20"/>
                </a:solidFill>
                <a:latin typeface="Spartan"/>
                <a:ea typeface="Spartan"/>
                <a:cs typeface="Spartan"/>
                <a:sym typeface="Spartan"/>
              </a:rPr>
              <a:t>Please list additional areas of improvement you would like to see within the Company</a:t>
            </a:r>
            <a:endParaRPr sz="1100">
              <a:solidFill>
                <a:srgbClr val="231F20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238" name="Google Shape;238;p13"/>
          <p:cNvGrpSpPr/>
          <p:nvPr/>
        </p:nvGrpSpPr>
        <p:grpSpPr>
          <a:xfrm>
            <a:off x="361950" y="9401188"/>
            <a:ext cx="6829500" cy="619125"/>
            <a:chOff x="361950" y="9401188"/>
            <a:chExt cx="6829500" cy="619125"/>
          </a:xfrm>
        </p:grpSpPr>
        <p:cxnSp>
          <p:nvCxnSpPr>
            <p:cNvPr id="239" name="Google Shape;239;p13"/>
            <p:cNvCxnSpPr/>
            <p:nvPr/>
          </p:nvCxnSpPr>
          <p:spPr>
            <a:xfrm>
              <a:off x="361950" y="9401188"/>
              <a:ext cx="6829500" cy="0"/>
            </a:xfrm>
            <a:prstGeom prst="straightConnector1">
              <a:avLst/>
            </a:prstGeom>
            <a:noFill/>
            <a:ln cap="flat" cmpd="sng" w="9525">
              <a:solidFill>
                <a:srgbClr val="D6D6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0" name="Google Shape;240;p13"/>
            <p:cNvCxnSpPr/>
            <p:nvPr/>
          </p:nvCxnSpPr>
          <p:spPr>
            <a:xfrm>
              <a:off x="361950" y="9710763"/>
              <a:ext cx="6829500" cy="0"/>
            </a:xfrm>
            <a:prstGeom prst="straightConnector1">
              <a:avLst/>
            </a:prstGeom>
            <a:noFill/>
            <a:ln cap="flat" cmpd="sng" w="9525">
              <a:solidFill>
                <a:srgbClr val="D6D6D7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1" name="Google Shape;241;p13"/>
            <p:cNvCxnSpPr/>
            <p:nvPr/>
          </p:nvCxnSpPr>
          <p:spPr>
            <a:xfrm>
              <a:off x="361950" y="10020313"/>
              <a:ext cx="6829500" cy="0"/>
            </a:xfrm>
            <a:prstGeom prst="straightConnector1">
              <a:avLst/>
            </a:prstGeom>
            <a:noFill/>
            <a:ln cap="flat" cmpd="sng" w="9525">
              <a:solidFill>
                <a:srgbClr val="D6D6D7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42" name="Google Shape;242;p13"/>
          <p:cNvSpPr/>
          <p:nvPr/>
        </p:nvSpPr>
        <p:spPr>
          <a:xfrm>
            <a:off x="361950" y="10315569"/>
            <a:ext cx="6843300" cy="73800"/>
          </a:xfrm>
          <a:prstGeom prst="rect">
            <a:avLst/>
          </a:prstGeom>
          <a:solidFill>
            <a:srgbClr val="49474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