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92000" cx="7560000"/>
  <p:notesSz cx="6858000" cy="9144000"/>
  <p:embeddedFontLst>
    <p:embeddedFont>
      <p:font typeface="Poppins"/>
      <p:regular r:id="rId9"/>
      <p:bold r:id="rId10"/>
      <p:italic r:id="rId11"/>
      <p:boldItalic r:id="rId12"/>
    </p:embeddedFont>
    <p:embeddedFont>
      <p:font typeface="Poppins Light"/>
      <p:regular r:id="rId13"/>
      <p:bold r:id="rId14"/>
      <p:italic r:id="rId15"/>
      <p:boldItalic r:id="rId16"/>
    </p:embeddedFont>
    <p:embeddedFont>
      <p:font typeface="DM Serif Display"/>
      <p:regular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97">
          <p15:clr>
            <a:srgbClr val="747775"/>
          </p15:clr>
        </p15:guide>
        <p15:guide id="2" pos="2665">
          <p15:clr>
            <a:srgbClr val="747775"/>
          </p15:clr>
        </p15:guide>
        <p15:guide id="3" orient="horz" pos="6293">
          <p15:clr>
            <a:srgbClr val="747775"/>
          </p15:clr>
        </p15:guide>
        <p15:guide id="4" orient="horz" pos="1637">
          <p15:clr>
            <a:srgbClr val="747775"/>
          </p15:clr>
        </p15:guide>
        <p15:guide id="5" pos="4365">
          <p15:clr>
            <a:srgbClr val="747775"/>
          </p15:clr>
        </p15:guide>
        <p15:guide id="6" pos="23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7"/>
        <p:guide pos="2665"/>
        <p:guide pos="6293" orient="horz"/>
        <p:guide pos="1637" orient="horz"/>
        <p:guide pos="4365"/>
        <p:guide pos="23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italic.fntdata"/><Relationship Id="rId10" Type="http://schemas.openxmlformats.org/officeDocument/2006/relationships/font" Target="fonts/Poppins-bold.fntdata"/><Relationship Id="rId13" Type="http://schemas.openxmlformats.org/officeDocument/2006/relationships/font" Target="fonts/PoppinsLight-regular.fntdata"/><Relationship Id="rId12"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oppins-regular.fntdata"/><Relationship Id="rId15" Type="http://schemas.openxmlformats.org/officeDocument/2006/relationships/font" Target="fonts/PoppinsLight-italic.fntdata"/><Relationship Id="rId14" Type="http://schemas.openxmlformats.org/officeDocument/2006/relationships/font" Target="fonts/PoppinsLight-bold.fntdata"/><Relationship Id="rId17" Type="http://schemas.openxmlformats.org/officeDocument/2006/relationships/font" Target="fonts/DMSerifDisplay-regular.fntdata"/><Relationship Id="rId16" Type="http://schemas.openxmlformats.org/officeDocument/2006/relationships/font" Target="fonts/Poppi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DMSerifDispl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602c2e0cb_0_3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602c2e0c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602c2e0cb_0_8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602c2e0c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3905725"/>
            <a:ext cx="7560000" cy="1854300"/>
          </a:xfrm>
          <a:prstGeom prst="rect">
            <a:avLst/>
          </a:prstGeom>
          <a:solidFill>
            <a:srgbClr val="E3E3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780000" y="4140000"/>
            <a:ext cx="3149999" cy="2855356"/>
          </a:xfrm>
          <a:prstGeom prst="rect">
            <a:avLst/>
          </a:prstGeom>
          <a:noFill/>
          <a:ln>
            <a:noFill/>
          </a:ln>
        </p:spPr>
      </p:pic>
      <p:pic>
        <p:nvPicPr>
          <p:cNvPr id="56" name="Google Shape;56;p13"/>
          <p:cNvPicPr preferRelativeResize="0"/>
          <p:nvPr/>
        </p:nvPicPr>
        <p:blipFill>
          <a:blip r:embed="rId4">
            <a:alphaModFix/>
          </a:blip>
          <a:stretch>
            <a:fillRect/>
          </a:stretch>
        </p:blipFill>
        <p:spPr>
          <a:xfrm>
            <a:off x="3780000" y="7303298"/>
            <a:ext cx="3149996" cy="2855351"/>
          </a:xfrm>
          <a:prstGeom prst="rect">
            <a:avLst/>
          </a:prstGeom>
          <a:noFill/>
          <a:ln>
            <a:noFill/>
          </a:ln>
        </p:spPr>
      </p:pic>
      <p:sp>
        <p:nvSpPr>
          <p:cNvPr id="57" name="Google Shape;57;p13"/>
          <p:cNvSpPr txBox="1"/>
          <p:nvPr/>
        </p:nvSpPr>
        <p:spPr>
          <a:xfrm>
            <a:off x="604487" y="408193"/>
            <a:ext cx="47031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4800">
                <a:solidFill>
                  <a:srgbClr val="2C2C2C"/>
                </a:solidFill>
                <a:latin typeface="DM Serif Display"/>
                <a:ea typeface="DM Serif Display"/>
                <a:cs typeface="DM Serif Display"/>
                <a:sym typeface="DM Serif Display"/>
              </a:rPr>
              <a:t>NEWSLETTER</a:t>
            </a:r>
            <a:endParaRPr sz="4800">
              <a:solidFill>
                <a:srgbClr val="2C2C2C"/>
              </a:solidFill>
              <a:latin typeface="DM Serif Display"/>
              <a:ea typeface="DM Serif Display"/>
              <a:cs typeface="DM Serif Display"/>
              <a:sym typeface="DM Serif Display"/>
            </a:endParaRPr>
          </a:p>
        </p:txBody>
      </p:sp>
      <p:sp>
        <p:nvSpPr>
          <p:cNvPr id="58" name="Google Shape;58;p13"/>
          <p:cNvSpPr txBox="1"/>
          <p:nvPr/>
        </p:nvSpPr>
        <p:spPr>
          <a:xfrm>
            <a:off x="621496" y="1173922"/>
            <a:ext cx="4703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2C2C2C"/>
                </a:solidFill>
                <a:latin typeface="Poppins"/>
                <a:ea typeface="Poppins"/>
                <a:cs typeface="Poppins"/>
                <a:sym typeface="Poppins"/>
              </a:rPr>
              <a:t>TECH INNOVATE SOLUTIONS CHRONICLE</a:t>
            </a:r>
            <a:endParaRPr sz="1600">
              <a:solidFill>
                <a:srgbClr val="2C2C2C"/>
              </a:solidFill>
              <a:latin typeface="Poppins"/>
              <a:ea typeface="Poppins"/>
              <a:cs typeface="Poppins"/>
              <a:sym typeface="Poppins"/>
            </a:endParaRPr>
          </a:p>
        </p:txBody>
      </p:sp>
      <p:sp>
        <p:nvSpPr>
          <p:cNvPr id="59" name="Google Shape;59;p13"/>
          <p:cNvSpPr txBox="1"/>
          <p:nvPr/>
        </p:nvSpPr>
        <p:spPr>
          <a:xfrm>
            <a:off x="5136700" y="536091"/>
            <a:ext cx="1820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600">
                <a:solidFill>
                  <a:srgbClr val="2C2C2C"/>
                </a:solidFill>
                <a:latin typeface="Poppins Light"/>
                <a:ea typeface="Poppins Light"/>
                <a:cs typeface="Poppins Light"/>
                <a:sym typeface="Poppins Light"/>
              </a:rPr>
              <a:t>APRIL 2024</a:t>
            </a:r>
            <a:endParaRPr sz="1600">
              <a:solidFill>
                <a:srgbClr val="2C2C2C"/>
              </a:solidFill>
              <a:latin typeface="Poppins Light"/>
              <a:ea typeface="Poppins Light"/>
              <a:cs typeface="Poppins Light"/>
              <a:sym typeface="Poppins Light"/>
            </a:endParaRPr>
          </a:p>
        </p:txBody>
      </p:sp>
      <p:grpSp>
        <p:nvGrpSpPr>
          <p:cNvPr id="60" name="Google Shape;60;p13"/>
          <p:cNvGrpSpPr/>
          <p:nvPr/>
        </p:nvGrpSpPr>
        <p:grpSpPr>
          <a:xfrm>
            <a:off x="6524175" y="893625"/>
            <a:ext cx="440100" cy="494425"/>
            <a:chOff x="6524175" y="893625"/>
            <a:chExt cx="440100" cy="494425"/>
          </a:xfrm>
        </p:grpSpPr>
        <p:grpSp>
          <p:nvGrpSpPr>
            <p:cNvPr id="61" name="Google Shape;61;p13"/>
            <p:cNvGrpSpPr/>
            <p:nvPr/>
          </p:nvGrpSpPr>
          <p:grpSpPr>
            <a:xfrm>
              <a:off x="6556078" y="999225"/>
              <a:ext cx="133100" cy="273300"/>
              <a:chOff x="6566861" y="999225"/>
              <a:chExt cx="133100" cy="273300"/>
            </a:xfrm>
          </p:grpSpPr>
          <p:sp>
            <p:nvSpPr>
              <p:cNvPr id="62" name="Google Shape;62;p13"/>
              <p:cNvSpPr/>
              <p:nvPr/>
            </p:nvSpPr>
            <p:spPr>
              <a:xfrm>
                <a:off x="6566861" y="999225"/>
                <a:ext cx="39600" cy="273300"/>
              </a:xfrm>
              <a:prstGeom prst="rect">
                <a:avLst/>
              </a:prstGeom>
              <a:solidFill>
                <a:srgbClr val="2C2C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6627961" y="999225"/>
                <a:ext cx="72000" cy="273300"/>
              </a:xfrm>
              <a:prstGeom prst="rect">
                <a:avLst/>
              </a:prstGeom>
              <a:solidFill>
                <a:srgbClr val="2C2C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4" name="Google Shape;64;p13"/>
            <p:cNvSpPr txBox="1"/>
            <p:nvPr/>
          </p:nvSpPr>
          <p:spPr>
            <a:xfrm>
              <a:off x="6703544" y="893625"/>
              <a:ext cx="257400" cy="477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3100">
                  <a:solidFill>
                    <a:srgbClr val="2C2C2C"/>
                  </a:solidFill>
                  <a:latin typeface="Poppins"/>
                  <a:ea typeface="Poppins"/>
                  <a:cs typeface="Poppins"/>
                  <a:sym typeface="Poppins"/>
                </a:rPr>
                <a:t>S</a:t>
              </a:r>
              <a:endParaRPr sz="3100">
                <a:solidFill>
                  <a:srgbClr val="2C2C2C"/>
                </a:solidFill>
                <a:latin typeface="Poppins"/>
                <a:ea typeface="Poppins"/>
                <a:cs typeface="Poppins"/>
                <a:sym typeface="Poppins"/>
              </a:endParaRPr>
            </a:p>
          </p:txBody>
        </p:sp>
        <p:sp>
          <p:nvSpPr>
            <p:cNvPr id="65" name="Google Shape;65;p13"/>
            <p:cNvSpPr txBox="1"/>
            <p:nvPr/>
          </p:nvSpPr>
          <p:spPr>
            <a:xfrm>
              <a:off x="6524175" y="1280350"/>
              <a:ext cx="440100" cy="107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700">
                  <a:solidFill>
                    <a:schemeClr val="dk2"/>
                  </a:solidFill>
                  <a:latin typeface="Poppins"/>
                  <a:ea typeface="Poppins"/>
                  <a:cs typeface="Poppins"/>
                  <a:sym typeface="Poppins"/>
                </a:rPr>
                <a:t>L  O  G  O</a:t>
              </a:r>
              <a:endParaRPr sz="700">
                <a:solidFill>
                  <a:schemeClr val="dk2"/>
                </a:solidFill>
                <a:latin typeface="Poppins"/>
                <a:ea typeface="Poppins"/>
                <a:cs typeface="Poppins"/>
                <a:sym typeface="Poppins"/>
              </a:endParaRPr>
            </a:p>
          </p:txBody>
        </p:sp>
      </p:grpSp>
      <p:cxnSp>
        <p:nvCxnSpPr>
          <p:cNvPr id="66" name="Google Shape;66;p13"/>
          <p:cNvCxnSpPr/>
          <p:nvPr/>
        </p:nvCxnSpPr>
        <p:spPr>
          <a:xfrm>
            <a:off x="632875" y="1777157"/>
            <a:ext cx="6309600" cy="0"/>
          </a:xfrm>
          <a:prstGeom prst="straightConnector1">
            <a:avLst/>
          </a:prstGeom>
          <a:noFill/>
          <a:ln cap="flat" cmpd="sng" w="19050">
            <a:solidFill>
              <a:srgbClr val="E3E3E3"/>
            </a:solidFill>
            <a:prstDash val="solid"/>
            <a:round/>
            <a:headEnd len="med" w="med" type="none"/>
            <a:tailEnd len="med" w="med" type="none"/>
          </a:ln>
        </p:spPr>
      </p:cxnSp>
      <p:sp>
        <p:nvSpPr>
          <p:cNvPr id="67" name="Google Shape;67;p13"/>
          <p:cNvSpPr txBox="1"/>
          <p:nvPr/>
        </p:nvSpPr>
        <p:spPr>
          <a:xfrm>
            <a:off x="623657" y="2007900"/>
            <a:ext cx="3175500" cy="292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900">
                <a:solidFill>
                  <a:srgbClr val="2C2C2C"/>
                </a:solidFill>
                <a:latin typeface="DM Serif Display"/>
                <a:ea typeface="DM Serif Display"/>
                <a:cs typeface="DM Serif Display"/>
                <a:sym typeface="DM Serif Display"/>
              </a:rPr>
              <a:t>WELCOME ABOARD!</a:t>
            </a:r>
            <a:endParaRPr sz="1900">
              <a:solidFill>
                <a:srgbClr val="2C2C2C"/>
              </a:solidFill>
              <a:latin typeface="DM Serif Display"/>
              <a:ea typeface="DM Serif Display"/>
              <a:cs typeface="DM Serif Display"/>
              <a:sym typeface="DM Serif Display"/>
            </a:endParaRPr>
          </a:p>
        </p:txBody>
      </p:sp>
      <p:sp>
        <p:nvSpPr>
          <p:cNvPr id="68" name="Google Shape;68;p13"/>
          <p:cNvSpPr txBox="1"/>
          <p:nvPr/>
        </p:nvSpPr>
        <p:spPr>
          <a:xfrm>
            <a:off x="617264" y="2500134"/>
            <a:ext cx="3175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dk2"/>
                </a:solidFill>
                <a:latin typeface="Poppins"/>
                <a:ea typeface="Poppins"/>
                <a:cs typeface="Poppins"/>
                <a:sym typeface="Poppins"/>
              </a:rPr>
              <a:t>Dear </a:t>
            </a:r>
            <a:r>
              <a:rPr lang="uk" sz="1200">
                <a:solidFill>
                  <a:schemeClr val="dk2"/>
                </a:solidFill>
                <a:latin typeface="Poppins"/>
                <a:ea typeface="Poppins"/>
                <a:cs typeface="Poppins"/>
                <a:sym typeface="Poppins"/>
              </a:rPr>
              <a:t>Tech Innovate</a:t>
            </a:r>
            <a:r>
              <a:rPr lang="uk" sz="1200">
                <a:solidFill>
                  <a:schemeClr val="dk2"/>
                </a:solidFill>
                <a:latin typeface="Poppins"/>
                <a:ea typeface="Poppins"/>
                <a:cs typeface="Poppins"/>
                <a:sym typeface="Poppins"/>
              </a:rPr>
              <a:t> Solutions Team,</a:t>
            </a:r>
            <a:endParaRPr sz="1200">
              <a:solidFill>
                <a:schemeClr val="dk2"/>
              </a:solidFill>
              <a:latin typeface="Poppins"/>
              <a:ea typeface="Poppins"/>
              <a:cs typeface="Poppins"/>
              <a:sym typeface="Poppins"/>
            </a:endParaRPr>
          </a:p>
        </p:txBody>
      </p:sp>
      <p:sp>
        <p:nvSpPr>
          <p:cNvPr id="69" name="Google Shape;69;p13"/>
          <p:cNvSpPr txBox="1"/>
          <p:nvPr/>
        </p:nvSpPr>
        <p:spPr>
          <a:xfrm>
            <a:off x="617286" y="2960393"/>
            <a:ext cx="6309600" cy="627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200">
                <a:solidFill>
                  <a:schemeClr val="dk2"/>
                </a:solidFill>
                <a:latin typeface="Poppins"/>
                <a:ea typeface="Poppins"/>
                <a:cs typeface="Poppins"/>
                <a:sym typeface="Poppins"/>
              </a:rPr>
              <a:t>We are thrilled to kick off this edition of the Tech Innovate Solutions Chronicle, where we soar through the latest company updates, achievements, and exciting events that shape our collective journey towards excellence.</a:t>
            </a:r>
            <a:endParaRPr sz="1200">
              <a:solidFill>
                <a:schemeClr val="dk2"/>
              </a:solidFill>
              <a:latin typeface="Poppins"/>
              <a:ea typeface="Poppins"/>
              <a:cs typeface="Poppins"/>
              <a:sym typeface="Poppins"/>
            </a:endParaRPr>
          </a:p>
        </p:txBody>
      </p:sp>
      <p:grpSp>
        <p:nvGrpSpPr>
          <p:cNvPr id="70" name="Google Shape;70;p13"/>
          <p:cNvGrpSpPr/>
          <p:nvPr/>
        </p:nvGrpSpPr>
        <p:grpSpPr>
          <a:xfrm>
            <a:off x="617281" y="4139200"/>
            <a:ext cx="2975400" cy="1309868"/>
            <a:chOff x="617281" y="4139200"/>
            <a:chExt cx="2975400" cy="1309868"/>
          </a:xfrm>
        </p:grpSpPr>
        <p:sp>
          <p:nvSpPr>
            <p:cNvPr id="71" name="Google Shape;71;p13"/>
            <p:cNvSpPr txBox="1"/>
            <p:nvPr/>
          </p:nvSpPr>
          <p:spPr>
            <a:xfrm>
              <a:off x="617281" y="4139200"/>
              <a:ext cx="29754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2C2C2C"/>
                  </a:solidFill>
                  <a:latin typeface="Poppins"/>
                  <a:ea typeface="Poppins"/>
                  <a:cs typeface="Poppins"/>
                  <a:sym typeface="Poppins"/>
                </a:rPr>
                <a:t>CEO'S CORNER</a:t>
              </a:r>
              <a:endParaRPr b="1" sz="1200">
                <a:solidFill>
                  <a:srgbClr val="2C2C2C"/>
                </a:solidFill>
                <a:latin typeface="Poppins"/>
                <a:ea typeface="Poppins"/>
                <a:cs typeface="Poppins"/>
                <a:sym typeface="Poppins"/>
              </a:endParaRPr>
            </a:p>
          </p:txBody>
        </p:sp>
        <p:sp>
          <p:nvSpPr>
            <p:cNvPr id="72" name="Google Shape;72;p13"/>
            <p:cNvSpPr txBox="1"/>
            <p:nvPr/>
          </p:nvSpPr>
          <p:spPr>
            <a:xfrm>
              <a:off x="617281" y="4599468"/>
              <a:ext cx="29754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200">
                  <a:solidFill>
                    <a:schemeClr val="dk2"/>
                  </a:solidFill>
                  <a:latin typeface="Poppins"/>
                  <a:ea typeface="Poppins"/>
                  <a:cs typeface="Poppins"/>
                  <a:sym typeface="Poppins"/>
                </a:rPr>
                <a:t>Join our CEO, Mr. Alexander Skyler,</a:t>
              </a:r>
              <a:endParaRPr sz="1200">
                <a:solidFill>
                  <a:schemeClr val="dk2"/>
                </a:solidFill>
                <a:latin typeface="Poppins"/>
                <a:ea typeface="Poppins"/>
                <a:cs typeface="Poppins"/>
                <a:sym typeface="Poppins"/>
              </a:endParaRPr>
            </a:p>
            <a:p>
              <a:pPr indent="0" lvl="0" marL="0" rtl="0" algn="l">
                <a:lnSpc>
                  <a:spcPct val="120000"/>
                </a:lnSpc>
                <a:spcBef>
                  <a:spcPts val="0"/>
                </a:spcBef>
                <a:spcAft>
                  <a:spcPts val="0"/>
                </a:spcAft>
                <a:buNone/>
              </a:pPr>
              <a:r>
                <a:rPr lang="uk" sz="1200">
                  <a:solidFill>
                    <a:schemeClr val="dk2"/>
                  </a:solidFill>
                  <a:latin typeface="Poppins"/>
                  <a:ea typeface="Poppins"/>
                  <a:cs typeface="Poppins"/>
                  <a:sym typeface="Poppins"/>
                </a:rPr>
                <a:t>as he shares his insights on our </a:t>
              </a:r>
              <a:endParaRPr sz="1200">
                <a:solidFill>
                  <a:schemeClr val="dk2"/>
                </a:solidFill>
                <a:latin typeface="Poppins"/>
                <a:ea typeface="Poppins"/>
                <a:cs typeface="Poppins"/>
                <a:sym typeface="Poppins"/>
              </a:endParaRPr>
            </a:p>
            <a:p>
              <a:pPr indent="0" lvl="0" marL="0" rtl="0" algn="l">
                <a:lnSpc>
                  <a:spcPct val="120000"/>
                </a:lnSpc>
                <a:spcBef>
                  <a:spcPts val="0"/>
                </a:spcBef>
                <a:spcAft>
                  <a:spcPts val="0"/>
                </a:spcAft>
                <a:buNone/>
              </a:pPr>
              <a:r>
                <a:rPr lang="uk" sz="1200">
                  <a:solidFill>
                    <a:schemeClr val="dk2"/>
                  </a:solidFill>
                  <a:latin typeface="Poppins"/>
                  <a:ea typeface="Poppins"/>
                  <a:cs typeface="Poppins"/>
                  <a:sym typeface="Poppins"/>
                </a:rPr>
                <a:t>recent triumphs and outlines the ambitious trajectory ahead.</a:t>
              </a:r>
              <a:endParaRPr sz="1200">
                <a:solidFill>
                  <a:schemeClr val="dk2"/>
                </a:solidFill>
                <a:latin typeface="Poppins"/>
                <a:ea typeface="Poppins"/>
                <a:cs typeface="Poppins"/>
                <a:sym typeface="Poppins"/>
              </a:endParaRPr>
            </a:p>
          </p:txBody>
        </p:sp>
      </p:grpSp>
      <p:grpSp>
        <p:nvGrpSpPr>
          <p:cNvPr id="73" name="Google Shape;73;p13"/>
          <p:cNvGrpSpPr/>
          <p:nvPr/>
        </p:nvGrpSpPr>
        <p:grpSpPr>
          <a:xfrm>
            <a:off x="617275" y="5935520"/>
            <a:ext cx="2975406" cy="1753272"/>
            <a:chOff x="617275" y="5935520"/>
            <a:chExt cx="2975406" cy="1753272"/>
          </a:xfrm>
        </p:grpSpPr>
        <p:sp>
          <p:nvSpPr>
            <p:cNvPr id="74" name="Google Shape;74;p13"/>
            <p:cNvSpPr txBox="1"/>
            <p:nvPr/>
          </p:nvSpPr>
          <p:spPr>
            <a:xfrm>
              <a:off x="617281" y="5935520"/>
              <a:ext cx="29754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2C2C2C"/>
                  </a:solidFill>
                  <a:latin typeface="Poppins"/>
                  <a:ea typeface="Poppins"/>
                  <a:cs typeface="Poppins"/>
                  <a:sym typeface="Poppins"/>
                </a:rPr>
                <a:t>EMPLOYEE SPOTLIGHT</a:t>
              </a:r>
              <a:endParaRPr b="1" sz="1200">
                <a:solidFill>
                  <a:srgbClr val="2C2C2C"/>
                </a:solidFill>
                <a:latin typeface="Poppins"/>
                <a:ea typeface="Poppins"/>
                <a:cs typeface="Poppins"/>
                <a:sym typeface="Poppins"/>
              </a:endParaRPr>
            </a:p>
          </p:txBody>
        </p:sp>
        <p:sp>
          <p:nvSpPr>
            <p:cNvPr id="75" name="Google Shape;75;p13"/>
            <p:cNvSpPr txBox="1"/>
            <p:nvPr/>
          </p:nvSpPr>
          <p:spPr>
            <a:xfrm>
              <a:off x="617275" y="6395793"/>
              <a:ext cx="2566200" cy="1293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200">
                  <a:solidFill>
                    <a:schemeClr val="dk2"/>
                  </a:solidFill>
                  <a:latin typeface="Poppins"/>
                  <a:ea typeface="Poppins"/>
                  <a:cs typeface="Poppins"/>
                  <a:sym typeface="Poppins"/>
                </a:rPr>
                <a:t>Get to know the brilliant minds driving innovation at TechInnovate Solutions. This month, meet Natalia Starlight, our stellar Lead Engineer, and learn about her inspiring journey.</a:t>
              </a:r>
              <a:endParaRPr sz="1200">
                <a:solidFill>
                  <a:schemeClr val="dk2"/>
                </a:solidFill>
                <a:latin typeface="Poppins"/>
                <a:ea typeface="Poppins"/>
                <a:cs typeface="Poppins"/>
                <a:sym typeface="Poppins"/>
              </a:endParaRPr>
            </a:p>
          </p:txBody>
        </p:sp>
      </p:grpSp>
      <p:grpSp>
        <p:nvGrpSpPr>
          <p:cNvPr id="76" name="Google Shape;76;p13"/>
          <p:cNvGrpSpPr/>
          <p:nvPr/>
        </p:nvGrpSpPr>
        <p:grpSpPr>
          <a:xfrm>
            <a:off x="617275" y="8229887"/>
            <a:ext cx="2975406" cy="1974966"/>
            <a:chOff x="617275" y="5967484"/>
            <a:chExt cx="2975406" cy="1974966"/>
          </a:xfrm>
        </p:grpSpPr>
        <p:sp>
          <p:nvSpPr>
            <p:cNvPr id="77" name="Google Shape;77;p13"/>
            <p:cNvSpPr txBox="1"/>
            <p:nvPr/>
          </p:nvSpPr>
          <p:spPr>
            <a:xfrm>
              <a:off x="617281" y="5967484"/>
              <a:ext cx="29754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2C2C2C"/>
                  </a:solidFill>
                  <a:latin typeface="Poppins"/>
                  <a:ea typeface="Poppins"/>
                  <a:cs typeface="Poppins"/>
                  <a:sym typeface="Poppins"/>
                </a:rPr>
                <a:t>MILESTONES AND ACHIEVEMENTS</a:t>
              </a:r>
              <a:endParaRPr b="1" sz="1200">
                <a:solidFill>
                  <a:srgbClr val="2C2C2C"/>
                </a:solidFill>
                <a:latin typeface="Poppins"/>
                <a:ea typeface="Poppins"/>
                <a:cs typeface="Poppins"/>
                <a:sym typeface="Poppins"/>
              </a:endParaRPr>
            </a:p>
          </p:txBody>
        </p:sp>
        <p:sp>
          <p:nvSpPr>
            <p:cNvPr id="78" name="Google Shape;78;p13"/>
            <p:cNvSpPr txBox="1"/>
            <p:nvPr/>
          </p:nvSpPr>
          <p:spPr>
            <a:xfrm>
              <a:off x="617275" y="6427750"/>
              <a:ext cx="2662200" cy="1514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200">
                  <a:solidFill>
                    <a:schemeClr val="dk2"/>
                  </a:solidFill>
                  <a:latin typeface="Poppins"/>
                  <a:ea typeface="Poppins"/>
                  <a:cs typeface="Poppins"/>
                  <a:sym typeface="Poppins"/>
                </a:rPr>
                <a:t>Celebrate with us as we commemorate major milestones and outstanding achievements. From groundbreaking projects to industry accolades, Tech Innovate Solutions continues to reach new heights.</a:t>
              </a:r>
              <a:endParaRPr sz="1200">
                <a:solidFill>
                  <a:schemeClr val="dk2"/>
                </a:solidFill>
                <a:latin typeface="Poppins"/>
                <a:ea typeface="Poppins"/>
                <a:cs typeface="Poppins"/>
                <a:sym typeface="Poppi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nvSpPr>
        <p:spPr>
          <a:xfrm>
            <a:off x="423168" y="4621370"/>
            <a:ext cx="2907900" cy="33249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21600">
                <a:solidFill>
                  <a:srgbClr val="E3E3E3"/>
                </a:solidFill>
                <a:latin typeface="DM Serif Display"/>
                <a:ea typeface="DM Serif Display"/>
                <a:cs typeface="DM Serif Display"/>
                <a:sym typeface="DM Serif Display"/>
              </a:rPr>
              <a:t>2</a:t>
            </a:r>
            <a:endParaRPr sz="21600">
              <a:solidFill>
                <a:srgbClr val="E3E3E3"/>
              </a:solidFill>
              <a:latin typeface="DM Serif Display"/>
              <a:ea typeface="DM Serif Display"/>
              <a:cs typeface="DM Serif Display"/>
              <a:sym typeface="DM Serif Display"/>
            </a:endParaRPr>
          </a:p>
        </p:txBody>
      </p:sp>
      <p:sp>
        <p:nvSpPr>
          <p:cNvPr id="84" name="Google Shape;84;p14"/>
          <p:cNvSpPr/>
          <p:nvPr/>
        </p:nvSpPr>
        <p:spPr>
          <a:xfrm>
            <a:off x="3696600" y="1712225"/>
            <a:ext cx="3923400" cy="3231600"/>
          </a:xfrm>
          <a:prstGeom prst="rect">
            <a:avLst/>
          </a:prstGeom>
          <a:noFill/>
          <a:ln cap="flat" cmpd="sng" w="19050">
            <a:solidFill>
              <a:srgbClr val="E3E3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4"/>
          <p:cNvSpPr/>
          <p:nvPr/>
        </p:nvSpPr>
        <p:spPr>
          <a:xfrm>
            <a:off x="0" y="0"/>
            <a:ext cx="7560000" cy="1260000"/>
          </a:xfrm>
          <a:prstGeom prst="rect">
            <a:avLst/>
          </a:prstGeom>
          <a:solidFill>
            <a:srgbClr val="E3E3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4"/>
          <p:cNvSpPr txBox="1"/>
          <p:nvPr/>
        </p:nvSpPr>
        <p:spPr>
          <a:xfrm>
            <a:off x="595994" y="385514"/>
            <a:ext cx="4703100" cy="1108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3600">
                <a:solidFill>
                  <a:srgbClr val="2C2C2C"/>
                </a:solidFill>
                <a:latin typeface="DM Serif Display"/>
                <a:ea typeface="DM Serif Display"/>
                <a:cs typeface="DM Serif Display"/>
                <a:sym typeface="DM Serif Display"/>
              </a:rPr>
              <a:t>EVENTS</a:t>
            </a:r>
            <a:endParaRPr sz="3600">
              <a:solidFill>
                <a:srgbClr val="2C2C2C"/>
              </a:solidFill>
              <a:latin typeface="DM Serif Display"/>
              <a:ea typeface="DM Serif Display"/>
              <a:cs typeface="DM Serif Display"/>
              <a:sym typeface="DM Serif Display"/>
            </a:endParaRPr>
          </a:p>
          <a:p>
            <a:pPr indent="0" lvl="0" marL="0" rtl="0" algn="l">
              <a:spcBef>
                <a:spcPts val="0"/>
              </a:spcBef>
              <a:spcAft>
                <a:spcPts val="0"/>
              </a:spcAft>
              <a:buNone/>
            </a:pPr>
            <a:r>
              <a:rPr lang="uk" sz="3600">
                <a:solidFill>
                  <a:srgbClr val="2C2C2C"/>
                </a:solidFill>
                <a:latin typeface="DM Serif Display"/>
                <a:ea typeface="DM Serif Display"/>
                <a:cs typeface="DM Serif Display"/>
                <a:sym typeface="DM Serif Display"/>
              </a:rPr>
              <a:t>EXTRAVAGANZA</a:t>
            </a:r>
            <a:endParaRPr sz="3600">
              <a:solidFill>
                <a:srgbClr val="2C2C2C"/>
              </a:solidFill>
              <a:latin typeface="DM Serif Display"/>
              <a:ea typeface="DM Serif Display"/>
              <a:cs typeface="DM Serif Display"/>
              <a:sym typeface="DM Serif Display"/>
            </a:endParaRPr>
          </a:p>
        </p:txBody>
      </p:sp>
      <p:sp>
        <p:nvSpPr>
          <p:cNvPr id="87" name="Google Shape;87;p14"/>
          <p:cNvSpPr txBox="1"/>
          <p:nvPr/>
        </p:nvSpPr>
        <p:spPr>
          <a:xfrm>
            <a:off x="607322" y="1678200"/>
            <a:ext cx="2907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2C2C2C"/>
                </a:solidFill>
                <a:latin typeface="Poppins"/>
                <a:ea typeface="Poppins"/>
                <a:cs typeface="Poppins"/>
                <a:sym typeface="Poppins"/>
              </a:rPr>
              <a:t>UPCOMING HIGHLIGHTS:</a:t>
            </a:r>
            <a:endParaRPr sz="1600">
              <a:solidFill>
                <a:srgbClr val="2C2C2C"/>
              </a:solidFill>
              <a:latin typeface="Poppins"/>
              <a:ea typeface="Poppins"/>
              <a:cs typeface="Poppins"/>
              <a:sym typeface="Poppins"/>
            </a:endParaRPr>
          </a:p>
        </p:txBody>
      </p:sp>
      <p:sp>
        <p:nvSpPr>
          <p:cNvPr id="88" name="Google Shape;88;p14"/>
          <p:cNvSpPr txBox="1"/>
          <p:nvPr/>
        </p:nvSpPr>
        <p:spPr>
          <a:xfrm>
            <a:off x="4218650" y="2069255"/>
            <a:ext cx="3175500" cy="529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uk" sz="1600">
                <a:solidFill>
                  <a:srgbClr val="2C2C2C"/>
                </a:solidFill>
                <a:latin typeface="Poppins"/>
                <a:ea typeface="Poppins"/>
                <a:cs typeface="Poppins"/>
                <a:sym typeface="Poppins"/>
              </a:rPr>
              <a:t>Tech Innovate Solutions</a:t>
            </a:r>
            <a:endParaRPr sz="1600">
              <a:solidFill>
                <a:srgbClr val="2C2C2C"/>
              </a:solidFill>
              <a:latin typeface="Poppins"/>
              <a:ea typeface="Poppins"/>
              <a:cs typeface="Poppins"/>
              <a:sym typeface="Poppins"/>
            </a:endParaRPr>
          </a:p>
          <a:p>
            <a:pPr indent="0" lvl="0" marL="0" rtl="0" algn="l">
              <a:lnSpc>
                <a:spcPct val="115000"/>
              </a:lnSpc>
              <a:spcBef>
                <a:spcPts val="0"/>
              </a:spcBef>
              <a:spcAft>
                <a:spcPts val="0"/>
              </a:spcAft>
              <a:buNone/>
            </a:pPr>
            <a:r>
              <a:rPr lang="uk" sz="1600">
                <a:solidFill>
                  <a:srgbClr val="2C2C2C"/>
                </a:solidFill>
                <a:latin typeface="Poppins"/>
                <a:ea typeface="Poppins"/>
                <a:cs typeface="Poppins"/>
                <a:sym typeface="Poppins"/>
              </a:rPr>
              <a:t>Annual Summit</a:t>
            </a:r>
            <a:endParaRPr sz="1600">
              <a:solidFill>
                <a:srgbClr val="2C2C2C"/>
              </a:solidFill>
              <a:latin typeface="Poppins"/>
              <a:ea typeface="Poppins"/>
              <a:cs typeface="Poppins"/>
              <a:sym typeface="Poppins"/>
            </a:endParaRPr>
          </a:p>
        </p:txBody>
      </p:sp>
      <p:sp>
        <p:nvSpPr>
          <p:cNvPr id="89" name="Google Shape;89;p14"/>
          <p:cNvSpPr txBox="1"/>
          <p:nvPr/>
        </p:nvSpPr>
        <p:spPr>
          <a:xfrm>
            <a:off x="4230000" y="2746375"/>
            <a:ext cx="2907900" cy="18009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200">
                <a:solidFill>
                  <a:schemeClr val="dk2"/>
                </a:solidFill>
                <a:latin typeface="Poppins"/>
                <a:ea typeface="Poppins"/>
                <a:cs typeface="Poppins"/>
                <a:sym typeface="Poppins"/>
              </a:rPr>
              <a:t>Save the date for our grand annual summit, "Elevate 2024," taking place on May 15th. Brace yourselves for insightful keynotes, interactive workshops, and networking opportunities that promise to elevate both your professional and personal growth.</a:t>
            </a:r>
            <a:endParaRPr sz="1200">
              <a:solidFill>
                <a:schemeClr val="dk2"/>
              </a:solidFill>
              <a:latin typeface="Poppins"/>
              <a:ea typeface="Poppins"/>
              <a:cs typeface="Poppins"/>
              <a:sym typeface="Poppins"/>
            </a:endParaRPr>
          </a:p>
        </p:txBody>
      </p:sp>
      <p:pic>
        <p:nvPicPr>
          <p:cNvPr id="90" name="Google Shape;90;p14"/>
          <p:cNvPicPr preferRelativeResize="0"/>
          <p:nvPr/>
        </p:nvPicPr>
        <p:blipFill>
          <a:blip r:embed="rId3">
            <a:alphaModFix/>
          </a:blip>
          <a:stretch>
            <a:fillRect/>
          </a:stretch>
        </p:blipFill>
        <p:spPr>
          <a:xfrm>
            <a:off x="630000" y="2160000"/>
            <a:ext cx="2141877" cy="2783825"/>
          </a:xfrm>
          <a:prstGeom prst="rect">
            <a:avLst/>
          </a:prstGeom>
          <a:noFill/>
          <a:ln>
            <a:noFill/>
          </a:ln>
        </p:spPr>
      </p:pic>
      <p:pic>
        <p:nvPicPr>
          <p:cNvPr id="91" name="Google Shape;91;p14"/>
          <p:cNvPicPr preferRelativeResize="0"/>
          <p:nvPr/>
        </p:nvPicPr>
        <p:blipFill>
          <a:blip r:embed="rId4">
            <a:alphaModFix/>
          </a:blip>
          <a:stretch>
            <a:fillRect/>
          </a:stretch>
        </p:blipFill>
        <p:spPr>
          <a:xfrm>
            <a:off x="5130000" y="5575753"/>
            <a:ext cx="2430001" cy="4414247"/>
          </a:xfrm>
          <a:prstGeom prst="rect">
            <a:avLst/>
          </a:prstGeom>
          <a:noFill/>
          <a:ln>
            <a:noFill/>
          </a:ln>
        </p:spPr>
      </p:pic>
      <p:sp>
        <p:nvSpPr>
          <p:cNvPr id="92" name="Google Shape;92;p14"/>
          <p:cNvSpPr txBox="1"/>
          <p:nvPr/>
        </p:nvSpPr>
        <p:spPr>
          <a:xfrm>
            <a:off x="3220811" y="1894966"/>
            <a:ext cx="2907900" cy="33249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21600">
                <a:solidFill>
                  <a:srgbClr val="E3E3E3"/>
                </a:solidFill>
                <a:latin typeface="DM Serif Display"/>
                <a:ea typeface="DM Serif Display"/>
                <a:cs typeface="DM Serif Display"/>
                <a:sym typeface="DM Serif Display"/>
              </a:rPr>
              <a:t>1</a:t>
            </a:r>
            <a:endParaRPr sz="21600">
              <a:solidFill>
                <a:srgbClr val="E3E3E3"/>
              </a:solidFill>
              <a:latin typeface="DM Serif Display"/>
              <a:ea typeface="DM Serif Display"/>
              <a:cs typeface="DM Serif Display"/>
              <a:sym typeface="DM Serif Display"/>
            </a:endParaRPr>
          </a:p>
        </p:txBody>
      </p:sp>
      <p:grpSp>
        <p:nvGrpSpPr>
          <p:cNvPr id="93" name="Google Shape;93;p14"/>
          <p:cNvGrpSpPr/>
          <p:nvPr/>
        </p:nvGrpSpPr>
        <p:grpSpPr>
          <a:xfrm>
            <a:off x="1962500" y="5591675"/>
            <a:ext cx="2846100" cy="1677500"/>
            <a:chOff x="1962500" y="5591675"/>
            <a:chExt cx="2846100" cy="1677500"/>
          </a:xfrm>
        </p:grpSpPr>
        <p:sp>
          <p:nvSpPr>
            <p:cNvPr id="94" name="Google Shape;94;p14"/>
            <p:cNvSpPr txBox="1"/>
            <p:nvPr/>
          </p:nvSpPr>
          <p:spPr>
            <a:xfrm>
              <a:off x="1962500" y="5591675"/>
              <a:ext cx="28461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600">
                  <a:solidFill>
                    <a:srgbClr val="2C2C2C"/>
                  </a:solidFill>
                  <a:latin typeface="Poppins"/>
                  <a:ea typeface="Poppins"/>
                  <a:cs typeface="Poppins"/>
                  <a:sym typeface="Poppins"/>
                </a:rPr>
                <a:t>Innovation Day</a:t>
              </a:r>
              <a:endParaRPr sz="1600">
                <a:solidFill>
                  <a:srgbClr val="2C2C2C"/>
                </a:solidFill>
                <a:latin typeface="Poppins"/>
                <a:ea typeface="Poppins"/>
                <a:cs typeface="Poppins"/>
                <a:sym typeface="Poppins"/>
              </a:endParaRPr>
            </a:p>
          </p:txBody>
        </p:sp>
        <p:sp>
          <p:nvSpPr>
            <p:cNvPr id="95" name="Google Shape;95;p14"/>
            <p:cNvSpPr txBox="1"/>
            <p:nvPr/>
          </p:nvSpPr>
          <p:spPr>
            <a:xfrm>
              <a:off x="1965750" y="5929975"/>
              <a:ext cx="2785500" cy="13392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200">
                  <a:solidFill>
                    <a:schemeClr val="dk2"/>
                  </a:solidFill>
                  <a:latin typeface="Poppins"/>
                  <a:ea typeface="Poppins"/>
                  <a:cs typeface="Poppins"/>
                  <a:sym typeface="Poppins"/>
                </a:rPr>
                <a:t>Unleash your creativity on Innovation Day, scheduled for April 7th. Engage in collaborative brainstorming sessions, hackathons, and workshops designed to foster a culture of innovation.</a:t>
              </a:r>
              <a:endParaRPr sz="1200">
                <a:solidFill>
                  <a:schemeClr val="dk2"/>
                </a:solidFill>
                <a:latin typeface="Poppins"/>
                <a:ea typeface="Poppins"/>
                <a:cs typeface="Poppins"/>
                <a:sym typeface="Poppins"/>
              </a:endParaRPr>
            </a:p>
          </p:txBody>
        </p:sp>
      </p:grpSp>
      <p:sp>
        <p:nvSpPr>
          <p:cNvPr id="96" name="Google Shape;96;p14"/>
          <p:cNvSpPr txBox="1"/>
          <p:nvPr/>
        </p:nvSpPr>
        <p:spPr>
          <a:xfrm>
            <a:off x="423168" y="7146070"/>
            <a:ext cx="2907900" cy="33249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21600">
                <a:solidFill>
                  <a:srgbClr val="E3E3E3"/>
                </a:solidFill>
                <a:latin typeface="DM Serif Display"/>
                <a:ea typeface="DM Serif Display"/>
                <a:cs typeface="DM Serif Display"/>
                <a:sym typeface="DM Serif Display"/>
              </a:rPr>
              <a:t>3</a:t>
            </a:r>
            <a:endParaRPr sz="21600">
              <a:solidFill>
                <a:srgbClr val="E3E3E3"/>
              </a:solidFill>
              <a:latin typeface="DM Serif Display"/>
              <a:ea typeface="DM Serif Display"/>
              <a:cs typeface="DM Serif Display"/>
              <a:sym typeface="DM Serif Display"/>
            </a:endParaRPr>
          </a:p>
        </p:txBody>
      </p:sp>
      <p:grpSp>
        <p:nvGrpSpPr>
          <p:cNvPr id="97" name="Google Shape;97;p14"/>
          <p:cNvGrpSpPr/>
          <p:nvPr/>
        </p:nvGrpSpPr>
        <p:grpSpPr>
          <a:xfrm>
            <a:off x="1962500" y="7864823"/>
            <a:ext cx="2846100" cy="2162152"/>
            <a:chOff x="1962500" y="5340123"/>
            <a:chExt cx="2846100" cy="2162152"/>
          </a:xfrm>
        </p:grpSpPr>
        <p:sp>
          <p:nvSpPr>
            <p:cNvPr id="98" name="Google Shape;98;p14"/>
            <p:cNvSpPr txBox="1"/>
            <p:nvPr/>
          </p:nvSpPr>
          <p:spPr>
            <a:xfrm>
              <a:off x="1962500" y="5340123"/>
              <a:ext cx="28461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600">
                  <a:solidFill>
                    <a:srgbClr val="2C2C2C"/>
                  </a:solidFill>
                  <a:latin typeface="Poppins"/>
                  <a:ea typeface="Poppins"/>
                  <a:cs typeface="Poppins"/>
                  <a:sym typeface="Poppins"/>
                </a:rPr>
                <a:t>Employee Wellness Retreat</a:t>
              </a:r>
              <a:endParaRPr sz="1600">
                <a:solidFill>
                  <a:srgbClr val="2C2C2C"/>
                </a:solidFill>
                <a:latin typeface="Poppins"/>
                <a:ea typeface="Poppins"/>
                <a:cs typeface="Poppins"/>
                <a:sym typeface="Poppins"/>
              </a:endParaRPr>
            </a:p>
          </p:txBody>
        </p:sp>
        <p:sp>
          <p:nvSpPr>
            <p:cNvPr id="99" name="Google Shape;99;p14"/>
            <p:cNvSpPr txBox="1"/>
            <p:nvPr/>
          </p:nvSpPr>
          <p:spPr>
            <a:xfrm>
              <a:off x="1965750" y="5701375"/>
              <a:ext cx="2785500" cy="18009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200">
                  <a:solidFill>
                    <a:schemeClr val="dk2"/>
                  </a:solidFill>
                  <a:latin typeface="Poppins"/>
                  <a:ea typeface="Poppins"/>
                  <a:cs typeface="Poppins"/>
                  <a:sym typeface="Poppins"/>
                </a:rPr>
                <a:t>Recharge and rejuvenate at our upcoming wellness retreat, "Zen at Altitude," set against the breathtaking backdrop of the TechInnovate Mountains. Mark your calendars for May 25th-26th for a weekend of relaxation and team bonding.</a:t>
              </a:r>
              <a:endParaRPr sz="1200">
                <a:solidFill>
                  <a:schemeClr val="dk2"/>
                </a:solidFill>
                <a:latin typeface="Poppins"/>
                <a:ea typeface="Poppins"/>
                <a:cs typeface="Poppins"/>
                <a:sym typeface="Poppi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nvSpPr>
        <p:spPr>
          <a:xfrm>
            <a:off x="618662" y="2868818"/>
            <a:ext cx="57426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4000">
                <a:solidFill>
                  <a:srgbClr val="2C2C2C"/>
                </a:solidFill>
                <a:latin typeface="DM Serif Display"/>
                <a:ea typeface="DM Serif Display"/>
                <a:cs typeface="DM Serif Display"/>
                <a:sym typeface="DM Serif Display"/>
              </a:rPr>
              <a:t>COMMUNITY CONNECT</a:t>
            </a:r>
            <a:endParaRPr sz="4000">
              <a:solidFill>
                <a:srgbClr val="2C2C2C"/>
              </a:solidFill>
              <a:latin typeface="DM Serif Display"/>
              <a:ea typeface="DM Serif Display"/>
              <a:cs typeface="DM Serif Display"/>
              <a:sym typeface="DM Serif Display"/>
            </a:endParaRPr>
          </a:p>
        </p:txBody>
      </p:sp>
      <p:sp>
        <p:nvSpPr>
          <p:cNvPr id="105" name="Google Shape;105;p15"/>
          <p:cNvSpPr txBox="1"/>
          <p:nvPr/>
        </p:nvSpPr>
        <p:spPr>
          <a:xfrm>
            <a:off x="618650" y="3617225"/>
            <a:ext cx="3860400" cy="529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uk" sz="1600">
                <a:solidFill>
                  <a:srgbClr val="2C2C2C"/>
                </a:solidFill>
                <a:latin typeface="Poppins"/>
                <a:ea typeface="Poppins"/>
                <a:cs typeface="Poppins"/>
                <a:sym typeface="Poppins"/>
              </a:rPr>
              <a:t>TECH INNOVATE SOLUTIONS BEYOND</a:t>
            </a:r>
            <a:endParaRPr sz="1600">
              <a:solidFill>
                <a:srgbClr val="2C2C2C"/>
              </a:solidFill>
              <a:latin typeface="Poppins"/>
              <a:ea typeface="Poppins"/>
              <a:cs typeface="Poppins"/>
              <a:sym typeface="Poppins"/>
            </a:endParaRPr>
          </a:p>
          <a:p>
            <a:pPr indent="0" lvl="0" marL="0" rtl="0" algn="l">
              <a:lnSpc>
                <a:spcPct val="115000"/>
              </a:lnSpc>
              <a:spcBef>
                <a:spcPts val="0"/>
              </a:spcBef>
              <a:spcAft>
                <a:spcPts val="0"/>
              </a:spcAft>
              <a:buNone/>
            </a:pPr>
            <a:r>
              <a:rPr lang="uk" sz="1600">
                <a:solidFill>
                  <a:srgbClr val="2C2C2C"/>
                </a:solidFill>
                <a:latin typeface="Poppins"/>
                <a:ea typeface="Poppins"/>
                <a:cs typeface="Poppins"/>
                <a:sym typeface="Poppins"/>
              </a:rPr>
              <a:t>THE BOARDROOM:</a:t>
            </a:r>
            <a:endParaRPr sz="1600">
              <a:solidFill>
                <a:srgbClr val="2C2C2C"/>
              </a:solidFill>
              <a:latin typeface="Poppins"/>
              <a:ea typeface="Poppins"/>
              <a:cs typeface="Poppins"/>
              <a:sym typeface="Poppins"/>
            </a:endParaRPr>
          </a:p>
        </p:txBody>
      </p:sp>
      <p:grpSp>
        <p:nvGrpSpPr>
          <p:cNvPr id="106" name="Google Shape;106;p15"/>
          <p:cNvGrpSpPr/>
          <p:nvPr/>
        </p:nvGrpSpPr>
        <p:grpSpPr>
          <a:xfrm>
            <a:off x="626850" y="5020650"/>
            <a:ext cx="3063300" cy="1562950"/>
            <a:chOff x="1959350" y="5591675"/>
            <a:chExt cx="3063300" cy="1562950"/>
          </a:xfrm>
        </p:grpSpPr>
        <p:sp>
          <p:nvSpPr>
            <p:cNvPr id="107" name="Google Shape;107;p15"/>
            <p:cNvSpPr txBox="1"/>
            <p:nvPr/>
          </p:nvSpPr>
          <p:spPr>
            <a:xfrm>
              <a:off x="1962500" y="5591675"/>
              <a:ext cx="28461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2C2C2C"/>
                  </a:solidFill>
                  <a:latin typeface="Poppins"/>
                  <a:ea typeface="Poppins"/>
                  <a:cs typeface="Poppins"/>
                  <a:sym typeface="Poppins"/>
                </a:rPr>
                <a:t>CSR INITIATIVES</a:t>
              </a:r>
              <a:endParaRPr b="1" sz="1200">
                <a:solidFill>
                  <a:srgbClr val="2C2C2C"/>
                </a:solidFill>
                <a:latin typeface="Poppins"/>
                <a:ea typeface="Poppins"/>
                <a:cs typeface="Poppins"/>
                <a:sym typeface="Poppins"/>
              </a:endParaRPr>
            </a:p>
          </p:txBody>
        </p:sp>
        <p:sp>
          <p:nvSpPr>
            <p:cNvPr id="108" name="Google Shape;108;p15"/>
            <p:cNvSpPr txBox="1"/>
            <p:nvPr/>
          </p:nvSpPr>
          <p:spPr>
            <a:xfrm>
              <a:off x="1959350" y="5815425"/>
              <a:ext cx="3063300" cy="13392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200">
                  <a:solidFill>
                    <a:schemeClr val="dk2"/>
                  </a:solidFill>
                  <a:latin typeface="Poppins"/>
                  <a:ea typeface="Poppins"/>
                  <a:cs typeface="Poppins"/>
                  <a:sym typeface="Poppins"/>
                </a:rPr>
                <a:t>Explore our commitment to corporate social responsibility. Learn about the impactful initiatives Tech Innovate Solutions is undertaking to contribute to the community and make a positive difference.</a:t>
              </a:r>
              <a:endParaRPr sz="1200">
                <a:solidFill>
                  <a:schemeClr val="dk2"/>
                </a:solidFill>
                <a:latin typeface="Poppins"/>
                <a:ea typeface="Poppins"/>
                <a:cs typeface="Poppins"/>
                <a:sym typeface="Poppins"/>
              </a:endParaRPr>
            </a:p>
          </p:txBody>
        </p:sp>
      </p:grpSp>
      <p:cxnSp>
        <p:nvCxnSpPr>
          <p:cNvPr id="109" name="Google Shape;109;p15"/>
          <p:cNvCxnSpPr/>
          <p:nvPr/>
        </p:nvCxnSpPr>
        <p:spPr>
          <a:xfrm>
            <a:off x="635000" y="4501700"/>
            <a:ext cx="6304800" cy="0"/>
          </a:xfrm>
          <a:prstGeom prst="straightConnector1">
            <a:avLst/>
          </a:prstGeom>
          <a:noFill/>
          <a:ln cap="flat" cmpd="sng" w="9525">
            <a:solidFill>
              <a:srgbClr val="E3E3E3"/>
            </a:solidFill>
            <a:prstDash val="solid"/>
            <a:round/>
            <a:headEnd len="med" w="med" type="none"/>
            <a:tailEnd len="med" w="med" type="none"/>
          </a:ln>
        </p:spPr>
      </p:cxnSp>
      <p:pic>
        <p:nvPicPr>
          <p:cNvPr id="110" name="Google Shape;110;p15"/>
          <p:cNvPicPr preferRelativeResize="0"/>
          <p:nvPr/>
        </p:nvPicPr>
        <p:blipFill>
          <a:blip r:embed="rId3">
            <a:alphaModFix/>
          </a:blip>
          <a:stretch>
            <a:fillRect/>
          </a:stretch>
        </p:blipFill>
        <p:spPr>
          <a:xfrm>
            <a:off x="0" y="0"/>
            <a:ext cx="7560003" cy="2598751"/>
          </a:xfrm>
          <a:prstGeom prst="rect">
            <a:avLst/>
          </a:prstGeom>
          <a:noFill/>
          <a:ln>
            <a:noFill/>
          </a:ln>
        </p:spPr>
      </p:pic>
      <p:pic>
        <p:nvPicPr>
          <p:cNvPr id="111" name="Google Shape;111;p15"/>
          <p:cNvPicPr preferRelativeResize="0"/>
          <p:nvPr/>
        </p:nvPicPr>
        <p:blipFill>
          <a:blip r:embed="rId4">
            <a:alphaModFix/>
          </a:blip>
          <a:stretch>
            <a:fillRect/>
          </a:stretch>
        </p:blipFill>
        <p:spPr>
          <a:xfrm>
            <a:off x="4230000" y="5020653"/>
            <a:ext cx="2699999" cy="4969346"/>
          </a:xfrm>
          <a:prstGeom prst="rect">
            <a:avLst/>
          </a:prstGeom>
          <a:noFill/>
          <a:ln>
            <a:noFill/>
          </a:ln>
        </p:spPr>
      </p:pic>
      <p:grpSp>
        <p:nvGrpSpPr>
          <p:cNvPr id="112" name="Google Shape;112;p15"/>
          <p:cNvGrpSpPr/>
          <p:nvPr/>
        </p:nvGrpSpPr>
        <p:grpSpPr>
          <a:xfrm>
            <a:off x="626850" y="6842030"/>
            <a:ext cx="3063300" cy="1331950"/>
            <a:chOff x="1959350" y="5642305"/>
            <a:chExt cx="3063300" cy="1331950"/>
          </a:xfrm>
        </p:grpSpPr>
        <p:sp>
          <p:nvSpPr>
            <p:cNvPr id="113" name="Google Shape;113;p15"/>
            <p:cNvSpPr txBox="1"/>
            <p:nvPr/>
          </p:nvSpPr>
          <p:spPr>
            <a:xfrm>
              <a:off x="1962500" y="5642305"/>
              <a:ext cx="28461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2C2C2C"/>
                  </a:solidFill>
                  <a:latin typeface="Poppins"/>
                  <a:ea typeface="Poppins"/>
                  <a:cs typeface="Poppins"/>
                  <a:sym typeface="Poppins"/>
                </a:rPr>
                <a:t>TECH TALKS AND WORKSHOPS</a:t>
              </a:r>
              <a:endParaRPr b="1" sz="1200">
                <a:solidFill>
                  <a:srgbClr val="2C2C2C"/>
                </a:solidFill>
                <a:latin typeface="Poppins"/>
                <a:ea typeface="Poppins"/>
                <a:cs typeface="Poppins"/>
                <a:sym typeface="Poppins"/>
              </a:endParaRPr>
            </a:p>
          </p:txBody>
        </p:sp>
        <p:sp>
          <p:nvSpPr>
            <p:cNvPr id="114" name="Google Shape;114;p15"/>
            <p:cNvSpPr txBox="1"/>
            <p:nvPr/>
          </p:nvSpPr>
          <p:spPr>
            <a:xfrm>
              <a:off x="1959350" y="5866055"/>
              <a:ext cx="3063300" cy="11082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200">
                  <a:solidFill>
                    <a:schemeClr val="dk2"/>
                  </a:solidFill>
                  <a:latin typeface="Poppins"/>
                  <a:ea typeface="Poppins"/>
                  <a:cs typeface="Poppins"/>
                  <a:sym typeface="Poppins"/>
                </a:rPr>
                <a:t>Stay ahead of the curve with our series of tech talks and workshops open to all employees. Keep your skills sharp and your knowledge up-to-date with the latest industry trends.</a:t>
              </a:r>
              <a:endParaRPr sz="1200">
                <a:solidFill>
                  <a:schemeClr val="dk2"/>
                </a:solidFill>
                <a:latin typeface="Poppins"/>
                <a:ea typeface="Poppins"/>
                <a:cs typeface="Poppins"/>
                <a:sym typeface="Poppins"/>
              </a:endParaRPr>
            </a:p>
          </p:txBody>
        </p:sp>
      </p:grpSp>
      <p:grpSp>
        <p:nvGrpSpPr>
          <p:cNvPr id="115" name="Google Shape;115;p15"/>
          <p:cNvGrpSpPr/>
          <p:nvPr/>
        </p:nvGrpSpPr>
        <p:grpSpPr>
          <a:xfrm>
            <a:off x="626850" y="8438797"/>
            <a:ext cx="2978700" cy="1562953"/>
            <a:chOff x="1959350" y="5648697"/>
            <a:chExt cx="2978700" cy="1562953"/>
          </a:xfrm>
        </p:grpSpPr>
        <p:sp>
          <p:nvSpPr>
            <p:cNvPr id="116" name="Google Shape;116;p15"/>
            <p:cNvSpPr txBox="1"/>
            <p:nvPr/>
          </p:nvSpPr>
          <p:spPr>
            <a:xfrm>
              <a:off x="1962500" y="5648697"/>
              <a:ext cx="28461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2C2C2C"/>
                  </a:solidFill>
                  <a:latin typeface="Poppins"/>
                  <a:ea typeface="Poppins"/>
                  <a:cs typeface="Poppins"/>
                  <a:sym typeface="Poppins"/>
                </a:rPr>
                <a:t>EMPLOYEE TESTIMONIALS</a:t>
              </a:r>
              <a:endParaRPr b="1" sz="1200">
                <a:solidFill>
                  <a:srgbClr val="2C2C2C"/>
                </a:solidFill>
                <a:latin typeface="Poppins"/>
                <a:ea typeface="Poppins"/>
                <a:cs typeface="Poppins"/>
                <a:sym typeface="Poppins"/>
              </a:endParaRPr>
            </a:p>
          </p:txBody>
        </p:sp>
        <p:sp>
          <p:nvSpPr>
            <p:cNvPr id="117" name="Google Shape;117;p15"/>
            <p:cNvSpPr txBox="1"/>
            <p:nvPr/>
          </p:nvSpPr>
          <p:spPr>
            <a:xfrm>
              <a:off x="1959350" y="5872450"/>
              <a:ext cx="2978700" cy="13392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200">
                  <a:solidFill>
                    <a:schemeClr val="dk2"/>
                  </a:solidFill>
                  <a:latin typeface="Poppins"/>
                  <a:ea typeface="Poppins"/>
                  <a:cs typeface="Poppins"/>
                  <a:sym typeface="Poppins"/>
                </a:rPr>
                <a:t>Hear firsthand from your colleagues about their experiences and growth at TechInnovate Solutions. Discover the diverse stories that make our workplace a dynamic and thriving community.</a:t>
              </a:r>
              <a:endParaRPr sz="1200">
                <a:solidFill>
                  <a:schemeClr val="dk2"/>
                </a:solidFill>
                <a:latin typeface="Poppins"/>
                <a:ea typeface="Poppins"/>
                <a:cs typeface="Poppins"/>
                <a:sym typeface="Poppin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