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Lst>
  <p:sldSz cy="10692000" cx="7560000"/>
  <p:notesSz cx="6858000" cy="9144000"/>
  <p:embeddedFontLst>
    <p:embeddedFont>
      <p:font typeface="Montserrat SemiBold"/>
      <p:regular r:id="rId6"/>
      <p:bold r:id="rId7"/>
      <p:italic r:id="rId8"/>
      <p:boldItalic r:id="rId9"/>
    </p:embeddedFont>
    <p:embeddedFont>
      <p:font typeface="Montserrat"/>
      <p:regular r:id="rId10"/>
      <p:bold r:id="rId11"/>
      <p:italic r:id="rId12"/>
      <p:boldItalic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font" Target="fonts/Montserrat-bold.fntdata"/><Relationship Id="rId10" Type="http://schemas.openxmlformats.org/officeDocument/2006/relationships/font" Target="fonts/Montserrat-regular.fntdata"/><Relationship Id="rId13" Type="http://schemas.openxmlformats.org/officeDocument/2006/relationships/font" Target="fonts/Montserrat-boldItalic.fntdata"/><Relationship Id="rId12" Type="http://schemas.openxmlformats.org/officeDocument/2006/relationships/font" Target="fonts/Montserrat-italic.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font" Target="fonts/MontserratSemiBold-boldItalic.fntdata"/><Relationship Id="rId5" Type="http://schemas.openxmlformats.org/officeDocument/2006/relationships/slide" Target="slides/slide1.xml"/><Relationship Id="rId6" Type="http://schemas.openxmlformats.org/officeDocument/2006/relationships/font" Target="fonts/MontserratSemiBold-regular.fntdata"/><Relationship Id="rId7" Type="http://schemas.openxmlformats.org/officeDocument/2006/relationships/font" Target="fonts/MontserratSemiBold-bold.fntdata"/><Relationship Id="rId8" Type="http://schemas.openxmlformats.org/officeDocument/2006/relationships/font" Target="fonts/MontserratSemiBold-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57712" y="1547778"/>
            <a:ext cx="7044600" cy="426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57705" y="5891409"/>
            <a:ext cx="7044600" cy="1647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57705" y="2299346"/>
            <a:ext cx="7044600" cy="4081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57705" y="6552657"/>
            <a:ext cx="7044600" cy="2703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57705" y="4471058"/>
            <a:ext cx="7044600" cy="17499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57705" y="2395696"/>
            <a:ext cx="7044600" cy="7101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57705"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3995291"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57705" y="1154948"/>
            <a:ext cx="2321700" cy="1570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57705" y="2888617"/>
            <a:ext cx="2321700" cy="66090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05325" y="935745"/>
            <a:ext cx="5264700" cy="8503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9508" y="2563450"/>
            <a:ext cx="3344400" cy="3081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19508" y="5826865"/>
            <a:ext cx="3344400" cy="2567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083839" y="1505164"/>
            <a:ext cx="3172200" cy="76812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57705" y="8794266"/>
            <a:ext cx="4959600" cy="12579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5.png"/><Relationship Id="rId5" Type="http://schemas.openxmlformats.org/officeDocument/2006/relationships/image" Target="../media/image4.png"/><Relationship Id="rId6" Type="http://schemas.openxmlformats.org/officeDocument/2006/relationships/image" Target="../media/image2.png"/><Relationship Id="rId7"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p:nvPr/>
        </p:nvSpPr>
        <p:spPr>
          <a:xfrm>
            <a:off x="0" y="0"/>
            <a:ext cx="7560000" cy="1343700"/>
          </a:xfrm>
          <a:prstGeom prst="rect">
            <a:avLst/>
          </a:prstGeom>
          <a:solidFill>
            <a:srgbClr val="F1F1F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55" name="Google Shape;55;p13"/>
          <p:cNvSpPr/>
          <p:nvPr/>
        </p:nvSpPr>
        <p:spPr>
          <a:xfrm>
            <a:off x="0" y="10080400"/>
            <a:ext cx="2259000" cy="611700"/>
          </a:xfrm>
          <a:prstGeom prst="rect">
            <a:avLst/>
          </a:prstGeom>
          <a:solidFill>
            <a:srgbClr val="EAE2DF"/>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grpSp>
        <p:nvGrpSpPr>
          <p:cNvPr id="56" name="Google Shape;56;p13"/>
          <p:cNvGrpSpPr/>
          <p:nvPr/>
        </p:nvGrpSpPr>
        <p:grpSpPr>
          <a:xfrm>
            <a:off x="0" y="407975"/>
            <a:ext cx="2259000" cy="1896600"/>
            <a:chOff x="0" y="407975"/>
            <a:chExt cx="2259000" cy="1896600"/>
          </a:xfrm>
        </p:grpSpPr>
        <p:sp>
          <p:nvSpPr>
            <p:cNvPr id="57" name="Google Shape;57;p13"/>
            <p:cNvSpPr/>
            <p:nvPr/>
          </p:nvSpPr>
          <p:spPr>
            <a:xfrm>
              <a:off x="0" y="407975"/>
              <a:ext cx="2259000" cy="1896600"/>
            </a:xfrm>
            <a:prstGeom prst="rect">
              <a:avLst/>
            </a:prstGeom>
            <a:solidFill>
              <a:srgbClr val="EAE2DF"/>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58" name="Google Shape;58;p13" title="Ресурс 1@2x.png"/>
            <p:cNvPicPr preferRelativeResize="0"/>
            <p:nvPr/>
          </p:nvPicPr>
          <p:blipFill>
            <a:blip r:embed="rId3">
              <a:alphaModFix/>
            </a:blip>
            <a:stretch>
              <a:fillRect/>
            </a:stretch>
          </p:blipFill>
          <p:spPr>
            <a:xfrm>
              <a:off x="617975" y="844738"/>
              <a:ext cx="1023050" cy="1023075"/>
            </a:xfrm>
            <a:prstGeom prst="rect">
              <a:avLst/>
            </a:prstGeom>
            <a:noFill/>
            <a:ln>
              <a:noFill/>
            </a:ln>
          </p:spPr>
        </p:pic>
      </p:grpSp>
      <p:grpSp>
        <p:nvGrpSpPr>
          <p:cNvPr id="59" name="Google Shape;59;p13"/>
          <p:cNvGrpSpPr/>
          <p:nvPr/>
        </p:nvGrpSpPr>
        <p:grpSpPr>
          <a:xfrm>
            <a:off x="503100" y="8598056"/>
            <a:ext cx="2080400" cy="297900"/>
            <a:chOff x="503100" y="8798281"/>
            <a:chExt cx="2080400" cy="297900"/>
          </a:xfrm>
        </p:grpSpPr>
        <p:grpSp>
          <p:nvGrpSpPr>
            <p:cNvPr id="60" name="Google Shape;60;p13"/>
            <p:cNvGrpSpPr/>
            <p:nvPr/>
          </p:nvGrpSpPr>
          <p:grpSpPr>
            <a:xfrm>
              <a:off x="503100" y="8835100"/>
              <a:ext cx="214500" cy="214500"/>
              <a:chOff x="503100" y="8835100"/>
              <a:chExt cx="214500" cy="214500"/>
            </a:xfrm>
          </p:grpSpPr>
          <p:sp>
            <p:nvSpPr>
              <p:cNvPr id="61" name="Google Shape;61;p13"/>
              <p:cNvSpPr/>
              <p:nvPr/>
            </p:nvSpPr>
            <p:spPr>
              <a:xfrm>
                <a:off x="503100" y="8835100"/>
                <a:ext cx="214500" cy="214500"/>
              </a:xfrm>
              <a:prstGeom prst="rect">
                <a:avLst/>
              </a:prstGeom>
              <a:solidFill>
                <a:srgbClr val="E8E1DC"/>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62" name="Google Shape;62;p13" title="Ресурс 2@2x.png"/>
              <p:cNvPicPr preferRelativeResize="0"/>
              <p:nvPr/>
            </p:nvPicPr>
            <p:blipFill>
              <a:blip r:embed="rId4">
                <a:alphaModFix/>
              </a:blip>
              <a:stretch>
                <a:fillRect/>
              </a:stretch>
            </p:blipFill>
            <p:spPr>
              <a:xfrm>
                <a:off x="553137" y="8862888"/>
                <a:ext cx="114425" cy="158925"/>
              </a:xfrm>
              <a:prstGeom prst="rect">
                <a:avLst/>
              </a:prstGeom>
              <a:noFill/>
              <a:ln>
                <a:noFill/>
              </a:ln>
            </p:spPr>
          </p:pic>
        </p:grpSp>
        <p:sp>
          <p:nvSpPr>
            <p:cNvPr id="63" name="Google Shape;63;p13"/>
            <p:cNvSpPr txBox="1"/>
            <p:nvPr/>
          </p:nvSpPr>
          <p:spPr>
            <a:xfrm>
              <a:off x="807500" y="8798281"/>
              <a:ext cx="1776000" cy="297900"/>
            </a:xfrm>
            <a:prstGeom prst="rect">
              <a:avLst/>
            </a:prstGeom>
            <a:noFill/>
            <a:ln>
              <a:noFill/>
            </a:ln>
          </p:spPr>
          <p:txBody>
            <a:bodyPr anchorCtr="0" anchor="t" bIns="0" lIns="0" spcFirstLastPara="1" rIns="0" wrap="square" tIns="0">
              <a:spAutoFit/>
            </a:bodyPr>
            <a:lstStyle/>
            <a:p>
              <a:pPr indent="0" lvl="0" marL="0" rtl="0" algn="l">
                <a:lnSpc>
                  <a:spcPct val="115000"/>
                </a:lnSpc>
                <a:spcBef>
                  <a:spcPts val="0"/>
                </a:spcBef>
                <a:spcAft>
                  <a:spcPts val="0"/>
                </a:spcAft>
                <a:buNone/>
              </a:pPr>
              <a:r>
                <a:rPr lang="en" sz="900">
                  <a:solidFill>
                    <a:schemeClr val="dk2"/>
                  </a:solidFill>
                  <a:latin typeface="Montserrat"/>
                  <a:ea typeface="Montserrat"/>
                  <a:cs typeface="Montserrat"/>
                  <a:sym typeface="Montserrat"/>
                </a:rPr>
                <a:t>445 Grove Street, Denver, </a:t>
              </a:r>
              <a:endParaRPr sz="900">
                <a:solidFill>
                  <a:schemeClr val="dk2"/>
                </a:solidFill>
                <a:latin typeface="Montserrat"/>
                <a:ea typeface="Montserrat"/>
                <a:cs typeface="Montserrat"/>
                <a:sym typeface="Montserrat"/>
              </a:endParaRPr>
            </a:p>
            <a:p>
              <a:pPr indent="0" lvl="0" marL="0" rtl="0" algn="l">
                <a:lnSpc>
                  <a:spcPct val="115000"/>
                </a:lnSpc>
                <a:spcBef>
                  <a:spcPts val="0"/>
                </a:spcBef>
                <a:spcAft>
                  <a:spcPts val="0"/>
                </a:spcAft>
                <a:buNone/>
              </a:pPr>
              <a:r>
                <a:rPr lang="en" sz="900">
                  <a:solidFill>
                    <a:schemeClr val="dk2"/>
                  </a:solidFill>
                  <a:latin typeface="Montserrat"/>
                  <a:ea typeface="Montserrat"/>
                  <a:cs typeface="Montserrat"/>
                  <a:sym typeface="Montserrat"/>
                </a:rPr>
                <a:t>CO 80203</a:t>
              </a:r>
              <a:endParaRPr sz="900">
                <a:solidFill>
                  <a:schemeClr val="dk2"/>
                </a:solidFill>
                <a:latin typeface="Montserrat"/>
                <a:ea typeface="Montserrat"/>
                <a:cs typeface="Montserrat"/>
                <a:sym typeface="Montserrat"/>
              </a:endParaRPr>
            </a:p>
          </p:txBody>
        </p:sp>
      </p:grpSp>
      <p:grpSp>
        <p:nvGrpSpPr>
          <p:cNvPr id="64" name="Google Shape;64;p13"/>
          <p:cNvGrpSpPr/>
          <p:nvPr/>
        </p:nvGrpSpPr>
        <p:grpSpPr>
          <a:xfrm>
            <a:off x="503100" y="9069597"/>
            <a:ext cx="2080400" cy="214500"/>
            <a:chOff x="503100" y="9146419"/>
            <a:chExt cx="2080400" cy="214500"/>
          </a:xfrm>
        </p:grpSpPr>
        <p:grpSp>
          <p:nvGrpSpPr>
            <p:cNvPr id="65" name="Google Shape;65;p13"/>
            <p:cNvGrpSpPr/>
            <p:nvPr/>
          </p:nvGrpSpPr>
          <p:grpSpPr>
            <a:xfrm>
              <a:off x="503100" y="9146419"/>
              <a:ext cx="214500" cy="214500"/>
              <a:chOff x="503100" y="9146419"/>
              <a:chExt cx="214500" cy="214500"/>
            </a:xfrm>
          </p:grpSpPr>
          <p:sp>
            <p:nvSpPr>
              <p:cNvPr id="66" name="Google Shape;66;p13"/>
              <p:cNvSpPr/>
              <p:nvPr/>
            </p:nvSpPr>
            <p:spPr>
              <a:xfrm>
                <a:off x="503100" y="9146419"/>
                <a:ext cx="214500" cy="214500"/>
              </a:xfrm>
              <a:prstGeom prst="rect">
                <a:avLst/>
              </a:prstGeom>
              <a:solidFill>
                <a:srgbClr val="E8E1DC"/>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67" name="Google Shape;67;p13" title="Ресурс 3@2x.png"/>
              <p:cNvPicPr preferRelativeResize="0"/>
              <p:nvPr/>
            </p:nvPicPr>
            <p:blipFill>
              <a:blip r:embed="rId5">
                <a:alphaModFix/>
              </a:blip>
              <a:stretch>
                <a:fillRect/>
              </a:stretch>
            </p:blipFill>
            <p:spPr>
              <a:xfrm>
                <a:off x="523100" y="9166406"/>
                <a:ext cx="174500" cy="174525"/>
              </a:xfrm>
              <a:prstGeom prst="rect">
                <a:avLst/>
              </a:prstGeom>
              <a:noFill/>
              <a:ln>
                <a:noFill/>
              </a:ln>
            </p:spPr>
          </p:pic>
        </p:grpSp>
        <p:sp>
          <p:nvSpPr>
            <p:cNvPr id="68" name="Google Shape;68;p13"/>
            <p:cNvSpPr txBox="1"/>
            <p:nvPr/>
          </p:nvSpPr>
          <p:spPr>
            <a:xfrm>
              <a:off x="807500" y="9169069"/>
              <a:ext cx="1776000" cy="1386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en" sz="900">
                  <a:solidFill>
                    <a:schemeClr val="dk2"/>
                  </a:solidFill>
                  <a:latin typeface="Montserrat"/>
                  <a:ea typeface="Montserrat"/>
                  <a:cs typeface="Montserrat"/>
                  <a:sym typeface="Montserrat"/>
                </a:rPr>
                <a:t>+1 (123) 456-7890</a:t>
              </a:r>
              <a:endParaRPr sz="900">
                <a:solidFill>
                  <a:schemeClr val="dk2"/>
                </a:solidFill>
                <a:latin typeface="Montserrat"/>
                <a:ea typeface="Montserrat"/>
                <a:cs typeface="Montserrat"/>
                <a:sym typeface="Montserrat"/>
              </a:endParaRPr>
            </a:p>
          </p:txBody>
        </p:sp>
      </p:grpSp>
      <p:grpSp>
        <p:nvGrpSpPr>
          <p:cNvPr id="69" name="Google Shape;69;p13"/>
          <p:cNvGrpSpPr/>
          <p:nvPr/>
        </p:nvGrpSpPr>
        <p:grpSpPr>
          <a:xfrm>
            <a:off x="503100" y="9457738"/>
            <a:ext cx="2080400" cy="214500"/>
            <a:chOff x="503100" y="9457738"/>
            <a:chExt cx="2080400" cy="214500"/>
          </a:xfrm>
        </p:grpSpPr>
        <p:grpSp>
          <p:nvGrpSpPr>
            <p:cNvPr id="70" name="Google Shape;70;p13"/>
            <p:cNvGrpSpPr/>
            <p:nvPr/>
          </p:nvGrpSpPr>
          <p:grpSpPr>
            <a:xfrm>
              <a:off x="503100" y="9457738"/>
              <a:ext cx="214500" cy="214500"/>
              <a:chOff x="503100" y="9457738"/>
              <a:chExt cx="214500" cy="214500"/>
            </a:xfrm>
          </p:grpSpPr>
          <p:sp>
            <p:nvSpPr>
              <p:cNvPr id="71" name="Google Shape;71;p13"/>
              <p:cNvSpPr/>
              <p:nvPr/>
            </p:nvSpPr>
            <p:spPr>
              <a:xfrm>
                <a:off x="503100" y="9457738"/>
                <a:ext cx="214500" cy="214500"/>
              </a:xfrm>
              <a:prstGeom prst="rect">
                <a:avLst/>
              </a:prstGeom>
              <a:solidFill>
                <a:srgbClr val="E8E1DC"/>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72" name="Google Shape;72;p13" title="Ресурс 4@2x.png"/>
              <p:cNvPicPr preferRelativeResize="0"/>
              <p:nvPr/>
            </p:nvPicPr>
            <p:blipFill>
              <a:blip r:embed="rId6">
                <a:alphaModFix/>
              </a:blip>
              <a:stretch>
                <a:fillRect/>
              </a:stretch>
            </p:blipFill>
            <p:spPr>
              <a:xfrm>
                <a:off x="533400" y="9504075"/>
                <a:ext cx="153900" cy="121825"/>
              </a:xfrm>
              <a:prstGeom prst="rect">
                <a:avLst/>
              </a:prstGeom>
              <a:noFill/>
              <a:ln>
                <a:noFill/>
              </a:ln>
            </p:spPr>
          </p:pic>
        </p:grpSp>
        <p:sp>
          <p:nvSpPr>
            <p:cNvPr id="73" name="Google Shape;73;p13"/>
            <p:cNvSpPr txBox="1"/>
            <p:nvPr/>
          </p:nvSpPr>
          <p:spPr>
            <a:xfrm>
              <a:off x="807500" y="9480388"/>
              <a:ext cx="1776000" cy="1386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en" sz="900">
                  <a:solidFill>
                    <a:schemeClr val="dk2"/>
                  </a:solidFill>
                  <a:latin typeface="Montserrat"/>
                  <a:ea typeface="Montserrat"/>
                  <a:cs typeface="Montserrat"/>
                  <a:sym typeface="Montserrat"/>
                </a:rPr>
                <a:t>lena.foster@larkpine.ltd</a:t>
              </a:r>
              <a:endParaRPr sz="900">
                <a:solidFill>
                  <a:schemeClr val="dk2"/>
                </a:solidFill>
                <a:latin typeface="Montserrat"/>
                <a:ea typeface="Montserrat"/>
                <a:cs typeface="Montserrat"/>
                <a:sym typeface="Montserrat"/>
              </a:endParaRPr>
            </a:p>
          </p:txBody>
        </p:sp>
      </p:grpSp>
      <p:sp>
        <p:nvSpPr>
          <p:cNvPr id="74" name="Google Shape;74;p13"/>
          <p:cNvSpPr txBox="1"/>
          <p:nvPr/>
        </p:nvSpPr>
        <p:spPr>
          <a:xfrm>
            <a:off x="492913" y="2654594"/>
            <a:ext cx="1776000" cy="338700"/>
          </a:xfrm>
          <a:prstGeom prst="rect">
            <a:avLst/>
          </a:prstGeom>
          <a:noFill/>
          <a:ln>
            <a:noFill/>
          </a:ln>
        </p:spPr>
        <p:txBody>
          <a:bodyPr anchorCtr="0" anchor="t" bIns="0" lIns="0" spcFirstLastPara="1" rIns="0" wrap="square" tIns="0">
            <a:spAutoFit/>
          </a:bodyPr>
          <a:lstStyle/>
          <a:p>
            <a:pPr indent="0" lvl="0" marL="0" rtl="0" algn="l">
              <a:lnSpc>
                <a:spcPct val="120000"/>
              </a:lnSpc>
              <a:spcBef>
                <a:spcPts val="0"/>
              </a:spcBef>
              <a:spcAft>
                <a:spcPts val="0"/>
              </a:spcAft>
              <a:buNone/>
            </a:pPr>
            <a:r>
              <a:rPr b="1" lang="en" sz="1000">
                <a:solidFill>
                  <a:schemeClr val="dk2"/>
                </a:solidFill>
                <a:latin typeface="Montserrat"/>
                <a:ea typeface="Montserrat"/>
                <a:cs typeface="Montserrat"/>
                <a:sym typeface="Montserrat"/>
              </a:rPr>
              <a:t>Date:</a:t>
            </a:r>
            <a:endParaRPr b="1" sz="1000">
              <a:solidFill>
                <a:schemeClr val="dk2"/>
              </a:solidFill>
              <a:latin typeface="Montserrat"/>
              <a:ea typeface="Montserrat"/>
              <a:cs typeface="Montserrat"/>
              <a:sym typeface="Montserrat"/>
            </a:endParaRPr>
          </a:p>
          <a:p>
            <a:pPr indent="0" lvl="0" marL="0" rtl="0" algn="l">
              <a:lnSpc>
                <a:spcPct val="120000"/>
              </a:lnSpc>
              <a:spcBef>
                <a:spcPts val="0"/>
              </a:spcBef>
              <a:spcAft>
                <a:spcPts val="0"/>
              </a:spcAft>
              <a:buNone/>
            </a:pPr>
            <a:r>
              <a:rPr lang="en" sz="1000">
                <a:solidFill>
                  <a:schemeClr val="dk2"/>
                </a:solidFill>
                <a:latin typeface="Montserrat"/>
                <a:ea typeface="Montserrat"/>
                <a:cs typeface="Montserrat"/>
                <a:sym typeface="Montserrat"/>
              </a:rPr>
              <a:t>March 10, 2027</a:t>
            </a:r>
            <a:endParaRPr sz="1000">
              <a:solidFill>
                <a:schemeClr val="dk2"/>
              </a:solidFill>
              <a:latin typeface="Montserrat"/>
              <a:ea typeface="Montserrat"/>
              <a:cs typeface="Montserrat"/>
              <a:sym typeface="Montserrat"/>
            </a:endParaRPr>
          </a:p>
        </p:txBody>
      </p:sp>
      <p:sp>
        <p:nvSpPr>
          <p:cNvPr id="75" name="Google Shape;75;p13"/>
          <p:cNvSpPr txBox="1"/>
          <p:nvPr/>
        </p:nvSpPr>
        <p:spPr>
          <a:xfrm>
            <a:off x="492913" y="3226087"/>
            <a:ext cx="1776000" cy="1077600"/>
          </a:xfrm>
          <a:prstGeom prst="rect">
            <a:avLst/>
          </a:prstGeom>
          <a:noFill/>
          <a:ln>
            <a:noFill/>
          </a:ln>
        </p:spPr>
        <p:txBody>
          <a:bodyPr anchorCtr="0" anchor="t" bIns="0" lIns="0" spcFirstLastPara="1" rIns="0" wrap="square" tIns="0">
            <a:spAutoFit/>
          </a:bodyPr>
          <a:lstStyle/>
          <a:p>
            <a:pPr indent="0" lvl="0" marL="0" rtl="0" algn="l">
              <a:lnSpc>
                <a:spcPct val="120000"/>
              </a:lnSpc>
              <a:spcBef>
                <a:spcPts val="0"/>
              </a:spcBef>
              <a:spcAft>
                <a:spcPts val="0"/>
              </a:spcAft>
              <a:buNone/>
            </a:pPr>
            <a:r>
              <a:rPr b="1" lang="en" sz="1000">
                <a:solidFill>
                  <a:schemeClr val="dk2"/>
                </a:solidFill>
                <a:latin typeface="Montserrat"/>
                <a:ea typeface="Montserrat"/>
                <a:cs typeface="Montserrat"/>
                <a:sym typeface="Montserrat"/>
              </a:rPr>
              <a:t>Letter to:</a:t>
            </a:r>
            <a:endParaRPr b="1" sz="1000">
              <a:solidFill>
                <a:schemeClr val="dk2"/>
              </a:solidFill>
              <a:latin typeface="Montserrat"/>
              <a:ea typeface="Montserrat"/>
              <a:cs typeface="Montserrat"/>
              <a:sym typeface="Montserrat"/>
            </a:endParaRPr>
          </a:p>
          <a:p>
            <a:pPr indent="0" lvl="0" marL="0" rtl="0" algn="l">
              <a:lnSpc>
                <a:spcPct val="120000"/>
              </a:lnSpc>
              <a:spcBef>
                <a:spcPts val="0"/>
              </a:spcBef>
              <a:spcAft>
                <a:spcPts val="0"/>
              </a:spcAft>
              <a:buNone/>
            </a:pPr>
            <a:r>
              <a:rPr lang="en" sz="1000">
                <a:solidFill>
                  <a:schemeClr val="dk2"/>
                </a:solidFill>
                <a:latin typeface="Montserrat"/>
                <a:ea typeface="Montserrat"/>
                <a:cs typeface="Montserrat"/>
                <a:sym typeface="Montserrat"/>
              </a:rPr>
              <a:t>Cameron Blake</a:t>
            </a:r>
            <a:endParaRPr sz="1000">
              <a:solidFill>
                <a:schemeClr val="dk2"/>
              </a:solidFill>
              <a:latin typeface="Montserrat"/>
              <a:ea typeface="Montserrat"/>
              <a:cs typeface="Montserrat"/>
              <a:sym typeface="Montserrat"/>
            </a:endParaRPr>
          </a:p>
          <a:p>
            <a:pPr indent="0" lvl="0" marL="0" rtl="0" algn="l">
              <a:lnSpc>
                <a:spcPct val="120000"/>
              </a:lnSpc>
              <a:spcBef>
                <a:spcPts val="0"/>
              </a:spcBef>
              <a:spcAft>
                <a:spcPts val="0"/>
              </a:spcAft>
              <a:buNone/>
            </a:pPr>
            <a:r>
              <a:rPr lang="en" sz="1000">
                <a:solidFill>
                  <a:schemeClr val="dk2"/>
                </a:solidFill>
                <a:latin typeface="Montserrat"/>
                <a:ea typeface="Montserrat"/>
                <a:cs typeface="Montserrat"/>
                <a:sym typeface="Montserrat"/>
              </a:rPr>
              <a:t>HR Director</a:t>
            </a:r>
            <a:endParaRPr sz="1000">
              <a:solidFill>
                <a:schemeClr val="dk2"/>
              </a:solidFill>
              <a:latin typeface="Montserrat"/>
              <a:ea typeface="Montserrat"/>
              <a:cs typeface="Montserrat"/>
              <a:sym typeface="Montserrat"/>
            </a:endParaRPr>
          </a:p>
          <a:p>
            <a:pPr indent="0" lvl="0" marL="0" rtl="0" algn="l">
              <a:lnSpc>
                <a:spcPct val="120000"/>
              </a:lnSpc>
              <a:spcBef>
                <a:spcPts val="0"/>
              </a:spcBef>
              <a:spcAft>
                <a:spcPts val="0"/>
              </a:spcAft>
              <a:buNone/>
            </a:pPr>
            <a:r>
              <a:rPr lang="en" sz="1000">
                <a:solidFill>
                  <a:schemeClr val="dk2"/>
                </a:solidFill>
                <a:latin typeface="Montserrat"/>
                <a:ea typeface="Montserrat"/>
                <a:cs typeface="Montserrat"/>
                <a:sym typeface="Montserrat"/>
              </a:rPr>
              <a:t>Northbridge Solutions</a:t>
            </a:r>
            <a:endParaRPr sz="1000">
              <a:solidFill>
                <a:schemeClr val="dk2"/>
              </a:solidFill>
              <a:latin typeface="Montserrat"/>
              <a:ea typeface="Montserrat"/>
              <a:cs typeface="Montserrat"/>
              <a:sym typeface="Montserrat"/>
            </a:endParaRPr>
          </a:p>
          <a:p>
            <a:pPr indent="0" lvl="0" marL="0" rtl="0" algn="l">
              <a:lnSpc>
                <a:spcPct val="120000"/>
              </a:lnSpc>
              <a:spcBef>
                <a:spcPts val="0"/>
              </a:spcBef>
              <a:spcAft>
                <a:spcPts val="0"/>
              </a:spcAft>
              <a:buNone/>
            </a:pPr>
            <a:r>
              <a:rPr lang="en" sz="1000">
                <a:solidFill>
                  <a:schemeClr val="dk2"/>
                </a:solidFill>
                <a:latin typeface="Montserrat"/>
                <a:ea typeface="Montserrat"/>
                <a:cs typeface="Montserrat"/>
                <a:sym typeface="Montserrat"/>
              </a:rPr>
              <a:t>56 Harbor Road, Suite 210</a:t>
            </a:r>
            <a:endParaRPr sz="1000">
              <a:solidFill>
                <a:schemeClr val="dk2"/>
              </a:solidFill>
              <a:latin typeface="Montserrat"/>
              <a:ea typeface="Montserrat"/>
              <a:cs typeface="Montserrat"/>
              <a:sym typeface="Montserrat"/>
            </a:endParaRPr>
          </a:p>
          <a:p>
            <a:pPr indent="0" lvl="0" marL="0" rtl="0" algn="l">
              <a:lnSpc>
                <a:spcPct val="120000"/>
              </a:lnSpc>
              <a:spcBef>
                <a:spcPts val="0"/>
              </a:spcBef>
              <a:spcAft>
                <a:spcPts val="0"/>
              </a:spcAft>
              <a:buNone/>
            </a:pPr>
            <a:r>
              <a:rPr lang="en" sz="1000">
                <a:solidFill>
                  <a:schemeClr val="dk2"/>
                </a:solidFill>
                <a:latin typeface="Montserrat"/>
                <a:ea typeface="Montserrat"/>
                <a:cs typeface="Montserrat"/>
                <a:sym typeface="Montserrat"/>
              </a:rPr>
              <a:t>Lakeside, IL 60045</a:t>
            </a:r>
            <a:endParaRPr sz="1000">
              <a:solidFill>
                <a:schemeClr val="dk2"/>
              </a:solidFill>
              <a:latin typeface="Montserrat"/>
              <a:ea typeface="Montserrat"/>
              <a:cs typeface="Montserrat"/>
              <a:sym typeface="Montserrat"/>
            </a:endParaRPr>
          </a:p>
        </p:txBody>
      </p:sp>
      <p:sp>
        <p:nvSpPr>
          <p:cNvPr id="76" name="Google Shape;76;p13"/>
          <p:cNvSpPr txBox="1"/>
          <p:nvPr/>
        </p:nvSpPr>
        <p:spPr>
          <a:xfrm>
            <a:off x="2834654" y="2654600"/>
            <a:ext cx="2426700" cy="153900"/>
          </a:xfrm>
          <a:prstGeom prst="rect">
            <a:avLst/>
          </a:prstGeom>
          <a:noFill/>
          <a:ln>
            <a:noFill/>
          </a:ln>
        </p:spPr>
        <p:txBody>
          <a:bodyPr anchorCtr="0" anchor="t" bIns="0" lIns="0" spcFirstLastPara="1" rIns="0" wrap="square" tIns="0">
            <a:spAutoFit/>
          </a:bodyPr>
          <a:lstStyle/>
          <a:p>
            <a:pPr indent="0" lvl="0" marL="0" rtl="0" algn="l">
              <a:lnSpc>
                <a:spcPct val="120000"/>
              </a:lnSpc>
              <a:spcBef>
                <a:spcPts val="0"/>
              </a:spcBef>
              <a:spcAft>
                <a:spcPts val="0"/>
              </a:spcAft>
              <a:buNone/>
            </a:pPr>
            <a:r>
              <a:rPr b="1" lang="en" sz="1000">
                <a:solidFill>
                  <a:schemeClr val="dk2"/>
                </a:solidFill>
                <a:latin typeface="Montserrat"/>
                <a:ea typeface="Montserrat"/>
                <a:cs typeface="Montserrat"/>
                <a:sym typeface="Montserrat"/>
              </a:rPr>
              <a:t>To Whom It May Concern:</a:t>
            </a:r>
            <a:endParaRPr sz="1000">
              <a:solidFill>
                <a:schemeClr val="dk2"/>
              </a:solidFill>
              <a:latin typeface="Montserrat"/>
              <a:ea typeface="Montserrat"/>
              <a:cs typeface="Montserrat"/>
              <a:sym typeface="Montserrat"/>
            </a:endParaRPr>
          </a:p>
        </p:txBody>
      </p:sp>
      <p:sp>
        <p:nvSpPr>
          <p:cNvPr id="77" name="Google Shape;77;p13"/>
          <p:cNvSpPr txBox="1"/>
          <p:nvPr/>
        </p:nvSpPr>
        <p:spPr>
          <a:xfrm>
            <a:off x="2834647" y="3035600"/>
            <a:ext cx="4222500" cy="5641200"/>
          </a:xfrm>
          <a:prstGeom prst="rect">
            <a:avLst/>
          </a:prstGeom>
          <a:noFill/>
          <a:ln>
            <a:noFill/>
          </a:ln>
        </p:spPr>
        <p:txBody>
          <a:bodyPr anchorCtr="0" anchor="t" bIns="0" lIns="0" spcFirstLastPara="1" rIns="0" wrap="square" tIns="0">
            <a:spAutoFit/>
          </a:bodyPr>
          <a:lstStyle/>
          <a:p>
            <a:pPr indent="0" lvl="0" marL="0" rtl="0" algn="just">
              <a:lnSpc>
                <a:spcPct val="115000"/>
              </a:lnSpc>
              <a:spcBef>
                <a:spcPts val="0"/>
              </a:spcBef>
              <a:spcAft>
                <a:spcPts val="0"/>
              </a:spcAft>
              <a:buNone/>
            </a:pPr>
            <a:r>
              <a:rPr lang="en" sz="1000">
                <a:solidFill>
                  <a:schemeClr val="dk2"/>
                </a:solidFill>
                <a:latin typeface="Montserrat"/>
                <a:ea typeface="Montserrat"/>
                <a:cs typeface="Montserrat"/>
                <a:sym typeface="Montserrat"/>
              </a:rPr>
              <a:t>I am writing to enthusiastically recommend Marcus Bell for any role that values dedication, innovation, and leadership. Marcus worked under my supervision for over four years at Lark &amp; Pine Digital, where he held the position of Senior Project Coordinator. During this time, he consistently impressed both clients and colleagues with his strong work ethic, critical thinking, and the ability to deliver complex projects on time and within budget.</a:t>
            </a:r>
            <a:endParaRPr sz="1000">
              <a:solidFill>
                <a:schemeClr val="dk2"/>
              </a:solidFill>
              <a:latin typeface="Montserrat"/>
              <a:ea typeface="Montserrat"/>
              <a:cs typeface="Montserrat"/>
              <a:sym typeface="Montserrat"/>
            </a:endParaRPr>
          </a:p>
          <a:p>
            <a:pPr indent="0" lvl="0" marL="0" rtl="0" algn="just">
              <a:lnSpc>
                <a:spcPct val="115000"/>
              </a:lnSpc>
              <a:spcBef>
                <a:spcPts val="0"/>
              </a:spcBef>
              <a:spcAft>
                <a:spcPts val="0"/>
              </a:spcAft>
              <a:buNone/>
            </a:pPr>
            <a:r>
              <a:t/>
            </a:r>
            <a:endParaRPr sz="1000">
              <a:solidFill>
                <a:schemeClr val="dk2"/>
              </a:solidFill>
              <a:latin typeface="Montserrat"/>
              <a:ea typeface="Montserrat"/>
              <a:cs typeface="Montserrat"/>
              <a:sym typeface="Montserrat"/>
            </a:endParaRPr>
          </a:p>
          <a:p>
            <a:pPr indent="0" lvl="0" marL="0" rtl="0" algn="just">
              <a:lnSpc>
                <a:spcPct val="115000"/>
              </a:lnSpc>
              <a:spcBef>
                <a:spcPts val="0"/>
              </a:spcBef>
              <a:spcAft>
                <a:spcPts val="0"/>
              </a:spcAft>
              <a:buNone/>
            </a:pPr>
            <a:r>
              <a:rPr lang="en" sz="1000">
                <a:solidFill>
                  <a:schemeClr val="dk2"/>
                </a:solidFill>
                <a:latin typeface="Montserrat"/>
                <a:ea typeface="Montserrat"/>
                <a:cs typeface="Montserrat"/>
                <a:sym typeface="Montserrat"/>
              </a:rPr>
              <a:t>From the outset, Marcus demonstrated remarkable organizational skills and a clear understanding of project lifecycle management. One of his most notable accomplishments was leading the launch of a multi-platform campaign for a high-profile client, which resulted in a 42% increase in engagement and exceeded the client's performance targets by 30%.</a:t>
            </a:r>
            <a:endParaRPr sz="1000">
              <a:solidFill>
                <a:schemeClr val="dk2"/>
              </a:solidFill>
              <a:latin typeface="Montserrat"/>
              <a:ea typeface="Montserrat"/>
              <a:cs typeface="Montserrat"/>
              <a:sym typeface="Montserrat"/>
            </a:endParaRPr>
          </a:p>
          <a:p>
            <a:pPr indent="0" lvl="0" marL="0" rtl="0" algn="just">
              <a:lnSpc>
                <a:spcPct val="115000"/>
              </a:lnSpc>
              <a:spcBef>
                <a:spcPts val="0"/>
              </a:spcBef>
              <a:spcAft>
                <a:spcPts val="0"/>
              </a:spcAft>
              <a:buNone/>
            </a:pPr>
            <a:r>
              <a:t/>
            </a:r>
            <a:endParaRPr sz="1000">
              <a:solidFill>
                <a:schemeClr val="dk2"/>
              </a:solidFill>
              <a:latin typeface="Montserrat"/>
              <a:ea typeface="Montserrat"/>
              <a:cs typeface="Montserrat"/>
              <a:sym typeface="Montserrat"/>
            </a:endParaRPr>
          </a:p>
          <a:p>
            <a:pPr indent="0" lvl="0" marL="0" rtl="0" algn="just">
              <a:lnSpc>
                <a:spcPct val="115000"/>
              </a:lnSpc>
              <a:spcBef>
                <a:spcPts val="0"/>
              </a:spcBef>
              <a:spcAft>
                <a:spcPts val="0"/>
              </a:spcAft>
              <a:buNone/>
            </a:pPr>
            <a:r>
              <a:rPr lang="en" sz="1000">
                <a:solidFill>
                  <a:schemeClr val="dk2"/>
                </a:solidFill>
                <a:latin typeface="Montserrat"/>
                <a:ea typeface="Montserrat"/>
                <a:cs typeface="Montserrat"/>
                <a:sym typeface="Montserrat"/>
              </a:rPr>
              <a:t>In addition to his technical capabilities, Marcus possesses excellent interpersonal skills. He is highly respected among his peers not only for his reliability but also for his ability to remain calm under pressure and resolve conflicts diplomatically. He naturally builds trust and rapport with team members, clients, and stakeholders alike.</a:t>
            </a:r>
            <a:endParaRPr sz="1000">
              <a:solidFill>
                <a:schemeClr val="dk2"/>
              </a:solidFill>
              <a:latin typeface="Montserrat"/>
              <a:ea typeface="Montserrat"/>
              <a:cs typeface="Montserrat"/>
              <a:sym typeface="Montserrat"/>
            </a:endParaRPr>
          </a:p>
          <a:p>
            <a:pPr indent="0" lvl="0" marL="0" rtl="0" algn="just">
              <a:lnSpc>
                <a:spcPct val="115000"/>
              </a:lnSpc>
              <a:spcBef>
                <a:spcPts val="0"/>
              </a:spcBef>
              <a:spcAft>
                <a:spcPts val="0"/>
              </a:spcAft>
              <a:buNone/>
            </a:pPr>
            <a:r>
              <a:t/>
            </a:r>
            <a:endParaRPr sz="1000">
              <a:solidFill>
                <a:schemeClr val="dk2"/>
              </a:solidFill>
              <a:latin typeface="Montserrat"/>
              <a:ea typeface="Montserrat"/>
              <a:cs typeface="Montserrat"/>
              <a:sym typeface="Montserrat"/>
            </a:endParaRPr>
          </a:p>
          <a:p>
            <a:pPr indent="0" lvl="0" marL="0" rtl="0" algn="just">
              <a:lnSpc>
                <a:spcPct val="115000"/>
              </a:lnSpc>
              <a:spcBef>
                <a:spcPts val="0"/>
              </a:spcBef>
              <a:spcAft>
                <a:spcPts val="0"/>
              </a:spcAft>
              <a:buNone/>
            </a:pPr>
            <a:r>
              <a:rPr lang="en" sz="1000">
                <a:solidFill>
                  <a:schemeClr val="dk2"/>
                </a:solidFill>
                <a:latin typeface="Montserrat"/>
                <a:ea typeface="Montserrat"/>
                <a:cs typeface="Montserrat"/>
                <a:sym typeface="Montserrat"/>
              </a:rPr>
              <a:t>What truly distinguishes Marcus is his integrity and genuine passion for helping others grow. He consistently seeks ways to improve not only his own performance but also the overall performance of the team. His strategic mindset, combined with his hands-on approach, make him a rare and valuable asset in any organization.</a:t>
            </a:r>
            <a:endParaRPr sz="1000">
              <a:solidFill>
                <a:schemeClr val="dk2"/>
              </a:solidFill>
              <a:latin typeface="Montserrat"/>
              <a:ea typeface="Montserrat"/>
              <a:cs typeface="Montserrat"/>
              <a:sym typeface="Montserrat"/>
            </a:endParaRPr>
          </a:p>
          <a:p>
            <a:pPr indent="0" lvl="0" marL="0" rtl="0" algn="just">
              <a:lnSpc>
                <a:spcPct val="115000"/>
              </a:lnSpc>
              <a:spcBef>
                <a:spcPts val="0"/>
              </a:spcBef>
              <a:spcAft>
                <a:spcPts val="0"/>
              </a:spcAft>
              <a:buNone/>
            </a:pPr>
            <a:r>
              <a:t/>
            </a:r>
            <a:endParaRPr sz="1000">
              <a:solidFill>
                <a:schemeClr val="dk2"/>
              </a:solidFill>
              <a:latin typeface="Montserrat"/>
              <a:ea typeface="Montserrat"/>
              <a:cs typeface="Montserrat"/>
              <a:sym typeface="Montserrat"/>
            </a:endParaRPr>
          </a:p>
          <a:p>
            <a:pPr indent="0" lvl="0" marL="0" rtl="0" algn="just">
              <a:lnSpc>
                <a:spcPct val="115000"/>
              </a:lnSpc>
              <a:spcBef>
                <a:spcPts val="0"/>
              </a:spcBef>
              <a:spcAft>
                <a:spcPts val="0"/>
              </a:spcAft>
              <a:buNone/>
            </a:pPr>
            <a:r>
              <a:rPr lang="en" sz="1000">
                <a:solidFill>
                  <a:schemeClr val="dk2"/>
                </a:solidFill>
                <a:latin typeface="Montserrat"/>
                <a:ea typeface="Montserrat"/>
                <a:cs typeface="Montserrat"/>
                <a:sym typeface="Montserrat"/>
              </a:rPr>
              <a:t>I am confident that Marcus Bell will exceed your expectations and bring substantial value to your team. Please feel free to reach out to me if you would like to discuss his qualifications in more detail.</a:t>
            </a:r>
            <a:endParaRPr sz="1000">
              <a:solidFill>
                <a:schemeClr val="dk2"/>
              </a:solidFill>
              <a:latin typeface="Montserrat"/>
              <a:ea typeface="Montserrat"/>
              <a:cs typeface="Montserrat"/>
              <a:sym typeface="Montserrat"/>
            </a:endParaRPr>
          </a:p>
        </p:txBody>
      </p:sp>
      <p:sp>
        <p:nvSpPr>
          <p:cNvPr id="78" name="Google Shape;78;p13"/>
          <p:cNvSpPr txBox="1"/>
          <p:nvPr/>
        </p:nvSpPr>
        <p:spPr>
          <a:xfrm>
            <a:off x="2819366" y="1763099"/>
            <a:ext cx="4222500" cy="215400"/>
          </a:xfrm>
          <a:prstGeom prst="rect">
            <a:avLst/>
          </a:prstGeom>
          <a:noFill/>
          <a:ln>
            <a:noFill/>
          </a:ln>
        </p:spPr>
        <p:txBody>
          <a:bodyPr anchorCtr="0" anchor="t" bIns="0" lIns="0" spcFirstLastPara="1" rIns="0" wrap="square" tIns="0">
            <a:spAutoFit/>
          </a:bodyPr>
          <a:lstStyle/>
          <a:p>
            <a:pPr indent="0" lvl="0" marL="0" rtl="0" algn="l">
              <a:lnSpc>
                <a:spcPct val="120000"/>
              </a:lnSpc>
              <a:spcBef>
                <a:spcPts val="0"/>
              </a:spcBef>
              <a:spcAft>
                <a:spcPts val="0"/>
              </a:spcAft>
              <a:buNone/>
            </a:pPr>
            <a:r>
              <a:rPr lang="en">
                <a:solidFill>
                  <a:schemeClr val="dk2"/>
                </a:solidFill>
                <a:latin typeface="Montserrat SemiBold"/>
                <a:ea typeface="Montserrat SemiBold"/>
                <a:cs typeface="Montserrat SemiBold"/>
                <a:sym typeface="Montserrat SemiBold"/>
              </a:rPr>
              <a:t>L E T T E R  O F  R E C O M M E N D A T I O N</a:t>
            </a:r>
            <a:endParaRPr>
              <a:solidFill>
                <a:schemeClr val="dk2"/>
              </a:solidFill>
              <a:latin typeface="Montserrat SemiBold"/>
              <a:ea typeface="Montserrat SemiBold"/>
              <a:cs typeface="Montserrat SemiBold"/>
              <a:sym typeface="Montserrat SemiBold"/>
            </a:endParaRPr>
          </a:p>
        </p:txBody>
      </p:sp>
      <p:sp>
        <p:nvSpPr>
          <p:cNvPr id="79" name="Google Shape;79;p13"/>
          <p:cNvSpPr txBox="1"/>
          <p:nvPr/>
        </p:nvSpPr>
        <p:spPr>
          <a:xfrm>
            <a:off x="2834750" y="8903894"/>
            <a:ext cx="1776000" cy="1386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en" sz="900">
                <a:solidFill>
                  <a:schemeClr val="dk2"/>
                </a:solidFill>
                <a:latin typeface="Montserrat"/>
                <a:ea typeface="Montserrat"/>
                <a:cs typeface="Montserrat"/>
                <a:sym typeface="Montserrat"/>
              </a:rPr>
              <a:t>Sincerely,</a:t>
            </a:r>
            <a:endParaRPr sz="900">
              <a:solidFill>
                <a:schemeClr val="dk2"/>
              </a:solidFill>
              <a:latin typeface="Montserrat"/>
              <a:ea typeface="Montserrat"/>
              <a:cs typeface="Montserrat"/>
              <a:sym typeface="Montserrat"/>
            </a:endParaRPr>
          </a:p>
        </p:txBody>
      </p:sp>
      <p:pic>
        <p:nvPicPr>
          <p:cNvPr id="80" name="Google Shape;80;p13" title="Ресурс 5@2x.png"/>
          <p:cNvPicPr preferRelativeResize="0"/>
          <p:nvPr/>
        </p:nvPicPr>
        <p:blipFill>
          <a:blip r:embed="rId7">
            <a:alphaModFix/>
          </a:blip>
          <a:stretch>
            <a:fillRect/>
          </a:stretch>
        </p:blipFill>
        <p:spPr>
          <a:xfrm>
            <a:off x="2834650" y="9219803"/>
            <a:ext cx="1023050" cy="360721"/>
          </a:xfrm>
          <a:prstGeom prst="rect">
            <a:avLst/>
          </a:prstGeom>
          <a:noFill/>
          <a:ln>
            <a:noFill/>
          </a:ln>
        </p:spPr>
      </p:pic>
      <p:sp>
        <p:nvSpPr>
          <p:cNvPr id="81" name="Google Shape;81;p13"/>
          <p:cNvSpPr txBox="1"/>
          <p:nvPr/>
        </p:nvSpPr>
        <p:spPr>
          <a:xfrm>
            <a:off x="2834750" y="9826469"/>
            <a:ext cx="1776000" cy="297900"/>
          </a:xfrm>
          <a:prstGeom prst="rect">
            <a:avLst/>
          </a:prstGeom>
          <a:noFill/>
          <a:ln>
            <a:noFill/>
          </a:ln>
        </p:spPr>
        <p:txBody>
          <a:bodyPr anchorCtr="0" anchor="t" bIns="0" lIns="0" spcFirstLastPara="1" rIns="0" wrap="square" tIns="0">
            <a:spAutoFit/>
          </a:bodyPr>
          <a:lstStyle/>
          <a:p>
            <a:pPr indent="0" lvl="0" marL="0" rtl="0" algn="l">
              <a:lnSpc>
                <a:spcPct val="115000"/>
              </a:lnSpc>
              <a:spcBef>
                <a:spcPts val="0"/>
              </a:spcBef>
              <a:spcAft>
                <a:spcPts val="0"/>
              </a:spcAft>
              <a:buNone/>
            </a:pPr>
            <a:r>
              <a:rPr b="1" lang="en" sz="900">
                <a:solidFill>
                  <a:schemeClr val="dk2"/>
                </a:solidFill>
                <a:latin typeface="Montserrat"/>
                <a:ea typeface="Montserrat"/>
                <a:cs typeface="Montserrat"/>
                <a:sym typeface="Montserrat"/>
              </a:rPr>
              <a:t>Lena Foster</a:t>
            </a:r>
            <a:endParaRPr b="1" sz="900">
              <a:solidFill>
                <a:schemeClr val="dk2"/>
              </a:solidFill>
              <a:latin typeface="Montserrat"/>
              <a:ea typeface="Montserrat"/>
              <a:cs typeface="Montserrat"/>
              <a:sym typeface="Montserrat"/>
            </a:endParaRPr>
          </a:p>
          <a:p>
            <a:pPr indent="0" lvl="0" marL="0" rtl="0" algn="l">
              <a:lnSpc>
                <a:spcPct val="115000"/>
              </a:lnSpc>
              <a:spcBef>
                <a:spcPts val="0"/>
              </a:spcBef>
              <a:spcAft>
                <a:spcPts val="0"/>
              </a:spcAft>
              <a:buNone/>
            </a:pPr>
            <a:r>
              <a:rPr lang="en" sz="900">
                <a:solidFill>
                  <a:schemeClr val="dk2"/>
                </a:solidFill>
                <a:latin typeface="Montserrat"/>
                <a:ea typeface="Montserrat"/>
                <a:cs typeface="Montserrat"/>
                <a:sym typeface="Montserrat"/>
              </a:rPr>
              <a:t>Director of Operations</a:t>
            </a:r>
            <a:endParaRPr sz="900">
              <a:solidFill>
                <a:schemeClr val="dk2"/>
              </a:solidFill>
              <a:latin typeface="Montserrat"/>
              <a:ea typeface="Montserrat"/>
              <a:cs typeface="Montserrat"/>
              <a:sym typeface="Montserrat"/>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