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Bitter"/>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4365">
          <p15:clr>
            <a:srgbClr val="A4A3A4"/>
          </p15:clr>
        </p15:guide>
        <p15:guide id="3" pos="397">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4365"/>
        <p:guide pos="397"/>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Bitter-boldItalic.fntdata"/><Relationship Id="rId9" Type="http://schemas.openxmlformats.org/officeDocument/2006/relationships/font" Target="fonts/Bitter-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Bitter-regular.fntdata"/><Relationship Id="rId8" Type="http://schemas.openxmlformats.org/officeDocument/2006/relationships/font" Target="fonts/Bitter-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0"/>
            <a:ext cx="7560000" cy="10692000"/>
          </a:xfrm>
          <a:prstGeom prst="rect">
            <a:avLst/>
          </a:prstGeom>
          <a:solidFill>
            <a:srgbClr val="DCEB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a:blip r:embed="rId3">
            <a:alphaModFix/>
          </a:blip>
          <a:stretch>
            <a:fillRect/>
          </a:stretch>
        </p:blipFill>
        <p:spPr>
          <a:xfrm>
            <a:off x="-36000" y="5436579"/>
            <a:ext cx="7632000" cy="5324485"/>
          </a:xfrm>
          <a:prstGeom prst="rect">
            <a:avLst/>
          </a:prstGeom>
          <a:noFill/>
          <a:ln>
            <a:noFill/>
          </a:ln>
        </p:spPr>
      </p:pic>
      <p:sp>
        <p:nvSpPr>
          <p:cNvPr id="56" name="Google Shape;56;p13"/>
          <p:cNvSpPr txBox="1"/>
          <p:nvPr/>
        </p:nvSpPr>
        <p:spPr>
          <a:xfrm>
            <a:off x="570150" y="1066800"/>
            <a:ext cx="64197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ru" sz="2800">
                <a:latin typeface="Bitter"/>
                <a:ea typeface="Bitter"/>
                <a:cs typeface="Bitter"/>
                <a:sym typeface="Bitter"/>
              </a:rPr>
              <a:t>Daily Announcement for Parents</a:t>
            </a:r>
            <a:endParaRPr b="1" sz="2800">
              <a:latin typeface="Bitter"/>
              <a:ea typeface="Bitter"/>
              <a:cs typeface="Bitter"/>
              <a:sym typeface="Bitter"/>
            </a:endParaRPr>
          </a:p>
        </p:txBody>
      </p:sp>
      <p:sp>
        <p:nvSpPr>
          <p:cNvPr id="57" name="Google Shape;57;p13"/>
          <p:cNvSpPr txBox="1"/>
          <p:nvPr/>
        </p:nvSpPr>
        <p:spPr>
          <a:xfrm>
            <a:off x="570150" y="2009775"/>
            <a:ext cx="6419700" cy="3133800"/>
          </a:xfrm>
          <a:prstGeom prst="rect">
            <a:avLst/>
          </a:prstGeom>
          <a:noFill/>
          <a:ln>
            <a:noFill/>
          </a:ln>
        </p:spPr>
        <p:txBody>
          <a:bodyPr anchorCtr="0" anchor="t" bIns="91425" lIns="91425" spcFirstLastPara="1" rIns="91425" wrap="square" tIns="91425">
            <a:spAutoFit/>
          </a:bodyPr>
          <a:lstStyle/>
          <a:p>
            <a:pPr indent="0" lvl="0" marL="0" rtl="0" algn="ctr">
              <a:lnSpc>
                <a:spcPct val="143000"/>
              </a:lnSpc>
              <a:spcBef>
                <a:spcPts val="0"/>
              </a:spcBef>
              <a:spcAft>
                <a:spcPts val="0"/>
              </a:spcAft>
              <a:buNone/>
            </a:pPr>
            <a:r>
              <a:rPr lang="ru" sz="2000">
                <a:latin typeface="Bitter"/>
                <a:ea typeface="Bitter"/>
                <a:cs typeface="Bitter"/>
                <a:sym typeface="Bitter"/>
              </a:rPr>
              <a:t>Announcement from the Communicable Diseases Committee of Chonburi Province No. 35/2563 dated 30th December 2020 on safety measures in the area of Banglamung District Chonburi Province, they have ordered the closure of all educational establishments in the Banglamung District area from now on until the situation is resolved.</a:t>
            </a:r>
            <a:endParaRPr sz="2000">
              <a:latin typeface="Bitter"/>
              <a:ea typeface="Bitter"/>
              <a:cs typeface="Bitter"/>
              <a:sym typeface="Bitter"/>
            </a:endParaRPr>
          </a:p>
        </p:txBody>
      </p:sp>
      <p:sp>
        <p:nvSpPr>
          <p:cNvPr id="58" name="Google Shape;58;p13"/>
          <p:cNvSpPr txBox="1"/>
          <p:nvPr/>
        </p:nvSpPr>
        <p:spPr>
          <a:xfrm>
            <a:off x="511650" y="5713800"/>
            <a:ext cx="6536700" cy="1813200"/>
          </a:xfrm>
          <a:prstGeom prst="rect">
            <a:avLst/>
          </a:prstGeom>
          <a:noFill/>
          <a:ln>
            <a:noFill/>
          </a:ln>
        </p:spPr>
        <p:txBody>
          <a:bodyPr anchorCtr="0" anchor="t" bIns="91425" lIns="91425" spcFirstLastPara="1" rIns="91425" wrap="square" tIns="91425">
            <a:spAutoFit/>
          </a:bodyPr>
          <a:lstStyle/>
          <a:p>
            <a:pPr indent="0" lvl="0" marL="0" rtl="0" algn="ctr">
              <a:lnSpc>
                <a:spcPct val="143000"/>
              </a:lnSpc>
              <a:spcBef>
                <a:spcPts val="0"/>
              </a:spcBef>
              <a:spcAft>
                <a:spcPts val="0"/>
              </a:spcAft>
              <a:buNone/>
            </a:pPr>
            <a:r>
              <a:rPr lang="ru" sz="2000">
                <a:latin typeface="Bitter"/>
                <a:ea typeface="Bitter"/>
                <a:cs typeface="Bitter"/>
                <a:sym typeface="Bitter"/>
              </a:rPr>
              <a:t>Please kindly be informed and hope all our students and parents stay safe. Once the school opening is announced, we will meet again. Please stay tuned for news and announcements from the school.</a:t>
            </a:r>
            <a:endParaRPr sz="2000">
              <a:latin typeface="Bitter"/>
              <a:ea typeface="Bitter"/>
              <a:cs typeface="Bitter"/>
              <a:sym typeface="Bitter"/>
            </a:endParaRPr>
          </a:p>
        </p:txBody>
      </p:sp>
      <p:grpSp>
        <p:nvGrpSpPr>
          <p:cNvPr id="59" name="Google Shape;59;p13"/>
          <p:cNvGrpSpPr/>
          <p:nvPr/>
        </p:nvGrpSpPr>
        <p:grpSpPr>
          <a:xfrm>
            <a:off x="3228428" y="5380988"/>
            <a:ext cx="1103144" cy="95400"/>
            <a:chOff x="3390004" y="5391338"/>
            <a:chExt cx="1103144" cy="95400"/>
          </a:xfrm>
        </p:grpSpPr>
        <p:sp>
          <p:nvSpPr>
            <p:cNvPr id="60" name="Google Shape;60;p13"/>
            <p:cNvSpPr/>
            <p:nvPr/>
          </p:nvSpPr>
          <p:spPr>
            <a:xfrm>
              <a:off x="3390004" y="5391338"/>
              <a:ext cx="95242" cy="95254"/>
            </a:xfrm>
            <a:prstGeom prst="ellipse">
              <a:avLst/>
            </a:prstGeom>
            <a:solidFill>
              <a:srgbClr val="6083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3"/>
            <p:cNvSpPr/>
            <p:nvPr/>
          </p:nvSpPr>
          <p:spPr>
            <a:xfrm>
              <a:off x="3642051" y="5391338"/>
              <a:ext cx="95242" cy="95254"/>
            </a:xfrm>
            <a:prstGeom prst="ellipse">
              <a:avLst/>
            </a:prstGeom>
            <a:solidFill>
              <a:srgbClr val="6083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3"/>
            <p:cNvSpPr/>
            <p:nvPr/>
          </p:nvSpPr>
          <p:spPr>
            <a:xfrm>
              <a:off x="3894098" y="5391338"/>
              <a:ext cx="95242" cy="95254"/>
            </a:xfrm>
            <a:prstGeom prst="ellipse">
              <a:avLst/>
            </a:prstGeom>
            <a:solidFill>
              <a:srgbClr val="6083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3"/>
            <p:cNvSpPr/>
            <p:nvPr/>
          </p:nvSpPr>
          <p:spPr>
            <a:xfrm>
              <a:off x="4146148" y="5391338"/>
              <a:ext cx="95100" cy="95400"/>
            </a:xfrm>
            <a:prstGeom prst="ellipse">
              <a:avLst/>
            </a:prstGeom>
            <a:solidFill>
              <a:srgbClr val="6083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3"/>
            <p:cNvSpPr/>
            <p:nvPr/>
          </p:nvSpPr>
          <p:spPr>
            <a:xfrm>
              <a:off x="4398048" y="5391338"/>
              <a:ext cx="95100" cy="95400"/>
            </a:xfrm>
            <a:prstGeom prst="ellipse">
              <a:avLst/>
            </a:prstGeom>
            <a:solidFill>
              <a:srgbClr val="6083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