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0692000" cx="7560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Poppins Light"/>
      <p:regular r:id="rId11"/>
      <p:bold r:id="rId12"/>
      <p:italic r:id="rId13"/>
      <p:boldItalic r:id="rId14"/>
    </p:embeddedFont>
    <p:embeddedFont>
      <p:font typeface="Poppins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Light-regular.fntdata"/><Relationship Id="rId10" Type="http://schemas.openxmlformats.org/officeDocument/2006/relationships/font" Target="fonts/Poppins-boldItalic.fntdata"/><Relationship Id="rId13" Type="http://schemas.openxmlformats.org/officeDocument/2006/relationships/font" Target="fonts/PoppinsLight-italic.fntdata"/><Relationship Id="rId12" Type="http://schemas.openxmlformats.org/officeDocument/2006/relationships/font" Target="fonts/PoppinsLigh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oppins-italic.fntdata"/><Relationship Id="rId15" Type="http://schemas.openxmlformats.org/officeDocument/2006/relationships/font" Target="fonts/PoppinsMedium-regular.fntdata"/><Relationship Id="rId14" Type="http://schemas.openxmlformats.org/officeDocument/2006/relationships/font" Target="fonts/PoppinsLight-boldItalic.fntdata"/><Relationship Id="rId17" Type="http://schemas.openxmlformats.org/officeDocument/2006/relationships/font" Target="fonts/PoppinsMedium-italic.fntdata"/><Relationship Id="rId16" Type="http://schemas.openxmlformats.org/officeDocument/2006/relationships/font" Target="fonts/Poppins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PoppinsMedium-boldItalic.fntdata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4752b751de_0_48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4752b751de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360000" y="371125"/>
            <a:ext cx="6840000" cy="0"/>
          </a:xfrm>
          <a:prstGeom prst="straightConnector1">
            <a:avLst/>
          </a:prstGeom>
          <a:noFill/>
          <a:ln cap="flat" cmpd="sng" w="19050">
            <a:solidFill>
              <a:srgbClr val="3D3D3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" name="Google Shape;55;p13"/>
          <p:cNvCxnSpPr/>
          <p:nvPr/>
        </p:nvCxnSpPr>
        <p:spPr>
          <a:xfrm>
            <a:off x="360000" y="1751048"/>
            <a:ext cx="6840000" cy="0"/>
          </a:xfrm>
          <a:prstGeom prst="straightConnector1">
            <a:avLst/>
          </a:prstGeom>
          <a:noFill/>
          <a:ln cap="flat" cmpd="sng" w="19050">
            <a:solidFill>
              <a:srgbClr val="3D3D3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Google Shape;56;p13"/>
          <p:cNvCxnSpPr/>
          <p:nvPr/>
        </p:nvCxnSpPr>
        <p:spPr>
          <a:xfrm>
            <a:off x="360000" y="2143950"/>
            <a:ext cx="6840000" cy="0"/>
          </a:xfrm>
          <a:prstGeom prst="straightConnector1">
            <a:avLst/>
          </a:prstGeom>
          <a:noFill/>
          <a:ln cap="flat" cmpd="sng" w="19050">
            <a:solidFill>
              <a:srgbClr val="3D3D3D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7" name="Google Shape;57;p13"/>
          <p:cNvGrpSpPr/>
          <p:nvPr/>
        </p:nvGrpSpPr>
        <p:grpSpPr>
          <a:xfrm>
            <a:off x="1416450" y="687269"/>
            <a:ext cx="4727100" cy="719906"/>
            <a:chOff x="1416450" y="687269"/>
            <a:chExt cx="4727100" cy="719906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1416450" y="687269"/>
              <a:ext cx="47271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3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C H A R L O T T E  T A Y L O R</a:t>
              </a:r>
              <a:endParaRPr b="1" sz="23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1773450" y="1207075"/>
              <a:ext cx="40131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M</a:t>
              </a:r>
              <a:r>
                <a:rPr lang="uk" sz="13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arketing Strategist</a:t>
              </a:r>
              <a:endParaRPr sz="13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sp>
        <p:nvSpPr>
          <p:cNvPr id="60" name="Google Shape;60;p13"/>
          <p:cNvSpPr txBox="1"/>
          <p:nvPr/>
        </p:nvSpPr>
        <p:spPr>
          <a:xfrm>
            <a:off x="362250" y="1855100"/>
            <a:ext cx="6835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+1 123 456 7890       |       charlotte.t@mail.ltd       |      1234 Evergreen Avenue, Seattle, WA</a:t>
            </a:r>
            <a:endParaRPr sz="12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360000" y="4850141"/>
            <a:ext cx="1712400" cy="0"/>
          </a:xfrm>
          <a:prstGeom prst="straightConnector1">
            <a:avLst/>
          </a:prstGeom>
          <a:noFill/>
          <a:ln cap="flat" cmpd="sng" w="19050">
            <a:solidFill>
              <a:srgbClr val="3D3D3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2375845" y="2503400"/>
            <a:ext cx="0" cy="8013300"/>
          </a:xfrm>
          <a:prstGeom prst="straightConnector1">
            <a:avLst/>
          </a:prstGeom>
          <a:noFill/>
          <a:ln cap="flat" cmpd="sng" w="19050">
            <a:solidFill>
              <a:srgbClr val="3D3D3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 txBox="1"/>
          <p:nvPr/>
        </p:nvSpPr>
        <p:spPr>
          <a:xfrm>
            <a:off x="364215" y="2446903"/>
            <a:ext cx="1712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EDUCATION</a:t>
            </a:r>
            <a:endParaRPr b="1" sz="16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686771" y="2446900"/>
            <a:ext cx="3988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PROFESSIONAL PROFILE</a:t>
            </a:r>
            <a:endParaRPr b="1" sz="16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65" name="Google Shape;65;p13"/>
          <p:cNvGrpSpPr/>
          <p:nvPr/>
        </p:nvGrpSpPr>
        <p:grpSpPr>
          <a:xfrm>
            <a:off x="364215" y="2908272"/>
            <a:ext cx="1712400" cy="717850"/>
            <a:chOff x="364215" y="2908272"/>
            <a:chExt cx="1712400" cy="717850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364215" y="2908272"/>
              <a:ext cx="1712400" cy="33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BACHELOR OF ARTS IN MARKETING</a:t>
              </a:r>
              <a:endParaRPr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364215" y="3295222"/>
              <a:ext cx="1712400" cy="33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Rosewood University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(2014 – 2018)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364215" y="3861041"/>
            <a:ext cx="1712400" cy="717850"/>
            <a:chOff x="364215" y="3861041"/>
            <a:chExt cx="1712400" cy="717850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364215" y="3861041"/>
              <a:ext cx="1712400" cy="33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ASSOCIATE DEGREE IN</a:t>
              </a:r>
              <a:endParaRPr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COMMUNICATION</a:t>
              </a:r>
              <a:endParaRPr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364215" y="4247991"/>
              <a:ext cx="1712400" cy="33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Oakwood College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(2012 – 2014)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sp>
        <p:nvSpPr>
          <p:cNvPr id="71" name="Google Shape;71;p13"/>
          <p:cNvSpPr txBox="1"/>
          <p:nvPr/>
        </p:nvSpPr>
        <p:spPr>
          <a:xfrm>
            <a:off x="2700017" y="2908275"/>
            <a:ext cx="44979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D3D3D"/>
                </a:solidFill>
                <a:latin typeface="Poppins Light"/>
                <a:ea typeface="Poppins Light"/>
                <a:cs typeface="Poppins Light"/>
                <a:sym typeface="Poppins Light"/>
              </a:rPr>
              <a:t>I am a forward-thinking Marketing Strategist with a track record of developing impactful campaigns that elevate brand visibility and drive measurable growth. With a keen eye for market trends, I excel at creating targeted marketing solutions tailored to diverse audiences. My passion lies in leveraging data-driven insights to refine strategies, enhance customer experiences, and consistently exceed business objectives.</a:t>
            </a:r>
            <a:endParaRPr sz="1000">
              <a:solidFill>
                <a:srgbClr val="3D3D3D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686771" y="4398200"/>
            <a:ext cx="3988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EXPERIENCE</a:t>
            </a:r>
            <a:endParaRPr b="1" sz="16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700051" y="4861400"/>
            <a:ext cx="4497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Marketing Strategist</a:t>
            </a:r>
            <a:endParaRPr sz="10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2700051" y="5060674"/>
            <a:ext cx="4497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BrightWave Corporation | Seattle, WA (2021 – Present)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2700051" y="5439900"/>
            <a:ext cx="4497900" cy="7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Give a concise paragraph to describe the position, highlighting your achievements and responsibilities. For instance, mention how you formulated go-to-market strategies and collaborated with cross-functional teams to meet aggressive revenue targets.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700051" y="6200567"/>
            <a:ext cx="4497900" cy="15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50200" lvl="0" marL="2667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E3E3E"/>
              </a:buClr>
              <a:buSzPts val="1000"/>
              <a:buFont typeface="Poppins Light"/>
              <a:buChar char="●"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Spearheaded a lead-generation campaign that boosted qualified 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269999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leads by 40% in six months.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-150200" lvl="0" marL="2667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E3E3E"/>
              </a:buClr>
              <a:buSzPts val="1000"/>
              <a:buFont typeface="Poppins Light"/>
              <a:buChar char="●"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Led multiple data-driven projects to fine-tune customer targeting 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269999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and increase ROI.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-150200" lvl="0" marL="2667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E3E3E"/>
              </a:buClr>
              <a:buSzPts val="1000"/>
              <a:buFont typeface="Poppins Light"/>
              <a:buChar char="●"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Orchestrated cohesive branding across social media, email, and 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269999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web platforms.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-150200" lvl="0" marL="2667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E3E3E"/>
              </a:buClr>
              <a:buSzPts val="1000"/>
              <a:buFont typeface="Poppins Light"/>
              <a:buChar char="●"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Consistently surpassed monthly KPIs through strategic partnerships and market intelligence.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2700040" y="7918378"/>
            <a:ext cx="4201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Digital Marketing Coordinator</a:t>
            </a:r>
            <a:endParaRPr sz="10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2700040" y="8117650"/>
            <a:ext cx="4201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StarPath Agency | Portland, OR (2018 – 2021)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2700051" y="8496875"/>
            <a:ext cx="44979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Offer a short paragraph about the scope of your role: managing online advertising, partnering with creative teams, and overseeing budget allocations. Show how your input led to tangible results.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2700051" y="9055400"/>
            <a:ext cx="44979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49225" lvl="0" marL="269999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E3E3E"/>
              </a:buClr>
              <a:buSzPts val="1000"/>
              <a:buFont typeface="Poppins Light"/>
              <a:buChar char="●"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Implemented an integrated multi-channel marketing plan, boosting website traffic by 35%.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-149225" lvl="0" marL="269999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E3E3E"/>
              </a:buClr>
              <a:buSzPts val="1000"/>
              <a:buFont typeface="Poppins Light"/>
              <a:buChar char="●"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Analyzed customer data to refine segmentation and deliver personalized email campaigns.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-149225" lvl="0" marL="269999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E3E3E"/>
              </a:buClr>
              <a:buSzPts val="1000"/>
              <a:buFont typeface="Poppins Light"/>
              <a:buChar char="●"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Managed vendor relationships and negotiated cost-saving ads.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-149225" lvl="0" marL="269999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E3E3E"/>
              </a:buClr>
              <a:buSzPts val="1000"/>
              <a:buFont typeface="Poppins Light"/>
              <a:buChar char="●"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Mentored junior team members on best practices in digital marketing and analytics.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364215" y="5087136"/>
            <a:ext cx="1712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KEY SKILLS</a:t>
            </a:r>
            <a:endParaRPr b="1" sz="16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297725" y="5536325"/>
            <a:ext cx="1779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Social Media Management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297725" y="5918250"/>
            <a:ext cx="1779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Content Strategy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297725" y="6300175"/>
            <a:ext cx="1779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Market Research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297725" y="6682100"/>
            <a:ext cx="1779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Project Coordination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297725" y="7064025"/>
            <a:ext cx="1779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Email Optimization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97725" y="7445949"/>
            <a:ext cx="1779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Public Speaking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297725" y="7827874"/>
            <a:ext cx="1779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Client Relationship Building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364215" y="8576845"/>
            <a:ext cx="1712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AWARDS</a:t>
            </a:r>
            <a:endParaRPr b="1" sz="16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90" name="Google Shape;90;p13"/>
          <p:cNvGrpSpPr/>
          <p:nvPr/>
        </p:nvGrpSpPr>
        <p:grpSpPr>
          <a:xfrm>
            <a:off x="364215" y="9024985"/>
            <a:ext cx="1712400" cy="522323"/>
            <a:chOff x="364215" y="2895043"/>
            <a:chExt cx="1712400" cy="522323"/>
          </a:xfrm>
        </p:grpSpPr>
        <p:sp>
          <p:nvSpPr>
            <p:cNvPr id="91" name="Google Shape;91;p13"/>
            <p:cNvSpPr txBox="1"/>
            <p:nvPr/>
          </p:nvSpPr>
          <p:spPr>
            <a:xfrm>
              <a:off x="364215" y="2895043"/>
              <a:ext cx="1712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Best Marketing Innovator</a:t>
              </a:r>
              <a:endParaRPr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364215" y="3086466"/>
              <a:ext cx="1712400" cy="33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Statewide Symposium,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2019 – Boston, MA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364215" y="9786931"/>
            <a:ext cx="1712400" cy="522323"/>
            <a:chOff x="364215" y="2895043"/>
            <a:chExt cx="1712400" cy="522323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364215" y="2895043"/>
              <a:ext cx="1712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Outstanding Award</a:t>
              </a:r>
              <a:endParaRPr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364215" y="3086466"/>
              <a:ext cx="1712400" cy="33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University Conference,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2017 – Chicago, IL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cxnSp>
        <p:nvCxnSpPr>
          <p:cNvPr id="96" name="Google Shape;96;p13"/>
          <p:cNvCxnSpPr/>
          <p:nvPr/>
        </p:nvCxnSpPr>
        <p:spPr>
          <a:xfrm>
            <a:off x="360000" y="8323776"/>
            <a:ext cx="1712400" cy="0"/>
          </a:xfrm>
          <a:prstGeom prst="straightConnector1">
            <a:avLst/>
          </a:prstGeom>
          <a:noFill/>
          <a:ln cap="flat" cmpd="sng" w="19050">
            <a:solidFill>
              <a:srgbClr val="3D3D3D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Google Shape;101;p14"/>
          <p:cNvCxnSpPr/>
          <p:nvPr/>
        </p:nvCxnSpPr>
        <p:spPr>
          <a:xfrm>
            <a:off x="360000" y="371125"/>
            <a:ext cx="6840000" cy="0"/>
          </a:xfrm>
          <a:prstGeom prst="straightConnector1">
            <a:avLst/>
          </a:prstGeom>
          <a:noFill/>
          <a:ln cap="flat" cmpd="sng" w="19050">
            <a:solidFill>
              <a:srgbClr val="3D3D3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2" name="Google Shape;102;p14"/>
          <p:cNvCxnSpPr/>
          <p:nvPr/>
        </p:nvCxnSpPr>
        <p:spPr>
          <a:xfrm>
            <a:off x="360000" y="1751048"/>
            <a:ext cx="6840000" cy="0"/>
          </a:xfrm>
          <a:prstGeom prst="straightConnector1">
            <a:avLst/>
          </a:prstGeom>
          <a:noFill/>
          <a:ln cap="flat" cmpd="sng" w="19050">
            <a:solidFill>
              <a:srgbClr val="3D3D3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3" name="Google Shape;103;p14"/>
          <p:cNvCxnSpPr/>
          <p:nvPr/>
        </p:nvCxnSpPr>
        <p:spPr>
          <a:xfrm>
            <a:off x="360000" y="2143950"/>
            <a:ext cx="6840000" cy="0"/>
          </a:xfrm>
          <a:prstGeom prst="straightConnector1">
            <a:avLst/>
          </a:prstGeom>
          <a:noFill/>
          <a:ln cap="flat" cmpd="sng" w="19050">
            <a:solidFill>
              <a:srgbClr val="3D3D3D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04" name="Google Shape;104;p14"/>
          <p:cNvGrpSpPr/>
          <p:nvPr/>
        </p:nvGrpSpPr>
        <p:grpSpPr>
          <a:xfrm>
            <a:off x="1416450" y="687269"/>
            <a:ext cx="4727100" cy="719906"/>
            <a:chOff x="1416450" y="687269"/>
            <a:chExt cx="4727100" cy="719906"/>
          </a:xfrm>
        </p:grpSpPr>
        <p:sp>
          <p:nvSpPr>
            <p:cNvPr id="105" name="Google Shape;105;p14"/>
            <p:cNvSpPr txBox="1"/>
            <p:nvPr/>
          </p:nvSpPr>
          <p:spPr>
            <a:xfrm>
              <a:off x="1416450" y="687269"/>
              <a:ext cx="47271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3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C H A R L O T T E  T A Y L O R</a:t>
              </a:r>
              <a:endParaRPr b="1" sz="23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6" name="Google Shape;106;p14"/>
            <p:cNvSpPr txBox="1"/>
            <p:nvPr/>
          </p:nvSpPr>
          <p:spPr>
            <a:xfrm>
              <a:off x="1773450" y="1207075"/>
              <a:ext cx="40131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Marketing Strategist</a:t>
              </a:r>
              <a:endParaRPr sz="13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sp>
        <p:nvSpPr>
          <p:cNvPr id="107" name="Google Shape;107;p14"/>
          <p:cNvSpPr txBox="1"/>
          <p:nvPr/>
        </p:nvSpPr>
        <p:spPr>
          <a:xfrm>
            <a:off x="362250" y="1855100"/>
            <a:ext cx="6835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+1 123 456 7890       |       charlotte.t@mail.ltd       |      1234 Evergreen Avenue, Seattle, WA</a:t>
            </a:r>
            <a:endParaRPr sz="12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cxnSp>
        <p:nvCxnSpPr>
          <p:cNvPr id="108" name="Google Shape;108;p14"/>
          <p:cNvCxnSpPr/>
          <p:nvPr/>
        </p:nvCxnSpPr>
        <p:spPr>
          <a:xfrm>
            <a:off x="360000" y="4850141"/>
            <a:ext cx="1712400" cy="0"/>
          </a:xfrm>
          <a:prstGeom prst="straightConnector1">
            <a:avLst/>
          </a:prstGeom>
          <a:noFill/>
          <a:ln cap="flat" cmpd="sng" w="19050">
            <a:solidFill>
              <a:srgbClr val="3D3D3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9" name="Google Shape;109;p14"/>
          <p:cNvCxnSpPr/>
          <p:nvPr/>
        </p:nvCxnSpPr>
        <p:spPr>
          <a:xfrm>
            <a:off x="2375845" y="2503400"/>
            <a:ext cx="0" cy="8013300"/>
          </a:xfrm>
          <a:prstGeom prst="straightConnector1">
            <a:avLst/>
          </a:prstGeom>
          <a:noFill/>
          <a:ln cap="flat" cmpd="sng" w="19050">
            <a:solidFill>
              <a:srgbClr val="3D3D3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0" name="Google Shape;110;p14"/>
          <p:cNvSpPr txBox="1"/>
          <p:nvPr/>
        </p:nvSpPr>
        <p:spPr>
          <a:xfrm>
            <a:off x="364215" y="2446903"/>
            <a:ext cx="1712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EXPERTISE</a:t>
            </a:r>
            <a:endParaRPr b="1" sz="16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364215" y="2908272"/>
            <a:ext cx="17124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Cross-Channel</a:t>
            </a:r>
            <a:endParaRPr sz="10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Campaigns</a:t>
            </a:r>
            <a:endParaRPr sz="10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2686771" y="2438664"/>
            <a:ext cx="3988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EXPERIENCE – CONTINUED</a:t>
            </a:r>
            <a:endParaRPr b="1" sz="16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2700051" y="2901864"/>
            <a:ext cx="4497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Marketing Associate</a:t>
            </a:r>
            <a:endParaRPr sz="10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2700051" y="3101137"/>
            <a:ext cx="4497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EverGreen Solutions | Portland, OR (2016 – 2018)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15" name="Google Shape;115;p14"/>
          <p:cNvSpPr txBox="1"/>
          <p:nvPr/>
        </p:nvSpPr>
        <p:spPr>
          <a:xfrm>
            <a:off x="2700051" y="3480364"/>
            <a:ext cx="44979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Let this section describe your earlier experience handling tasks such 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as social media outreach, market analysis, and basic project management. Emphasize tangible outcomes.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16" name="Google Shape;116;p14"/>
          <p:cNvSpPr txBox="1"/>
          <p:nvPr/>
        </p:nvSpPr>
        <p:spPr>
          <a:xfrm>
            <a:off x="2700051" y="4049301"/>
            <a:ext cx="44979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53499" lvl="0" marL="314999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E3E3E"/>
              </a:buClr>
              <a:buSzPts val="1000"/>
              <a:buFont typeface="Poppins Light"/>
              <a:buChar char="●"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Oversaw social media campaigns that increased follower engagement by 25%.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-153499" lvl="0" marL="314999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E3E3E"/>
              </a:buClr>
              <a:buSzPts val="1000"/>
              <a:buFont typeface="Poppins Light"/>
              <a:buChar char="●"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Crafted clear and compelling marketing copy for digital and print 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         materials.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-153499" lvl="0" marL="314999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E3E3E"/>
              </a:buClr>
              <a:buSzPts val="1000"/>
              <a:buFont typeface="Poppins Light"/>
              <a:buChar char="●"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Partnered with graphic designers and developers to improve the 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         user journey on landing pages.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-153499" lvl="0" marL="314999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E3E3E"/>
              </a:buClr>
              <a:buSzPts val="1000"/>
              <a:buFont typeface="Poppins Light"/>
              <a:buChar char="●"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Coordinated event marketing efforts leading to a 15% increase.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17" name="Google Shape;117;p14"/>
          <p:cNvSpPr txBox="1"/>
          <p:nvPr/>
        </p:nvSpPr>
        <p:spPr>
          <a:xfrm>
            <a:off x="364215" y="5087136"/>
            <a:ext cx="1712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ACHIEVEMENT</a:t>
            </a:r>
            <a:endParaRPr b="1" sz="16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8" name="Google Shape;118;p14"/>
          <p:cNvSpPr txBox="1"/>
          <p:nvPr/>
        </p:nvSpPr>
        <p:spPr>
          <a:xfrm>
            <a:off x="364215" y="8576845"/>
            <a:ext cx="1712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INTERESTS</a:t>
            </a:r>
            <a:endParaRPr b="1" sz="16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" name="Google Shape;119;p14"/>
          <p:cNvSpPr txBox="1"/>
          <p:nvPr/>
        </p:nvSpPr>
        <p:spPr>
          <a:xfrm>
            <a:off x="364215" y="9024985"/>
            <a:ext cx="1712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Travel Blogging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cxnSp>
        <p:nvCxnSpPr>
          <p:cNvPr id="120" name="Google Shape;120;p14"/>
          <p:cNvCxnSpPr/>
          <p:nvPr/>
        </p:nvCxnSpPr>
        <p:spPr>
          <a:xfrm>
            <a:off x="360000" y="8323776"/>
            <a:ext cx="1712400" cy="0"/>
          </a:xfrm>
          <a:prstGeom prst="straightConnector1">
            <a:avLst/>
          </a:prstGeom>
          <a:noFill/>
          <a:ln cap="flat" cmpd="sng" w="19050">
            <a:solidFill>
              <a:srgbClr val="3D3D3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1" name="Google Shape;121;p14"/>
          <p:cNvSpPr txBox="1"/>
          <p:nvPr/>
        </p:nvSpPr>
        <p:spPr>
          <a:xfrm>
            <a:off x="364215" y="3478333"/>
            <a:ext cx="17124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Lead Generation &amp;</a:t>
            </a:r>
            <a:endParaRPr sz="10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Conversion</a:t>
            </a:r>
            <a:endParaRPr sz="10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22" name="Google Shape;122;p14"/>
          <p:cNvSpPr txBox="1"/>
          <p:nvPr/>
        </p:nvSpPr>
        <p:spPr>
          <a:xfrm>
            <a:off x="364215" y="4048395"/>
            <a:ext cx="17124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Brand Development &amp;</a:t>
            </a:r>
            <a:endParaRPr sz="10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Positioning</a:t>
            </a:r>
            <a:endParaRPr sz="10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grpSp>
        <p:nvGrpSpPr>
          <p:cNvPr id="123" name="Google Shape;123;p14"/>
          <p:cNvGrpSpPr/>
          <p:nvPr/>
        </p:nvGrpSpPr>
        <p:grpSpPr>
          <a:xfrm>
            <a:off x="297725" y="5536325"/>
            <a:ext cx="1779000" cy="729061"/>
            <a:chOff x="297725" y="5536325"/>
            <a:chExt cx="1779000" cy="729061"/>
          </a:xfrm>
        </p:grpSpPr>
        <p:sp>
          <p:nvSpPr>
            <p:cNvPr id="124" name="Google Shape;124;p14"/>
            <p:cNvSpPr txBox="1"/>
            <p:nvPr/>
          </p:nvSpPr>
          <p:spPr>
            <a:xfrm>
              <a:off x="297725" y="553632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Volunteer Position</a:t>
              </a:r>
              <a:endParaRPr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25" name="Google Shape;125;p14"/>
            <p:cNvSpPr txBox="1"/>
            <p:nvPr/>
          </p:nvSpPr>
          <p:spPr>
            <a:xfrm>
              <a:off x="297725" y="572804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Community </a:t>
              </a: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Development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26" name="Google Shape;126;p14"/>
            <p:cNvSpPr txBox="1"/>
            <p:nvPr/>
          </p:nvSpPr>
          <p:spPr>
            <a:xfrm>
              <a:off x="297725" y="591976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Center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27" name="Google Shape;127;p14"/>
            <p:cNvSpPr txBox="1"/>
            <p:nvPr/>
          </p:nvSpPr>
          <p:spPr>
            <a:xfrm>
              <a:off x="297725" y="611148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2020 – Seattle, WA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128" name="Google Shape;128;p14"/>
          <p:cNvGrpSpPr/>
          <p:nvPr/>
        </p:nvGrpSpPr>
        <p:grpSpPr>
          <a:xfrm>
            <a:off x="297725" y="6486710"/>
            <a:ext cx="1779000" cy="537341"/>
            <a:chOff x="297725" y="6486710"/>
            <a:chExt cx="1779000" cy="537341"/>
          </a:xfrm>
        </p:grpSpPr>
        <p:sp>
          <p:nvSpPr>
            <p:cNvPr id="129" name="Google Shape;129;p14"/>
            <p:cNvSpPr txBox="1"/>
            <p:nvPr/>
          </p:nvSpPr>
          <p:spPr>
            <a:xfrm>
              <a:off x="297725" y="6486710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Rosewood University Merit</a:t>
              </a:r>
              <a:endParaRPr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30" name="Google Shape;130;p14"/>
            <p:cNvSpPr txBox="1"/>
            <p:nvPr/>
          </p:nvSpPr>
          <p:spPr>
            <a:xfrm>
              <a:off x="297725" y="6678431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Scholarship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31" name="Google Shape;131;p14"/>
            <p:cNvSpPr txBox="1"/>
            <p:nvPr/>
          </p:nvSpPr>
          <p:spPr>
            <a:xfrm>
              <a:off x="297725" y="6870151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2020 – Seattle, WA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132" name="Google Shape;132;p14"/>
          <p:cNvGrpSpPr/>
          <p:nvPr/>
        </p:nvGrpSpPr>
        <p:grpSpPr>
          <a:xfrm>
            <a:off x="297725" y="7256080"/>
            <a:ext cx="1779000" cy="729066"/>
            <a:chOff x="297725" y="7256080"/>
            <a:chExt cx="1779000" cy="729066"/>
          </a:xfrm>
        </p:grpSpPr>
        <p:sp>
          <p:nvSpPr>
            <p:cNvPr id="133" name="Google Shape;133;p14"/>
            <p:cNvSpPr txBox="1"/>
            <p:nvPr/>
          </p:nvSpPr>
          <p:spPr>
            <a:xfrm>
              <a:off x="297725" y="7256080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Your Achievement</a:t>
              </a:r>
              <a:endParaRPr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34" name="Google Shape;134;p14"/>
            <p:cNvSpPr txBox="1"/>
            <p:nvPr/>
          </p:nvSpPr>
          <p:spPr>
            <a:xfrm>
              <a:off x="297725" y="7447800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Published Research Paper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35" name="Google Shape;135;p14"/>
            <p:cNvSpPr txBox="1"/>
            <p:nvPr/>
          </p:nvSpPr>
          <p:spPr>
            <a:xfrm>
              <a:off x="297725" y="7639521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2019 – National Marketing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36" name="Google Shape;136;p14"/>
            <p:cNvSpPr txBox="1"/>
            <p:nvPr/>
          </p:nvSpPr>
          <p:spPr>
            <a:xfrm>
              <a:off x="297725" y="783124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Journal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sp>
        <p:nvSpPr>
          <p:cNvPr id="137" name="Google Shape;137;p14"/>
          <p:cNvSpPr txBox="1"/>
          <p:nvPr/>
        </p:nvSpPr>
        <p:spPr>
          <a:xfrm>
            <a:off x="364215" y="9403477"/>
            <a:ext cx="1712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Photography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38" name="Google Shape;138;p14"/>
          <p:cNvSpPr txBox="1"/>
          <p:nvPr/>
        </p:nvSpPr>
        <p:spPr>
          <a:xfrm>
            <a:off x="364215" y="9781969"/>
            <a:ext cx="1712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Creative Writing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39" name="Google Shape;139;p14"/>
          <p:cNvSpPr txBox="1"/>
          <p:nvPr/>
        </p:nvSpPr>
        <p:spPr>
          <a:xfrm>
            <a:off x="364215" y="10160460"/>
            <a:ext cx="1712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Yoga &amp; Mindfulness</a:t>
            </a:r>
            <a:endParaRPr sz="1000"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40" name="Google Shape;140;p14"/>
          <p:cNvSpPr txBox="1"/>
          <p:nvPr/>
        </p:nvSpPr>
        <p:spPr>
          <a:xfrm>
            <a:off x="2674965" y="5653381"/>
            <a:ext cx="1712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REFERENCES</a:t>
            </a:r>
            <a:endParaRPr b="1" sz="16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41" name="Google Shape;141;p14"/>
          <p:cNvGrpSpPr/>
          <p:nvPr/>
        </p:nvGrpSpPr>
        <p:grpSpPr>
          <a:xfrm>
            <a:off x="2674972" y="6178771"/>
            <a:ext cx="1897481" cy="729061"/>
            <a:chOff x="297725" y="5536325"/>
            <a:chExt cx="1779000" cy="729061"/>
          </a:xfrm>
        </p:grpSpPr>
        <p:sp>
          <p:nvSpPr>
            <p:cNvPr id="142" name="Google Shape;142;p14"/>
            <p:cNvSpPr txBox="1"/>
            <p:nvPr/>
          </p:nvSpPr>
          <p:spPr>
            <a:xfrm>
              <a:off x="297725" y="553632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REFERENCE NAME</a:t>
              </a:r>
              <a:endParaRPr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43" name="Google Shape;143;p14"/>
            <p:cNvSpPr txBox="1"/>
            <p:nvPr/>
          </p:nvSpPr>
          <p:spPr>
            <a:xfrm>
              <a:off x="297725" y="572804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Job Position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44" name="Google Shape;144;p14"/>
            <p:cNvSpPr txBox="1"/>
            <p:nvPr/>
          </p:nvSpPr>
          <p:spPr>
            <a:xfrm>
              <a:off x="297725" y="591976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Company Name, Location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45" name="Google Shape;145;p14"/>
            <p:cNvSpPr txBox="1"/>
            <p:nvPr/>
          </p:nvSpPr>
          <p:spPr>
            <a:xfrm>
              <a:off x="297725" y="611148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+1 555 111 2222 | [email]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146" name="Google Shape;146;p14"/>
          <p:cNvGrpSpPr/>
          <p:nvPr/>
        </p:nvGrpSpPr>
        <p:grpSpPr>
          <a:xfrm>
            <a:off x="5052225" y="6178771"/>
            <a:ext cx="1996750" cy="729061"/>
            <a:chOff x="297725" y="5536325"/>
            <a:chExt cx="1779000" cy="729061"/>
          </a:xfrm>
        </p:grpSpPr>
        <p:sp>
          <p:nvSpPr>
            <p:cNvPr id="147" name="Google Shape;147;p14"/>
            <p:cNvSpPr txBox="1"/>
            <p:nvPr/>
          </p:nvSpPr>
          <p:spPr>
            <a:xfrm>
              <a:off x="297725" y="553632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REFERENCE NAME</a:t>
              </a:r>
              <a:endParaRPr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48" name="Google Shape;148;p14"/>
            <p:cNvSpPr txBox="1"/>
            <p:nvPr/>
          </p:nvSpPr>
          <p:spPr>
            <a:xfrm>
              <a:off x="297725" y="572804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Job Position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49" name="Google Shape;149;p14"/>
            <p:cNvSpPr txBox="1"/>
            <p:nvPr/>
          </p:nvSpPr>
          <p:spPr>
            <a:xfrm>
              <a:off x="297725" y="591976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Company Name, Location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50" name="Google Shape;150;p14"/>
            <p:cNvSpPr txBox="1"/>
            <p:nvPr/>
          </p:nvSpPr>
          <p:spPr>
            <a:xfrm>
              <a:off x="297725" y="611148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+1 555 111 2222 | [email]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151" name="Google Shape;151;p14"/>
          <p:cNvGrpSpPr/>
          <p:nvPr/>
        </p:nvGrpSpPr>
        <p:grpSpPr>
          <a:xfrm>
            <a:off x="2674972" y="7325609"/>
            <a:ext cx="1897481" cy="729061"/>
            <a:chOff x="297725" y="5536325"/>
            <a:chExt cx="1779000" cy="729061"/>
          </a:xfrm>
        </p:grpSpPr>
        <p:sp>
          <p:nvSpPr>
            <p:cNvPr id="152" name="Google Shape;152;p14"/>
            <p:cNvSpPr txBox="1"/>
            <p:nvPr/>
          </p:nvSpPr>
          <p:spPr>
            <a:xfrm>
              <a:off x="297725" y="553632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REFERENCE NAME</a:t>
              </a:r>
              <a:endParaRPr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53" name="Google Shape;153;p14"/>
            <p:cNvSpPr txBox="1"/>
            <p:nvPr/>
          </p:nvSpPr>
          <p:spPr>
            <a:xfrm>
              <a:off x="297725" y="572804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Job Position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54" name="Google Shape;154;p14"/>
            <p:cNvSpPr txBox="1"/>
            <p:nvPr/>
          </p:nvSpPr>
          <p:spPr>
            <a:xfrm>
              <a:off x="297725" y="591976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Company Name, Location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55" name="Google Shape;155;p14"/>
            <p:cNvSpPr txBox="1"/>
            <p:nvPr/>
          </p:nvSpPr>
          <p:spPr>
            <a:xfrm>
              <a:off x="297725" y="611148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+1 555 111 2222 | [email]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156" name="Google Shape;156;p14"/>
          <p:cNvGrpSpPr/>
          <p:nvPr/>
        </p:nvGrpSpPr>
        <p:grpSpPr>
          <a:xfrm>
            <a:off x="5052225" y="7325609"/>
            <a:ext cx="1996750" cy="729061"/>
            <a:chOff x="297725" y="5536325"/>
            <a:chExt cx="1779000" cy="729061"/>
          </a:xfrm>
        </p:grpSpPr>
        <p:sp>
          <p:nvSpPr>
            <p:cNvPr id="157" name="Google Shape;157;p14"/>
            <p:cNvSpPr txBox="1"/>
            <p:nvPr/>
          </p:nvSpPr>
          <p:spPr>
            <a:xfrm>
              <a:off x="297725" y="553632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REFERENCE NAME</a:t>
              </a:r>
              <a:endParaRPr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58" name="Google Shape;158;p14"/>
            <p:cNvSpPr txBox="1"/>
            <p:nvPr/>
          </p:nvSpPr>
          <p:spPr>
            <a:xfrm>
              <a:off x="297725" y="572804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Job Position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59" name="Google Shape;159;p14"/>
            <p:cNvSpPr txBox="1"/>
            <p:nvPr/>
          </p:nvSpPr>
          <p:spPr>
            <a:xfrm>
              <a:off x="297725" y="591976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Company Name, Location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60" name="Google Shape;160;p14"/>
            <p:cNvSpPr txBox="1"/>
            <p:nvPr/>
          </p:nvSpPr>
          <p:spPr>
            <a:xfrm>
              <a:off x="297725" y="611148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+1 555 111 2222 | [email]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161" name="Google Shape;161;p14"/>
          <p:cNvGrpSpPr/>
          <p:nvPr/>
        </p:nvGrpSpPr>
        <p:grpSpPr>
          <a:xfrm>
            <a:off x="2674972" y="9619285"/>
            <a:ext cx="1897481" cy="729061"/>
            <a:chOff x="297725" y="5536325"/>
            <a:chExt cx="1779000" cy="729061"/>
          </a:xfrm>
        </p:grpSpPr>
        <p:sp>
          <p:nvSpPr>
            <p:cNvPr id="162" name="Google Shape;162;p14"/>
            <p:cNvSpPr txBox="1"/>
            <p:nvPr/>
          </p:nvSpPr>
          <p:spPr>
            <a:xfrm>
              <a:off x="297725" y="553632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REFERENCE NAME</a:t>
              </a:r>
              <a:endParaRPr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63" name="Google Shape;163;p14"/>
            <p:cNvSpPr txBox="1"/>
            <p:nvPr/>
          </p:nvSpPr>
          <p:spPr>
            <a:xfrm>
              <a:off x="297725" y="572804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Job Position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64" name="Google Shape;164;p14"/>
            <p:cNvSpPr txBox="1"/>
            <p:nvPr/>
          </p:nvSpPr>
          <p:spPr>
            <a:xfrm>
              <a:off x="297725" y="591976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Company Name, Location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65" name="Google Shape;165;p14"/>
            <p:cNvSpPr txBox="1"/>
            <p:nvPr/>
          </p:nvSpPr>
          <p:spPr>
            <a:xfrm>
              <a:off x="297725" y="611148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+1 555 111 2222 | [email]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166" name="Google Shape;166;p14"/>
          <p:cNvGrpSpPr/>
          <p:nvPr/>
        </p:nvGrpSpPr>
        <p:grpSpPr>
          <a:xfrm>
            <a:off x="5052225" y="9619285"/>
            <a:ext cx="1996750" cy="729061"/>
            <a:chOff x="297725" y="5536325"/>
            <a:chExt cx="1779000" cy="729061"/>
          </a:xfrm>
        </p:grpSpPr>
        <p:sp>
          <p:nvSpPr>
            <p:cNvPr id="167" name="Google Shape;167;p14"/>
            <p:cNvSpPr txBox="1"/>
            <p:nvPr/>
          </p:nvSpPr>
          <p:spPr>
            <a:xfrm>
              <a:off x="297725" y="553632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REFERENCE NAME</a:t>
              </a:r>
              <a:endParaRPr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68" name="Google Shape;168;p14"/>
            <p:cNvSpPr txBox="1"/>
            <p:nvPr/>
          </p:nvSpPr>
          <p:spPr>
            <a:xfrm>
              <a:off x="297725" y="572804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Job Position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69" name="Google Shape;169;p14"/>
            <p:cNvSpPr txBox="1"/>
            <p:nvPr/>
          </p:nvSpPr>
          <p:spPr>
            <a:xfrm>
              <a:off x="297725" y="591976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Company Name, Location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70" name="Google Shape;170;p14"/>
            <p:cNvSpPr txBox="1"/>
            <p:nvPr/>
          </p:nvSpPr>
          <p:spPr>
            <a:xfrm>
              <a:off x="297725" y="611148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+1 555 111 2222 | [email]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171" name="Google Shape;171;p14"/>
          <p:cNvGrpSpPr/>
          <p:nvPr/>
        </p:nvGrpSpPr>
        <p:grpSpPr>
          <a:xfrm>
            <a:off x="2674972" y="8472447"/>
            <a:ext cx="1897481" cy="729061"/>
            <a:chOff x="297725" y="5536325"/>
            <a:chExt cx="1779000" cy="729061"/>
          </a:xfrm>
        </p:grpSpPr>
        <p:sp>
          <p:nvSpPr>
            <p:cNvPr id="172" name="Google Shape;172;p14"/>
            <p:cNvSpPr txBox="1"/>
            <p:nvPr/>
          </p:nvSpPr>
          <p:spPr>
            <a:xfrm>
              <a:off x="297725" y="553632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REFERENCE NAME</a:t>
              </a:r>
              <a:endParaRPr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73" name="Google Shape;173;p14"/>
            <p:cNvSpPr txBox="1"/>
            <p:nvPr/>
          </p:nvSpPr>
          <p:spPr>
            <a:xfrm>
              <a:off x="297725" y="572804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Job Position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74" name="Google Shape;174;p14"/>
            <p:cNvSpPr txBox="1"/>
            <p:nvPr/>
          </p:nvSpPr>
          <p:spPr>
            <a:xfrm>
              <a:off x="297725" y="591976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Company Name, Location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75" name="Google Shape;175;p14"/>
            <p:cNvSpPr txBox="1"/>
            <p:nvPr/>
          </p:nvSpPr>
          <p:spPr>
            <a:xfrm>
              <a:off x="297725" y="611148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+1 555 111 2222 | [email]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176" name="Google Shape;176;p14"/>
          <p:cNvGrpSpPr/>
          <p:nvPr/>
        </p:nvGrpSpPr>
        <p:grpSpPr>
          <a:xfrm>
            <a:off x="5052225" y="8472447"/>
            <a:ext cx="1996750" cy="729061"/>
            <a:chOff x="297725" y="5536325"/>
            <a:chExt cx="1779000" cy="729061"/>
          </a:xfrm>
        </p:grpSpPr>
        <p:sp>
          <p:nvSpPr>
            <p:cNvPr id="177" name="Google Shape;177;p14"/>
            <p:cNvSpPr txBox="1"/>
            <p:nvPr/>
          </p:nvSpPr>
          <p:spPr>
            <a:xfrm>
              <a:off x="297725" y="553632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REFERENCE NAME</a:t>
              </a:r>
              <a:endParaRPr sz="10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78" name="Google Shape;178;p14"/>
            <p:cNvSpPr txBox="1"/>
            <p:nvPr/>
          </p:nvSpPr>
          <p:spPr>
            <a:xfrm>
              <a:off x="297725" y="5728045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Job Position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79" name="Google Shape;179;p14"/>
            <p:cNvSpPr txBox="1"/>
            <p:nvPr/>
          </p:nvSpPr>
          <p:spPr>
            <a:xfrm>
              <a:off x="297725" y="591976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Company Name, Location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80" name="Google Shape;180;p14"/>
            <p:cNvSpPr txBox="1"/>
            <p:nvPr/>
          </p:nvSpPr>
          <p:spPr>
            <a:xfrm>
              <a:off x="297725" y="6111486"/>
              <a:ext cx="1779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+1 555 111 2222 | [email]</a:t>
              </a:r>
              <a:endParaRPr sz="1000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