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Archivo Narrow SemiBold"/>
      <p:regular r:id="rId8"/>
      <p:bold r:id="rId9"/>
      <p:italic r:id="rId10"/>
      <p:boldItalic r:id="rId11"/>
    </p:embeddedFont>
    <p:embeddedFont>
      <p:font typeface="Lato Light"/>
      <p:regular r:id="rId12"/>
      <p:bold r:id="rId13"/>
      <p:italic r:id="rId14"/>
      <p:boldItalic r:id="rId15"/>
    </p:embeddedFont>
    <p:embeddedFont>
      <p:font typeface="Open Sans SemiBold"/>
      <p:regular r:id="rId16"/>
      <p:bold r:id="rId17"/>
      <p:italic r:id="rId18"/>
      <p:boldItalic r:id="rId19"/>
    </p:embeddedFont>
    <p:embeddedFont>
      <p:font typeface="Archivo Narrow Medium"/>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
          <p15:clr>
            <a:srgbClr val="A4A3A4"/>
          </p15:clr>
        </p15:guide>
        <p15:guide id="2" pos="340">
          <p15:clr>
            <a:srgbClr val="9AA0A6"/>
          </p15:clr>
        </p15:guide>
        <p15:guide id="3" pos="4422">
          <p15:clr>
            <a:srgbClr val="9AA0A6"/>
          </p15:clr>
        </p15:guide>
        <p15:guide id="4" orient="horz" pos="6452">
          <p15:clr>
            <a:srgbClr val="9AA0A6"/>
          </p15:clr>
        </p15:guide>
        <p15:guide id="5" orient="horz" pos="1479">
          <p15:clr>
            <a:srgbClr val="9AA0A6"/>
          </p15:clr>
        </p15:guide>
        <p15:guide id="6" pos="2652">
          <p15:clr>
            <a:srgbClr val="9AA0A6"/>
          </p15:clr>
        </p15:guide>
        <p15:guide id="7" orient="horz" pos="134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 orient="horz"/>
        <p:guide pos="340"/>
        <p:guide pos="4422"/>
        <p:guide pos="6452" orient="horz"/>
        <p:guide pos="1479" orient="horz"/>
        <p:guide pos="2652"/>
        <p:guide pos="134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chivoNarrowMedium-regular.fntdata"/><Relationship Id="rId22" Type="http://schemas.openxmlformats.org/officeDocument/2006/relationships/font" Target="fonts/ArchivoNarrowMedium-italic.fntdata"/><Relationship Id="rId21" Type="http://schemas.openxmlformats.org/officeDocument/2006/relationships/font" Target="fonts/ArchivoNarrowMedium-bold.fntdata"/><Relationship Id="rId24" Type="http://schemas.openxmlformats.org/officeDocument/2006/relationships/font" Target="fonts/OpenSans-regular.fntdata"/><Relationship Id="rId23" Type="http://schemas.openxmlformats.org/officeDocument/2006/relationships/font" Target="fonts/ArchivoNarrow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ArchivoNarrowSemiBold-bold.fntdata"/><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ArchivoNarrowSemiBold-regular.fntdata"/><Relationship Id="rId11" Type="http://schemas.openxmlformats.org/officeDocument/2006/relationships/font" Target="fonts/ArchivoNarrowSemiBold-boldItalic.fntdata"/><Relationship Id="rId10" Type="http://schemas.openxmlformats.org/officeDocument/2006/relationships/font" Target="fonts/ArchivoNarrowSemiBold-italic.fntdata"/><Relationship Id="rId13" Type="http://schemas.openxmlformats.org/officeDocument/2006/relationships/font" Target="fonts/LatoLight-bold.fntdata"/><Relationship Id="rId12" Type="http://schemas.openxmlformats.org/officeDocument/2006/relationships/font" Target="fonts/LatoLight-regular.fntdata"/><Relationship Id="rId15" Type="http://schemas.openxmlformats.org/officeDocument/2006/relationships/font" Target="fonts/LatoLight-boldItalic.fntdata"/><Relationship Id="rId14" Type="http://schemas.openxmlformats.org/officeDocument/2006/relationships/font" Target="fonts/LatoLight-italic.fntdata"/><Relationship Id="rId17" Type="http://schemas.openxmlformats.org/officeDocument/2006/relationships/font" Target="fonts/OpenSansSemiBold-bold.fntdata"/><Relationship Id="rId16" Type="http://schemas.openxmlformats.org/officeDocument/2006/relationships/font" Target="fonts/OpenSansSemiBold-regular.fntdata"/><Relationship Id="rId19" Type="http://schemas.openxmlformats.org/officeDocument/2006/relationships/font" Target="fonts/OpenSansSemiBold-boldItalic.fntdata"/><Relationship Id="rId18" Type="http://schemas.openxmlformats.org/officeDocument/2006/relationships/font" Target="fonts/OpenSans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d68a4a0a8b_0_5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d68a4a0a8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449526" y="2280450"/>
            <a:ext cx="196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latin typeface="Open Sans"/>
                <a:ea typeface="Open Sans"/>
                <a:cs typeface="Open Sans"/>
                <a:sym typeface="Open Sans"/>
              </a:rPr>
              <a:t>481-788-5213</a:t>
            </a:r>
            <a:endParaRPr>
              <a:latin typeface="Open Sans"/>
              <a:ea typeface="Open Sans"/>
              <a:cs typeface="Open Sans"/>
              <a:sym typeface="Open Sans"/>
            </a:endParaRPr>
          </a:p>
        </p:txBody>
      </p:sp>
      <p:sp>
        <p:nvSpPr>
          <p:cNvPr id="55" name="Google Shape;55;p13"/>
          <p:cNvSpPr txBox="1"/>
          <p:nvPr/>
        </p:nvSpPr>
        <p:spPr>
          <a:xfrm>
            <a:off x="2395550" y="2280450"/>
            <a:ext cx="253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latin typeface="Open Sans"/>
                <a:ea typeface="Open Sans"/>
                <a:cs typeface="Open Sans"/>
                <a:sym typeface="Open Sans"/>
              </a:rPr>
              <a:t>mail@domain.ltd</a:t>
            </a:r>
            <a:endParaRPr>
              <a:latin typeface="Open Sans"/>
              <a:ea typeface="Open Sans"/>
              <a:cs typeface="Open Sans"/>
              <a:sym typeface="Open Sans"/>
            </a:endParaRPr>
          </a:p>
        </p:txBody>
      </p:sp>
      <p:sp>
        <p:nvSpPr>
          <p:cNvPr id="56" name="Google Shape;56;p13"/>
          <p:cNvSpPr txBox="1"/>
          <p:nvPr/>
        </p:nvSpPr>
        <p:spPr>
          <a:xfrm>
            <a:off x="4929950" y="2280450"/>
            <a:ext cx="209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latin typeface="Open Sans"/>
                <a:ea typeface="Open Sans"/>
                <a:cs typeface="Open Sans"/>
                <a:sym typeface="Open Sans"/>
              </a:rPr>
              <a:t>Marjolaineberg/USA</a:t>
            </a:r>
            <a:endParaRPr>
              <a:latin typeface="Open Sans"/>
              <a:ea typeface="Open Sans"/>
              <a:cs typeface="Open Sans"/>
              <a:sym typeface="Open Sans"/>
            </a:endParaRPr>
          </a:p>
        </p:txBody>
      </p:sp>
      <p:sp>
        <p:nvSpPr>
          <p:cNvPr id="57" name="Google Shape;57;p13"/>
          <p:cNvSpPr txBox="1"/>
          <p:nvPr/>
        </p:nvSpPr>
        <p:spPr>
          <a:xfrm>
            <a:off x="430463" y="233500"/>
            <a:ext cx="40101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4000">
                <a:latin typeface="Lato Light"/>
                <a:ea typeface="Lato Light"/>
                <a:cs typeface="Lato Light"/>
                <a:sym typeface="Lato Light"/>
              </a:rPr>
              <a:t>PROF. JONATAN</a:t>
            </a:r>
            <a:endParaRPr sz="4000">
              <a:latin typeface="Lato Light"/>
              <a:ea typeface="Lato Light"/>
              <a:cs typeface="Lato Light"/>
              <a:sym typeface="Lato Light"/>
            </a:endParaRPr>
          </a:p>
          <a:p>
            <a:pPr indent="0" lvl="0" marL="0" rtl="0" algn="l">
              <a:spcBef>
                <a:spcPts val="0"/>
              </a:spcBef>
              <a:spcAft>
                <a:spcPts val="0"/>
              </a:spcAft>
              <a:buNone/>
            </a:pPr>
            <a:r>
              <a:rPr lang="ru" sz="4000">
                <a:latin typeface="Lato Light"/>
                <a:ea typeface="Lato Light"/>
                <a:cs typeface="Lato Light"/>
                <a:sym typeface="Lato Light"/>
              </a:rPr>
              <a:t>PADBERG</a:t>
            </a:r>
            <a:endParaRPr sz="4000">
              <a:latin typeface="Lato Light"/>
              <a:ea typeface="Lato Light"/>
              <a:cs typeface="Lato Light"/>
              <a:sym typeface="Lato Light"/>
            </a:endParaRPr>
          </a:p>
        </p:txBody>
      </p:sp>
      <p:sp>
        <p:nvSpPr>
          <p:cNvPr id="58" name="Google Shape;58;p13"/>
          <p:cNvSpPr txBox="1"/>
          <p:nvPr/>
        </p:nvSpPr>
        <p:spPr>
          <a:xfrm>
            <a:off x="430463" y="1500200"/>
            <a:ext cx="32520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3100">
                <a:latin typeface="Archivo Narrow Medium"/>
                <a:ea typeface="Archivo Narrow Medium"/>
                <a:cs typeface="Archivo Narrow Medium"/>
                <a:sym typeface="Archivo Narrow Medium"/>
              </a:rPr>
              <a:t>MEDICINE DOCTOR</a:t>
            </a:r>
            <a:endParaRPr sz="3100">
              <a:latin typeface="Archivo Narrow Medium"/>
              <a:ea typeface="Archivo Narrow Medium"/>
              <a:cs typeface="Archivo Narrow Medium"/>
              <a:sym typeface="Archivo Narrow Medium"/>
            </a:endParaRPr>
          </a:p>
        </p:txBody>
      </p:sp>
      <p:sp>
        <p:nvSpPr>
          <p:cNvPr id="59" name="Google Shape;59;p13"/>
          <p:cNvSpPr/>
          <p:nvPr/>
        </p:nvSpPr>
        <p:spPr>
          <a:xfrm>
            <a:off x="540000" y="2052650"/>
            <a:ext cx="1560300" cy="66600"/>
          </a:xfrm>
          <a:prstGeom prst="roundRect">
            <a:avLst>
              <a:gd fmla="val 0" name="adj"/>
            </a:avLst>
          </a:prstGeom>
          <a:solidFill>
            <a:srgbClr val="19B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 name="Google Shape;60;p13"/>
          <p:cNvPicPr preferRelativeResize="0"/>
          <p:nvPr/>
        </p:nvPicPr>
        <p:blipFill>
          <a:blip r:embed="rId3">
            <a:alphaModFix/>
          </a:blip>
          <a:stretch>
            <a:fillRect/>
          </a:stretch>
        </p:blipFill>
        <p:spPr>
          <a:xfrm>
            <a:off x="5363025" y="452825"/>
            <a:ext cx="1666500" cy="1666500"/>
          </a:xfrm>
          <a:prstGeom prst="ellipse">
            <a:avLst/>
          </a:prstGeom>
          <a:noFill/>
          <a:ln>
            <a:noFill/>
          </a:ln>
          <a:effectLst>
            <a:outerShdw blurRad="114300" rotWithShape="0" algn="bl" dir="5400000" dist="19050">
              <a:srgbClr val="000000">
                <a:alpha val="50000"/>
              </a:srgbClr>
            </a:outerShdw>
          </a:effectLst>
        </p:spPr>
      </p:pic>
      <p:cxnSp>
        <p:nvCxnSpPr>
          <p:cNvPr id="61" name="Google Shape;61;p13"/>
          <p:cNvCxnSpPr/>
          <p:nvPr/>
        </p:nvCxnSpPr>
        <p:spPr>
          <a:xfrm>
            <a:off x="542925" y="2262188"/>
            <a:ext cx="6486600" cy="0"/>
          </a:xfrm>
          <a:prstGeom prst="straightConnector1">
            <a:avLst/>
          </a:prstGeom>
          <a:noFill/>
          <a:ln cap="flat" cmpd="sng" w="9525">
            <a:solidFill>
              <a:schemeClr val="dk2"/>
            </a:solidFill>
            <a:prstDash val="solid"/>
            <a:round/>
            <a:headEnd len="med" w="med" type="none"/>
            <a:tailEnd len="med" w="med" type="none"/>
          </a:ln>
        </p:spPr>
      </p:cxnSp>
      <p:cxnSp>
        <p:nvCxnSpPr>
          <p:cNvPr id="62" name="Google Shape;62;p13"/>
          <p:cNvCxnSpPr/>
          <p:nvPr/>
        </p:nvCxnSpPr>
        <p:spPr>
          <a:xfrm>
            <a:off x="542925" y="2667000"/>
            <a:ext cx="6486600" cy="0"/>
          </a:xfrm>
          <a:prstGeom prst="straightConnector1">
            <a:avLst/>
          </a:prstGeom>
          <a:noFill/>
          <a:ln cap="flat" cmpd="sng" w="9525">
            <a:solidFill>
              <a:schemeClr val="dk2"/>
            </a:solidFill>
            <a:prstDash val="solid"/>
            <a:round/>
            <a:headEnd len="med" w="med" type="none"/>
            <a:tailEnd len="med" w="med" type="none"/>
          </a:ln>
        </p:spPr>
      </p:cxnSp>
      <p:cxnSp>
        <p:nvCxnSpPr>
          <p:cNvPr id="63" name="Google Shape;63;p13"/>
          <p:cNvCxnSpPr/>
          <p:nvPr/>
        </p:nvCxnSpPr>
        <p:spPr>
          <a:xfrm>
            <a:off x="2395550" y="2262200"/>
            <a:ext cx="0" cy="409500"/>
          </a:xfrm>
          <a:prstGeom prst="straightConnector1">
            <a:avLst/>
          </a:prstGeom>
          <a:noFill/>
          <a:ln cap="flat" cmpd="sng" w="9525">
            <a:solidFill>
              <a:schemeClr val="dk2"/>
            </a:solidFill>
            <a:prstDash val="solid"/>
            <a:round/>
            <a:headEnd len="med" w="med" type="none"/>
            <a:tailEnd len="med" w="med" type="none"/>
          </a:ln>
        </p:spPr>
      </p:cxnSp>
      <p:cxnSp>
        <p:nvCxnSpPr>
          <p:cNvPr id="64" name="Google Shape;64;p13"/>
          <p:cNvCxnSpPr/>
          <p:nvPr/>
        </p:nvCxnSpPr>
        <p:spPr>
          <a:xfrm>
            <a:off x="4929800" y="2257438"/>
            <a:ext cx="0" cy="414300"/>
          </a:xfrm>
          <a:prstGeom prst="straightConnector1">
            <a:avLst/>
          </a:prstGeom>
          <a:noFill/>
          <a:ln cap="flat" cmpd="sng" w="9525">
            <a:solidFill>
              <a:schemeClr val="dk2"/>
            </a:solidFill>
            <a:prstDash val="solid"/>
            <a:round/>
            <a:headEnd len="med" w="med" type="none"/>
            <a:tailEnd len="med" w="med" type="none"/>
          </a:ln>
        </p:spPr>
      </p:cxnSp>
      <p:sp>
        <p:nvSpPr>
          <p:cNvPr id="65" name="Google Shape;65;p13"/>
          <p:cNvSpPr txBox="1"/>
          <p:nvPr/>
        </p:nvSpPr>
        <p:spPr>
          <a:xfrm>
            <a:off x="430463" y="2667000"/>
            <a:ext cx="18525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ru" sz="2100">
                <a:latin typeface="Archivo Narrow SemiBold"/>
                <a:ea typeface="Archivo Narrow SemiBold"/>
                <a:cs typeface="Archivo Narrow SemiBold"/>
                <a:sym typeface="Archivo Narrow SemiBold"/>
              </a:rPr>
              <a:t>PROFILE</a:t>
            </a:r>
            <a:endParaRPr sz="2100">
              <a:latin typeface="Archivo Narrow SemiBold"/>
              <a:ea typeface="Archivo Narrow SemiBold"/>
              <a:cs typeface="Archivo Narrow SemiBold"/>
              <a:sym typeface="Archivo Narrow SemiBold"/>
            </a:endParaRPr>
          </a:p>
        </p:txBody>
      </p:sp>
      <p:sp>
        <p:nvSpPr>
          <p:cNvPr id="66" name="Google Shape;66;p13"/>
          <p:cNvSpPr txBox="1"/>
          <p:nvPr/>
        </p:nvSpPr>
        <p:spPr>
          <a:xfrm>
            <a:off x="430463" y="3036788"/>
            <a:ext cx="6740400" cy="960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a:solidFill>
                  <a:srgbClr val="666666"/>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a:t>
            </a:r>
            <a:endParaRPr>
              <a:solidFill>
                <a:srgbClr val="666666"/>
              </a:solidFill>
              <a:latin typeface="Open Sans"/>
              <a:ea typeface="Open Sans"/>
              <a:cs typeface="Open Sans"/>
              <a:sym typeface="Open Sans"/>
            </a:endParaRPr>
          </a:p>
        </p:txBody>
      </p:sp>
      <p:cxnSp>
        <p:nvCxnSpPr>
          <p:cNvPr id="67" name="Google Shape;67;p13"/>
          <p:cNvCxnSpPr/>
          <p:nvPr/>
        </p:nvCxnSpPr>
        <p:spPr>
          <a:xfrm>
            <a:off x="3957650" y="4024325"/>
            <a:ext cx="0" cy="3500400"/>
          </a:xfrm>
          <a:prstGeom prst="straightConnector1">
            <a:avLst/>
          </a:prstGeom>
          <a:noFill/>
          <a:ln cap="flat" cmpd="sng" w="9525">
            <a:solidFill>
              <a:schemeClr val="dk2"/>
            </a:solidFill>
            <a:prstDash val="solid"/>
            <a:round/>
            <a:headEnd len="med" w="med" type="none"/>
            <a:tailEnd len="med" w="med" type="none"/>
          </a:ln>
        </p:spPr>
      </p:cxnSp>
      <p:sp>
        <p:nvSpPr>
          <p:cNvPr id="68" name="Google Shape;68;p13"/>
          <p:cNvSpPr txBox="1"/>
          <p:nvPr/>
        </p:nvSpPr>
        <p:spPr>
          <a:xfrm>
            <a:off x="430463" y="4056267"/>
            <a:ext cx="3339900" cy="32415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chemeClr val="dk1"/>
              </a:buClr>
              <a:buSzPts val="1100"/>
              <a:buFont typeface="Arial"/>
              <a:buNone/>
            </a:pPr>
            <a:r>
              <a:rPr lang="ru" sz="2100">
                <a:solidFill>
                  <a:schemeClr val="dk1"/>
                </a:solidFill>
                <a:latin typeface="Archivo Narrow SemiBold"/>
                <a:ea typeface="Archivo Narrow SemiBold"/>
                <a:cs typeface="Archivo Narrow SemiBold"/>
                <a:sym typeface="Archivo Narrow SemiBold"/>
              </a:rPr>
              <a:t>EDUCATION</a:t>
            </a:r>
            <a:endParaRPr>
              <a:latin typeface="Archivo Narrow SemiBold"/>
              <a:ea typeface="Archivo Narrow SemiBold"/>
              <a:cs typeface="Archivo Narrow SemiBold"/>
              <a:sym typeface="Archivo Narrow SemiBold"/>
            </a:endParaRPr>
          </a:p>
          <a:p>
            <a:pPr indent="0" lvl="0" marL="0" rtl="0" algn="l">
              <a:lnSpc>
                <a:spcPct val="130000"/>
              </a:lnSpc>
              <a:spcBef>
                <a:spcPts val="0"/>
              </a:spcBef>
              <a:spcAft>
                <a:spcPts val="0"/>
              </a:spcAft>
              <a:buNone/>
            </a:pPr>
            <a:r>
              <a:rPr lang="ru">
                <a:latin typeface="Open Sans SemiBold"/>
                <a:ea typeface="Open Sans SemiBold"/>
                <a:cs typeface="Open Sans SemiBold"/>
                <a:sym typeface="Open Sans SemiBold"/>
              </a:rPr>
              <a:t>Doctor of Osteopathic Medicine</a:t>
            </a:r>
            <a:endParaRPr>
              <a:latin typeface="Open Sans SemiBold"/>
              <a:ea typeface="Open Sans SemiBold"/>
              <a:cs typeface="Open Sans SemiBold"/>
              <a:sym typeface="Open Sans SemiBold"/>
            </a:endParaRPr>
          </a:p>
          <a:p>
            <a:pPr indent="0" lvl="0" marL="0" rtl="0" algn="l">
              <a:lnSpc>
                <a:spcPct val="130000"/>
              </a:lnSpc>
              <a:spcBef>
                <a:spcPts val="0"/>
              </a:spcBef>
              <a:spcAft>
                <a:spcPts val="0"/>
              </a:spcAft>
              <a:buNone/>
            </a:pPr>
            <a:r>
              <a:rPr lang="ru">
                <a:latin typeface="Open Sans"/>
                <a:ea typeface="Open Sans"/>
                <a:cs typeface="Open Sans"/>
                <a:sym typeface="Open Sans"/>
              </a:rPr>
              <a:t>University of Detroit Mercy, Detroit,</a:t>
            </a:r>
            <a:endParaRPr>
              <a:latin typeface="Open Sans"/>
              <a:ea typeface="Open Sans"/>
              <a:cs typeface="Open Sans"/>
              <a:sym typeface="Open Sans"/>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01/2005 - 01/2008,United States</a:t>
            </a:r>
            <a:endParaRPr>
              <a:solidFill>
                <a:srgbClr val="19B1B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500">
              <a:solidFill>
                <a:srgbClr val="19B1B6"/>
              </a:solidFill>
              <a:latin typeface="Open Sans"/>
              <a:ea typeface="Open Sans"/>
              <a:cs typeface="Open Sans"/>
              <a:sym typeface="Open Sans"/>
            </a:endParaRPr>
          </a:p>
          <a:p>
            <a:pPr indent="0" lvl="0" marL="0" rtl="0" algn="l">
              <a:lnSpc>
                <a:spcPct val="130000"/>
              </a:lnSpc>
              <a:spcBef>
                <a:spcPts val="0"/>
              </a:spcBef>
              <a:spcAft>
                <a:spcPts val="0"/>
              </a:spcAft>
              <a:buNone/>
            </a:pPr>
            <a:r>
              <a:rPr lang="ru">
                <a:solidFill>
                  <a:schemeClr val="dk1"/>
                </a:solidFill>
                <a:latin typeface="Open Sans SemiBold"/>
                <a:ea typeface="Open Sans SemiBold"/>
                <a:cs typeface="Open Sans SemiBold"/>
                <a:sym typeface="Open Sans SemiBold"/>
              </a:rPr>
              <a:t>Doctorate of Podiatric Medicine</a:t>
            </a:r>
            <a:endParaRPr>
              <a:solidFill>
                <a:schemeClr val="dk1"/>
              </a:solidFill>
              <a:latin typeface="Open Sans SemiBold"/>
              <a:ea typeface="Open Sans SemiBold"/>
              <a:cs typeface="Open Sans SemiBold"/>
              <a:sym typeface="Open Sans SemiBold"/>
            </a:endParaRPr>
          </a:p>
          <a:p>
            <a:pPr indent="0" lvl="0" marL="0" rtl="0" algn="l">
              <a:lnSpc>
                <a:spcPct val="130000"/>
              </a:lnSpc>
              <a:spcBef>
                <a:spcPts val="0"/>
              </a:spcBef>
              <a:spcAft>
                <a:spcPts val="0"/>
              </a:spcAft>
              <a:buNone/>
            </a:pPr>
            <a:r>
              <a:rPr lang="ru">
                <a:solidFill>
                  <a:schemeClr val="dk1"/>
                </a:solidFill>
                <a:latin typeface="Open Sans"/>
                <a:ea typeface="Open Sans"/>
                <a:cs typeface="Open Sans"/>
                <a:sym typeface="Open Sans"/>
              </a:rPr>
              <a:t>University of Virginia, Virginia</a:t>
            </a:r>
            <a:endParaRPr>
              <a:solidFill>
                <a:schemeClr val="dk1"/>
              </a:solidFill>
              <a:latin typeface="Open Sans"/>
              <a:ea typeface="Open Sans"/>
              <a:cs typeface="Open Sans"/>
              <a:sym typeface="Open Sans"/>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09/2001 - 06/2005,United States</a:t>
            </a:r>
            <a:endParaRPr>
              <a:solidFill>
                <a:srgbClr val="19B1B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400">
              <a:solidFill>
                <a:srgbClr val="19B1B6"/>
              </a:solidFill>
              <a:latin typeface="Open Sans"/>
              <a:ea typeface="Open Sans"/>
              <a:cs typeface="Open Sans"/>
              <a:sym typeface="Open Sans"/>
            </a:endParaRPr>
          </a:p>
          <a:p>
            <a:pPr indent="0" lvl="0" marL="0" rtl="0" algn="l">
              <a:lnSpc>
                <a:spcPct val="130000"/>
              </a:lnSpc>
              <a:spcBef>
                <a:spcPts val="0"/>
              </a:spcBef>
              <a:spcAft>
                <a:spcPts val="0"/>
              </a:spcAft>
              <a:buNone/>
            </a:pPr>
            <a:r>
              <a:rPr lang="ru">
                <a:solidFill>
                  <a:schemeClr val="dk1"/>
                </a:solidFill>
                <a:latin typeface="Open Sans SemiBold"/>
                <a:ea typeface="Open Sans SemiBold"/>
                <a:cs typeface="Open Sans SemiBold"/>
                <a:sym typeface="Open Sans SemiBold"/>
              </a:rPr>
              <a:t>Bachelor of Science in Biology</a:t>
            </a:r>
            <a:endParaRPr>
              <a:solidFill>
                <a:schemeClr val="dk1"/>
              </a:solidFill>
              <a:latin typeface="Open Sans SemiBold"/>
              <a:ea typeface="Open Sans SemiBold"/>
              <a:cs typeface="Open Sans SemiBold"/>
              <a:sym typeface="Open Sans SemiBold"/>
            </a:endParaRPr>
          </a:p>
          <a:p>
            <a:pPr indent="0" lvl="0" marL="0" rtl="0" algn="l">
              <a:lnSpc>
                <a:spcPct val="130000"/>
              </a:lnSpc>
              <a:spcBef>
                <a:spcPts val="0"/>
              </a:spcBef>
              <a:spcAft>
                <a:spcPts val="0"/>
              </a:spcAft>
              <a:buNone/>
            </a:pPr>
            <a:r>
              <a:rPr lang="ru">
                <a:solidFill>
                  <a:schemeClr val="dk1"/>
                </a:solidFill>
                <a:latin typeface="Open Sans"/>
                <a:ea typeface="Open Sans"/>
                <a:cs typeface="Open Sans"/>
                <a:sym typeface="Open Sans"/>
              </a:rPr>
              <a:t>University of Detroit Mercy, Detroit,</a:t>
            </a:r>
            <a:endParaRPr>
              <a:solidFill>
                <a:schemeClr val="dk1"/>
              </a:solidFill>
              <a:latin typeface="Open Sans"/>
              <a:ea typeface="Open Sans"/>
              <a:cs typeface="Open Sans"/>
              <a:sym typeface="Open Sans"/>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01/1997 - 01/2001,United States</a:t>
            </a:r>
            <a:endParaRPr>
              <a:solidFill>
                <a:srgbClr val="19B1B6"/>
              </a:solidFill>
              <a:latin typeface="Open Sans"/>
              <a:ea typeface="Open Sans"/>
              <a:cs typeface="Open Sans"/>
              <a:sym typeface="Open Sans"/>
            </a:endParaRPr>
          </a:p>
        </p:txBody>
      </p:sp>
      <p:grpSp>
        <p:nvGrpSpPr>
          <p:cNvPr id="69" name="Google Shape;69;p13"/>
          <p:cNvGrpSpPr/>
          <p:nvPr/>
        </p:nvGrpSpPr>
        <p:grpSpPr>
          <a:xfrm>
            <a:off x="3919400" y="7767988"/>
            <a:ext cx="3101850" cy="66600"/>
            <a:chOff x="540000" y="4653000"/>
            <a:chExt cx="3101850" cy="66600"/>
          </a:xfrm>
        </p:grpSpPr>
        <p:cxnSp>
          <p:nvCxnSpPr>
            <p:cNvPr id="70" name="Google Shape;70;p13"/>
            <p:cNvCxnSpPr/>
            <p:nvPr/>
          </p:nvCxnSpPr>
          <p:spPr>
            <a:xfrm flipH="1" rot="10800000">
              <a:off x="552450" y="4686000"/>
              <a:ext cx="3089400" cy="300"/>
            </a:xfrm>
            <a:prstGeom prst="straightConnector1">
              <a:avLst/>
            </a:prstGeom>
            <a:noFill/>
            <a:ln cap="flat" cmpd="sng" w="9525">
              <a:solidFill>
                <a:schemeClr val="dk2"/>
              </a:solidFill>
              <a:prstDash val="solid"/>
              <a:round/>
              <a:headEnd len="med" w="med" type="none"/>
              <a:tailEnd len="med" w="med" type="none"/>
            </a:ln>
          </p:spPr>
        </p:cxnSp>
        <p:sp>
          <p:nvSpPr>
            <p:cNvPr id="71" name="Google Shape;71;p13"/>
            <p:cNvSpPr/>
            <p:nvPr/>
          </p:nvSpPr>
          <p:spPr>
            <a:xfrm>
              <a:off x="540000" y="4653000"/>
              <a:ext cx="716400" cy="66600"/>
            </a:xfrm>
            <a:prstGeom prst="roundRect">
              <a:avLst>
                <a:gd fmla="val 0" name="adj"/>
              </a:avLst>
            </a:prstGeom>
            <a:solidFill>
              <a:srgbClr val="19B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 name="Google Shape;72;p13"/>
          <p:cNvSpPr txBox="1"/>
          <p:nvPr/>
        </p:nvSpPr>
        <p:spPr>
          <a:xfrm>
            <a:off x="4096400" y="4060991"/>
            <a:ext cx="2704500" cy="3441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sz="2100">
                <a:solidFill>
                  <a:schemeClr val="dk1"/>
                </a:solidFill>
                <a:latin typeface="Archivo Narrow SemiBold"/>
                <a:ea typeface="Archivo Narrow SemiBold"/>
                <a:cs typeface="Archivo Narrow SemiBold"/>
                <a:sym typeface="Archivo Narrow SemiBold"/>
              </a:rPr>
              <a:t>CERTIFICATES</a:t>
            </a:r>
            <a:endParaRPr>
              <a:latin typeface="Archivo Narrow SemiBold"/>
              <a:ea typeface="Archivo Narrow SemiBold"/>
              <a:cs typeface="Archivo Narrow SemiBold"/>
              <a:sym typeface="Archivo Narrow SemiBold"/>
            </a:endParaRPr>
          </a:p>
          <a:p>
            <a:pPr indent="0" lvl="0" marL="0" rtl="0" algn="l">
              <a:lnSpc>
                <a:spcPct val="130000"/>
              </a:lnSpc>
              <a:spcBef>
                <a:spcPts val="0"/>
              </a:spcBef>
              <a:spcAft>
                <a:spcPts val="0"/>
              </a:spcAft>
              <a:buNone/>
            </a:pPr>
            <a:r>
              <a:rPr lang="ru">
                <a:latin typeface="Open Sans SemiBold"/>
                <a:ea typeface="Open Sans SemiBold"/>
                <a:cs typeface="Open Sans SemiBold"/>
                <a:sym typeface="Open Sans SemiBold"/>
              </a:rPr>
              <a:t>Sports Medicine Trainer Certification</a:t>
            </a:r>
            <a:endParaRPr>
              <a:latin typeface="Open Sans SemiBold"/>
              <a:ea typeface="Open Sans SemiBold"/>
              <a:cs typeface="Open Sans SemiBold"/>
              <a:sym typeface="Open Sans SemiBold"/>
            </a:endParaRPr>
          </a:p>
          <a:p>
            <a:pPr indent="0" lvl="0" marL="0" rtl="0" algn="l">
              <a:lnSpc>
                <a:spcPct val="130000"/>
              </a:lnSpc>
              <a:spcBef>
                <a:spcPts val="0"/>
              </a:spcBef>
              <a:spcAft>
                <a:spcPts val="0"/>
              </a:spcAft>
              <a:buNone/>
            </a:pPr>
            <a:r>
              <a:rPr lang="ru">
                <a:latin typeface="Open Sans"/>
                <a:ea typeface="Open Sans"/>
                <a:cs typeface="Open Sans"/>
                <a:sym typeface="Open Sans"/>
              </a:rPr>
              <a:t>American College of Sports Medicine</a:t>
            </a:r>
            <a:endParaRPr>
              <a:latin typeface="Open Sans"/>
              <a:ea typeface="Open Sans"/>
              <a:cs typeface="Open Sans"/>
              <a:sym typeface="Open Sans"/>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05/2019</a:t>
            </a:r>
            <a:endParaRPr>
              <a:solidFill>
                <a:srgbClr val="19B1B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500">
              <a:solidFill>
                <a:srgbClr val="19B1B6"/>
              </a:solidFill>
              <a:latin typeface="Open Sans"/>
              <a:ea typeface="Open Sans"/>
              <a:cs typeface="Open Sans"/>
              <a:sym typeface="Open Sans"/>
            </a:endParaRPr>
          </a:p>
          <a:p>
            <a:pPr indent="0" lvl="0" marL="0" rtl="0" algn="l">
              <a:lnSpc>
                <a:spcPct val="130000"/>
              </a:lnSpc>
              <a:spcBef>
                <a:spcPts val="0"/>
              </a:spcBef>
              <a:spcAft>
                <a:spcPts val="0"/>
              </a:spcAft>
              <a:buNone/>
            </a:pPr>
            <a:r>
              <a:rPr lang="ru">
                <a:solidFill>
                  <a:schemeClr val="dk1"/>
                </a:solidFill>
                <a:latin typeface="Open Sans SemiBold"/>
                <a:ea typeface="Open Sans SemiBold"/>
                <a:cs typeface="Open Sans SemiBold"/>
                <a:sym typeface="Open Sans SemiBold"/>
              </a:rPr>
              <a:t>Sports Medicine Trainer Certification</a:t>
            </a:r>
            <a:endParaRPr>
              <a:solidFill>
                <a:schemeClr val="dk1"/>
              </a:solidFill>
              <a:latin typeface="Open Sans SemiBold"/>
              <a:ea typeface="Open Sans SemiBold"/>
              <a:cs typeface="Open Sans SemiBold"/>
              <a:sym typeface="Open Sans SemiBold"/>
            </a:endParaRPr>
          </a:p>
          <a:p>
            <a:pPr indent="0" lvl="0" marL="0" rtl="0" algn="l">
              <a:lnSpc>
                <a:spcPct val="130000"/>
              </a:lnSpc>
              <a:spcBef>
                <a:spcPts val="0"/>
              </a:spcBef>
              <a:spcAft>
                <a:spcPts val="0"/>
              </a:spcAft>
              <a:buNone/>
            </a:pPr>
            <a:r>
              <a:rPr lang="ru">
                <a:solidFill>
                  <a:schemeClr val="dk1"/>
                </a:solidFill>
                <a:latin typeface="Open Sans"/>
                <a:ea typeface="Open Sans"/>
                <a:cs typeface="Open Sans"/>
                <a:sym typeface="Open Sans"/>
              </a:rPr>
              <a:t>American College of Sports Medicine</a:t>
            </a:r>
            <a:endParaRPr>
              <a:solidFill>
                <a:schemeClr val="dk1"/>
              </a:solidFill>
              <a:latin typeface="Open Sans"/>
              <a:ea typeface="Open Sans"/>
              <a:cs typeface="Open Sans"/>
              <a:sym typeface="Open Sans"/>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05/2019</a:t>
            </a:r>
            <a:endParaRPr>
              <a:solidFill>
                <a:srgbClr val="19B1B6"/>
              </a:solidFill>
              <a:latin typeface="Open Sans"/>
              <a:ea typeface="Open Sans"/>
              <a:cs typeface="Open Sans"/>
              <a:sym typeface="Open Sans"/>
            </a:endParaRPr>
          </a:p>
        </p:txBody>
      </p:sp>
      <p:sp>
        <p:nvSpPr>
          <p:cNvPr id="73" name="Google Shape;73;p13"/>
          <p:cNvSpPr txBox="1"/>
          <p:nvPr/>
        </p:nvSpPr>
        <p:spPr>
          <a:xfrm>
            <a:off x="430463" y="7547338"/>
            <a:ext cx="41754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ru" sz="2100">
                <a:latin typeface="Archivo Narrow SemiBold"/>
                <a:ea typeface="Archivo Narrow SemiBold"/>
                <a:cs typeface="Archivo Narrow SemiBold"/>
                <a:sym typeface="Archivo Narrow SemiBold"/>
              </a:rPr>
              <a:t>PROFESSIONAL EXPERIENCE</a:t>
            </a:r>
            <a:endParaRPr sz="2100">
              <a:latin typeface="Archivo Narrow SemiBold"/>
              <a:ea typeface="Archivo Narrow SemiBold"/>
              <a:cs typeface="Archivo Narrow SemiBold"/>
              <a:sym typeface="Archivo Narrow SemiBold"/>
            </a:endParaRPr>
          </a:p>
        </p:txBody>
      </p:sp>
      <p:sp>
        <p:nvSpPr>
          <p:cNvPr id="74" name="Google Shape;74;p13"/>
          <p:cNvSpPr txBox="1"/>
          <p:nvPr/>
        </p:nvSpPr>
        <p:spPr>
          <a:xfrm>
            <a:off x="430463" y="7948625"/>
            <a:ext cx="6499200" cy="2081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a:latin typeface="Open Sans SemiBold"/>
                <a:ea typeface="Open Sans SemiBold"/>
                <a:cs typeface="Open Sans SemiBold"/>
                <a:sym typeface="Open Sans SemiBold"/>
              </a:rPr>
              <a:t>Intern Research Assistant, XQ Lab, Inc.</a:t>
            </a:r>
            <a:endParaRPr>
              <a:latin typeface="Open Sans SemiBold"/>
              <a:ea typeface="Open Sans SemiBold"/>
              <a:cs typeface="Open Sans SemiBold"/>
              <a:sym typeface="Open Sans SemiBold"/>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Chicago, IL, United States 05/2018 - 08/2018</a:t>
            </a:r>
            <a:endParaRPr>
              <a:solidFill>
                <a:srgbClr val="19B1B6"/>
              </a:solidFill>
              <a:latin typeface="Open Sans"/>
              <a:ea typeface="Open Sans"/>
              <a:cs typeface="Open Sans"/>
              <a:sym typeface="Open Sans"/>
            </a:endParaRPr>
          </a:p>
          <a:p>
            <a:pPr indent="-317500" lvl="0" marL="45720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Pro-actively participated in multiple experiments and collected and analyzed data.</a:t>
            </a:r>
            <a:endParaRPr>
              <a:solidFill>
                <a:srgbClr val="666666"/>
              </a:solidFill>
              <a:latin typeface="Open Sans"/>
              <a:ea typeface="Open Sans"/>
              <a:cs typeface="Open Sans"/>
              <a:sym typeface="Open Sans"/>
            </a:endParaRPr>
          </a:p>
          <a:p>
            <a:pPr indent="-317500" lvl="0" marL="45720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Managed relevant databases, developed and implemented new testing methods, and maintained various equipment.</a:t>
            </a:r>
            <a:endParaRPr>
              <a:solidFill>
                <a:srgbClr val="666666"/>
              </a:solidFill>
              <a:latin typeface="Open Sans"/>
              <a:ea typeface="Open Sans"/>
              <a:cs typeface="Open Sans"/>
              <a:sym typeface="Open Sans"/>
            </a:endParaRPr>
          </a:p>
          <a:p>
            <a:pPr indent="-317500" lvl="0" marL="45720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Pro-actively participated in multiple experiments</a:t>
            </a:r>
            <a:endParaRPr>
              <a:solidFill>
                <a:srgbClr val="666666"/>
              </a:solidFill>
              <a:latin typeface="Open Sans"/>
              <a:ea typeface="Open Sans"/>
              <a:cs typeface="Open Sans"/>
              <a:sym typeface="Open Sans"/>
            </a:endParaRPr>
          </a:p>
        </p:txBody>
      </p:sp>
      <p:grpSp>
        <p:nvGrpSpPr>
          <p:cNvPr id="75" name="Google Shape;75;p13"/>
          <p:cNvGrpSpPr/>
          <p:nvPr/>
        </p:nvGrpSpPr>
        <p:grpSpPr>
          <a:xfrm>
            <a:off x="1695440" y="2879700"/>
            <a:ext cx="5324453" cy="66600"/>
            <a:chOff x="540000" y="4653000"/>
            <a:chExt cx="5235450" cy="66600"/>
          </a:xfrm>
        </p:grpSpPr>
        <p:cxnSp>
          <p:nvCxnSpPr>
            <p:cNvPr id="76" name="Google Shape;76;p13"/>
            <p:cNvCxnSpPr/>
            <p:nvPr/>
          </p:nvCxnSpPr>
          <p:spPr>
            <a:xfrm>
              <a:off x="552450" y="4686300"/>
              <a:ext cx="5223000" cy="0"/>
            </a:xfrm>
            <a:prstGeom prst="straightConnector1">
              <a:avLst/>
            </a:prstGeom>
            <a:noFill/>
            <a:ln cap="flat" cmpd="sng" w="9525">
              <a:solidFill>
                <a:schemeClr val="dk2"/>
              </a:solidFill>
              <a:prstDash val="solid"/>
              <a:round/>
              <a:headEnd len="med" w="med" type="none"/>
              <a:tailEnd len="med" w="med" type="none"/>
            </a:ln>
          </p:spPr>
        </p:cxnSp>
        <p:sp>
          <p:nvSpPr>
            <p:cNvPr id="77" name="Google Shape;77;p13"/>
            <p:cNvSpPr/>
            <p:nvPr/>
          </p:nvSpPr>
          <p:spPr>
            <a:xfrm>
              <a:off x="540000" y="4653000"/>
              <a:ext cx="716400" cy="66600"/>
            </a:xfrm>
            <a:prstGeom prst="roundRect">
              <a:avLst>
                <a:gd fmla="val 0" name="adj"/>
              </a:avLst>
            </a:prstGeom>
            <a:solidFill>
              <a:srgbClr val="19B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8" name="Google Shape;78;p13"/>
          <p:cNvCxnSpPr/>
          <p:nvPr/>
        </p:nvCxnSpPr>
        <p:spPr>
          <a:xfrm>
            <a:off x="547700" y="4022092"/>
            <a:ext cx="6481800" cy="0"/>
          </a:xfrm>
          <a:prstGeom prst="straightConnector1">
            <a:avLst/>
          </a:prstGeom>
          <a:noFill/>
          <a:ln cap="flat" cmpd="sng" w="9525">
            <a:solidFill>
              <a:schemeClr val="dk2"/>
            </a:solidFill>
            <a:prstDash val="solid"/>
            <a:round/>
            <a:headEnd len="med" w="med" type="none"/>
            <a:tailEnd len="med" w="med" type="none"/>
          </a:ln>
        </p:spPr>
      </p:cxnSp>
      <p:cxnSp>
        <p:nvCxnSpPr>
          <p:cNvPr id="79" name="Google Shape;79;p13"/>
          <p:cNvCxnSpPr/>
          <p:nvPr/>
        </p:nvCxnSpPr>
        <p:spPr>
          <a:xfrm>
            <a:off x="539100" y="7517667"/>
            <a:ext cx="64818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nvSpPr>
        <p:spPr>
          <a:xfrm>
            <a:off x="463800" y="2719388"/>
            <a:ext cx="18525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ru" sz="2100">
                <a:latin typeface="Archivo Narrow SemiBold"/>
                <a:ea typeface="Archivo Narrow SemiBold"/>
                <a:cs typeface="Archivo Narrow SemiBold"/>
                <a:sym typeface="Archivo Narrow SemiBold"/>
              </a:rPr>
              <a:t>RESEARCH</a:t>
            </a:r>
            <a:endParaRPr sz="2100">
              <a:latin typeface="Archivo Narrow SemiBold"/>
              <a:ea typeface="Archivo Narrow SemiBold"/>
              <a:cs typeface="Archivo Narrow SemiBold"/>
              <a:sym typeface="Archivo Narrow SemiBold"/>
            </a:endParaRPr>
          </a:p>
        </p:txBody>
      </p:sp>
      <p:sp>
        <p:nvSpPr>
          <p:cNvPr id="85" name="Google Shape;85;p14"/>
          <p:cNvSpPr txBox="1"/>
          <p:nvPr/>
        </p:nvSpPr>
        <p:spPr>
          <a:xfrm>
            <a:off x="457200" y="314463"/>
            <a:ext cx="6499200" cy="23613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a:latin typeface="Open Sans SemiBold"/>
                <a:ea typeface="Open Sans SemiBold"/>
                <a:cs typeface="Open Sans SemiBold"/>
                <a:sym typeface="Open Sans SemiBold"/>
              </a:rPr>
              <a:t>Intern Research Assistant, XQ Lab, Inc.</a:t>
            </a:r>
            <a:endParaRPr>
              <a:latin typeface="Open Sans SemiBold"/>
              <a:ea typeface="Open Sans SemiBold"/>
              <a:cs typeface="Open Sans SemiBold"/>
              <a:sym typeface="Open Sans SemiBold"/>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Chicago, IL, United States 05/2018 - 08/2018</a:t>
            </a:r>
            <a:endParaRPr>
              <a:solidFill>
                <a:srgbClr val="19B1B6"/>
              </a:solidFill>
              <a:latin typeface="Open Sans"/>
              <a:ea typeface="Open Sans"/>
              <a:cs typeface="Open Sans"/>
              <a:sym typeface="Open Sans"/>
            </a:endParaRPr>
          </a:p>
          <a:p>
            <a:pPr indent="-317500" lvl="0" marL="45720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Pro-actively participated in multiple experiments and collected and analyzed data.</a:t>
            </a:r>
            <a:endParaRPr>
              <a:solidFill>
                <a:srgbClr val="666666"/>
              </a:solidFill>
              <a:latin typeface="Open Sans"/>
              <a:ea typeface="Open Sans"/>
              <a:cs typeface="Open Sans"/>
              <a:sym typeface="Open Sans"/>
            </a:endParaRPr>
          </a:p>
          <a:p>
            <a:pPr indent="-317500" lvl="0" marL="45720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Managed relevant databases, developed and implemented new testing methods, and maintained various equipment.</a:t>
            </a:r>
            <a:endParaRPr>
              <a:solidFill>
                <a:srgbClr val="666666"/>
              </a:solidFill>
              <a:latin typeface="Open Sans"/>
              <a:ea typeface="Open Sans"/>
              <a:cs typeface="Open Sans"/>
              <a:sym typeface="Open Sans"/>
            </a:endParaRPr>
          </a:p>
          <a:p>
            <a:pPr indent="-317500" lvl="0" marL="45720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Ensured that all policies and regulations were followed and conducted literature searches.</a:t>
            </a:r>
            <a:endParaRPr>
              <a:solidFill>
                <a:srgbClr val="666666"/>
              </a:solidFill>
              <a:latin typeface="Open Sans"/>
              <a:ea typeface="Open Sans"/>
              <a:cs typeface="Open Sans"/>
              <a:sym typeface="Open Sans"/>
            </a:endParaRPr>
          </a:p>
        </p:txBody>
      </p:sp>
      <p:grpSp>
        <p:nvGrpSpPr>
          <p:cNvPr id="86" name="Google Shape;86;p14"/>
          <p:cNvGrpSpPr/>
          <p:nvPr/>
        </p:nvGrpSpPr>
        <p:grpSpPr>
          <a:xfrm>
            <a:off x="1933574" y="2932088"/>
            <a:ext cx="5086240" cy="66600"/>
            <a:chOff x="540000" y="4653000"/>
            <a:chExt cx="5235450" cy="66600"/>
          </a:xfrm>
        </p:grpSpPr>
        <p:cxnSp>
          <p:nvCxnSpPr>
            <p:cNvPr id="87" name="Google Shape;87;p14"/>
            <p:cNvCxnSpPr/>
            <p:nvPr/>
          </p:nvCxnSpPr>
          <p:spPr>
            <a:xfrm>
              <a:off x="552450" y="4686300"/>
              <a:ext cx="5223000" cy="0"/>
            </a:xfrm>
            <a:prstGeom prst="straightConnector1">
              <a:avLst/>
            </a:prstGeom>
            <a:noFill/>
            <a:ln cap="flat" cmpd="sng" w="9525">
              <a:solidFill>
                <a:schemeClr val="dk2"/>
              </a:solidFill>
              <a:prstDash val="solid"/>
              <a:round/>
              <a:headEnd len="med" w="med" type="none"/>
              <a:tailEnd len="med" w="med" type="none"/>
            </a:ln>
          </p:spPr>
        </p:cxnSp>
        <p:sp>
          <p:nvSpPr>
            <p:cNvPr id="88" name="Google Shape;88;p14"/>
            <p:cNvSpPr/>
            <p:nvPr/>
          </p:nvSpPr>
          <p:spPr>
            <a:xfrm>
              <a:off x="540000" y="4653000"/>
              <a:ext cx="716400" cy="66600"/>
            </a:xfrm>
            <a:prstGeom prst="roundRect">
              <a:avLst>
                <a:gd fmla="val 0" name="adj"/>
              </a:avLst>
            </a:prstGeom>
            <a:solidFill>
              <a:srgbClr val="19B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14"/>
          <p:cNvSpPr txBox="1"/>
          <p:nvPr/>
        </p:nvSpPr>
        <p:spPr>
          <a:xfrm>
            <a:off x="463800" y="3133725"/>
            <a:ext cx="6499200" cy="1800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a:latin typeface="Open Sans SemiBold"/>
                <a:ea typeface="Open Sans SemiBold"/>
                <a:cs typeface="Open Sans SemiBold"/>
                <a:sym typeface="Open Sans SemiBold"/>
              </a:rPr>
              <a:t>Behemly Labs, Tuscon,</a:t>
            </a:r>
            <a:r>
              <a:rPr lang="ru">
                <a:latin typeface="Open Sans"/>
                <a:ea typeface="Open Sans"/>
                <a:cs typeface="Open Sans"/>
                <a:sym typeface="Open Sans"/>
              </a:rPr>
              <a:t> </a:t>
            </a:r>
            <a:r>
              <a:rPr lang="ru">
                <a:solidFill>
                  <a:srgbClr val="19B1B6"/>
                </a:solidFill>
                <a:latin typeface="Open Sans"/>
                <a:ea typeface="Open Sans"/>
                <a:cs typeface="Open Sans"/>
                <a:sym typeface="Open Sans"/>
              </a:rPr>
              <a:t>AZ 2015-2016.</a:t>
            </a:r>
            <a:endParaRPr>
              <a:solidFill>
                <a:srgbClr val="19B1B6"/>
              </a:solidFill>
              <a:latin typeface="Open Sans"/>
              <a:ea typeface="Open Sans"/>
              <a:cs typeface="Open Sans"/>
              <a:sym typeface="Open Sans"/>
            </a:endParaRPr>
          </a:p>
          <a:p>
            <a:pPr indent="-317500" lvl="0" marL="45720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Communicated with patients in study cognitive behavior therapy for elderly stroke patients.</a:t>
            </a:r>
            <a:endParaRPr>
              <a:solidFill>
                <a:srgbClr val="666666"/>
              </a:solidFill>
              <a:latin typeface="Open Sans"/>
              <a:ea typeface="Open Sans"/>
              <a:cs typeface="Open Sans"/>
              <a:sym typeface="Open Sans"/>
            </a:endParaRPr>
          </a:p>
          <a:p>
            <a:pPr indent="-317500" lvl="0" marL="457200" marR="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Analyzed clinical data in Excel and internal lab data systems</a:t>
            </a:r>
            <a:endParaRPr>
              <a:solidFill>
                <a:srgbClr val="666666"/>
              </a:solidFill>
              <a:latin typeface="Open Sans"/>
              <a:ea typeface="Open Sans"/>
              <a:cs typeface="Open Sans"/>
              <a:sym typeface="Open Sans"/>
            </a:endParaRPr>
          </a:p>
          <a:p>
            <a:pPr indent="-317500" lvl="0" marL="45720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Participated in conducting interviews and cognitive tests before and after therapy to assess potential changes.</a:t>
            </a:r>
            <a:endParaRPr>
              <a:solidFill>
                <a:srgbClr val="666666"/>
              </a:solidFill>
              <a:latin typeface="Open Sans"/>
              <a:ea typeface="Open Sans"/>
              <a:cs typeface="Open Sans"/>
              <a:sym typeface="Open Sans"/>
            </a:endParaRPr>
          </a:p>
        </p:txBody>
      </p:sp>
      <p:sp>
        <p:nvSpPr>
          <p:cNvPr id="90" name="Google Shape;90;p14"/>
          <p:cNvSpPr txBox="1"/>
          <p:nvPr/>
        </p:nvSpPr>
        <p:spPr>
          <a:xfrm>
            <a:off x="463800" y="4876513"/>
            <a:ext cx="6499200" cy="1800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a:latin typeface="Open Sans SemiBold"/>
                <a:ea typeface="Open Sans SemiBold"/>
                <a:cs typeface="Open Sans SemiBold"/>
                <a:sym typeface="Open Sans SemiBold"/>
              </a:rPr>
              <a:t>Behemly Labs, Tuscon,</a:t>
            </a:r>
            <a:r>
              <a:rPr lang="ru">
                <a:latin typeface="Open Sans"/>
                <a:ea typeface="Open Sans"/>
                <a:cs typeface="Open Sans"/>
                <a:sym typeface="Open Sans"/>
              </a:rPr>
              <a:t> </a:t>
            </a:r>
            <a:r>
              <a:rPr lang="ru">
                <a:solidFill>
                  <a:srgbClr val="19B1B6"/>
                </a:solidFill>
                <a:latin typeface="Open Sans"/>
                <a:ea typeface="Open Sans"/>
                <a:cs typeface="Open Sans"/>
                <a:sym typeface="Open Sans"/>
              </a:rPr>
              <a:t>AZ 2015-2016.</a:t>
            </a:r>
            <a:endParaRPr>
              <a:solidFill>
                <a:srgbClr val="19B1B6"/>
              </a:solidFill>
              <a:latin typeface="Open Sans"/>
              <a:ea typeface="Open Sans"/>
              <a:cs typeface="Open Sans"/>
              <a:sym typeface="Open Sans"/>
            </a:endParaRPr>
          </a:p>
          <a:p>
            <a:pPr indent="-317500" lvl="0" marL="45720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Communicated with patients in study cognitive behavior therapy for elderly stroke patients.</a:t>
            </a:r>
            <a:endParaRPr>
              <a:solidFill>
                <a:srgbClr val="666666"/>
              </a:solidFill>
              <a:latin typeface="Open Sans"/>
              <a:ea typeface="Open Sans"/>
              <a:cs typeface="Open Sans"/>
              <a:sym typeface="Open Sans"/>
            </a:endParaRPr>
          </a:p>
          <a:p>
            <a:pPr indent="-317500" lvl="0" marL="457200" marR="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Analyzed clinical data in Excel and internal lab data systems</a:t>
            </a:r>
            <a:endParaRPr>
              <a:solidFill>
                <a:srgbClr val="666666"/>
              </a:solidFill>
              <a:latin typeface="Open Sans"/>
              <a:ea typeface="Open Sans"/>
              <a:cs typeface="Open Sans"/>
              <a:sym typeface="Open Sans"/>
            </a:endParaRPr>
          </a:p>
          <a:p>
            <a:pPr indent="-317500" lvl="0" marL="457200" rtl="0" algn="l">
              <a:lnSpc>
                <a:spcPct val="130000"/>
              </a:lnSpc>
              <a:spcBef>
                <a:spcPts val="0"/>
              </a:spcBef>
              <a:spcAft>
                <a:spcPts val="0"/>
              </a:spcAft>
              <a:buClr>
                <a:srgbClr val="666666"/>
              </a:buClr>
              <a:buSzPts val="1400"/>
              <a:buFont typeface="Open Sans"/>
              <a:buChar char="●"/>
            </a:pPr>
            <a:r>
              <a:rPr lang="ru">
                <a:solidFill>
                  <a:srgbClr val="666666"/>
                </a:solidFill>
                <a:latin typeface="Open Sans"/>
                <a:ea typeface="Open Sans"/>
                <a:cs typeface="Open Sans"/>
                <a:sym typeface="Open Sans"/>
              </a:rPr>
              <a:t>Participated in conducting interviews and cognitive tests before and after therapy to assess potential changes.</a:t>
            </a:r>
            <a:endParaRPr>
              <a:solidFill>
                <a:srgbClr val="666666"/>
              </a:solidFill>
              <a:latin typeface="Open Sans"/>
              <a:ea typeface="Open Sans"/>
              <a:cs typeface="Open Sans"/>
              <a:sym typeface="Open Sans"/>
            </a:endParaRPr>
          </a:p>
        </p:txBody>
      </p:sp>
      <p:sp>
        <p:nvSpPr>
          <p:cNvPr id="91" name="Google Shape;91;p14"/>
          <p:cNvSpPr txBox="1"/>
          <p:nvPr/>
        </p:nvSpPr>
        <p:spPr>
          <a:xfrm>
            <a:off x="463800" y="6724650"/>
            <a:ext cx="18525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ru" sz="2100">
                <a:latin typeface="Archivo Narrow SemiBold"/>
                <a:ea typeface="Archivo Narrow SemiBold"/>
                <a:cs typeface="Archivo Narrow SemiBold"/>
                <a:sym typeface="Archivo Narrow SemiBold"/>
              </a:rPr>
              <a:t>LICENSE</a:t>
            </a:r>
            <a:endParaRPr sz="2100">
              <a:latin typeface="Archivo Narrow SemiBold"/>
              <a:ea typeface="Archivo Narrow SemiBold"/>
              <a:cs typeface="Archivo Narrow SemiBold"/>
              <a:sym typeface="Archivo Narrow SemiBold"/>
            </a:endParaRPr>
          </a:p>
        </p:txBody>
      </p:sp>
      <p:grpSp>
        <p:nvGrpSpPr>
          <p:cNvPr id="92" name="Google Shape;92;p14"/>
          <p:cNvGrpSpPr/>
          <p:nvPr/>
        </p:nvGrpSpPr>
        <p:grpSpPr>
          <a:xfrm>
            <a:off x="1695440" y="6937350"/>
            <a:ext cx="5324453" cy="66600"/>
            <a:chOff x="540000" y="4653000"/>
            <a:chExt cx="5235450" cy="66600"/>
          </a:xfrm>
        </p:grpSpPr>
        <p:cxnSp>
          <p:nvCxnSpPr>
            <p:cNvPr id="93" name="Google Shape;93;p14"/>
            <p:cNvCxnSpPr/>
            <p:nvPr/>
          </p:nvCxnSpPr>
          <p:spPr>
            <a:xfrm>
              <a:off x="552450" y="4686300"/>
              <a:ext cx="5223000" cy="0"/>
            </a:xfrm>
            <a:prstGeom prst="straightConnector1">
              <a:avLst/>
            </a:prstGeom>
            <a:noFill/>
            <a:ln cap="flat" cmpd="sng" w="9525">
              <a:solidFill>
                <a:schemeClr val="dk2"/>
              </a:solidFill>
              <a:prstDash val="solid"/>
              <a:round/>
              <a:headEnd len="med" w="med" type="none"/>
              <a:tailEnd len="med" w="med" type="none"/>
            </a:ln>
          </p:spPr>
        </p:cxnSp>
        <p:sp>
          <p:nvSpPr>
            <p:cNvPr id="94" name="Google Shape;94;p14"/>
            <p:cNvSpPr/>
            <p:nvPr/>
          </p:nvSpPr>
          <p:spPr>
            <a:xfrm>
              <a:off x="540000" y="4653000"/>
              <a:ext cx="716400" cy="66600"/>
            </a:xfrm>
            <a:prstGeom prst="roundRect">
              <a:avLst>
                <a:gd fmla="val 0" name="adj"/>
              </a:avLst>
            </a:prstGeom>
            <a:solidFill>
              <a:srgbClr val="19B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14"/>
          <p:cNvSpPr txBox="1"/>
          <p:nvPr/>
        </p:nvSpPr>
        <p:spPr>
          <a:xfrm>
            <a:off x="463800" y="7123013"/>
            <a:ext cx="2165100" cy="1800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a:latin typeface="Open Sans SemiBold"/>
                <a:ea typeface="Open Sans SemiBold"/>
                <a:cs typeface="Open Sans SemiBold"/>
                <a:sym typeface="Open Sans SemiBold"/>
              </a:rPr>
              <a:t>BLS &amp; CPR Certification, American Heart Association</a:t>
            </a:r>
            <a:endParaRPr>
              <a:latin typeface="Open Sans"/>
              <a:ea typeface="Open Sans"/>
              <a:cs typeface="Open Sans"/>
              <a:sym typeface="Open Sans"/>
            </a:endParaRPr>
          </a:p>
          <a:p>
            <a:pPr indent="0" lvl="0" marL="0" rtl="0" algn="l">
              <a:lnSpc>
                <a:spcPct val="130000"/>
              </a:lnSpc>
              <a:spcBef>
                <a:spcPts val="0"/>
              </a:spcBef>
              <a:spcAft>
                <a:spcPts val="0"/>
              </a:spcAft>
              <a:buNone/>
            </a:pPr>
            <a:r>
              <a:rPr lang="ru">
                <a:latin typeface="Open Sans"/>
                <a:ea typeface="Open Sans"/>
                <a:cs typeface="Open Sans"/>
                <a:sym typeface="Open Sans"/>
              </a:rPr>
              <a:t>The Crisis Prevention Institute</a:t>
            </a:r>
            <a:endParaRPr>
              <a:latin typeface="Open Sans"/>
              <a:ea typeface="Open Sans"/>
              <a:cs typeface="Open Sans"/>
              <a:sym typeface="Open Sans"/>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06/2018</a:t>
            </a:r>
            <a:endParaRPr>
              <a:solidFill>
                <a:srgbClr val="19B1B6"/>
              </a:solidFill>
              <a:latin typeface="Open Sans"/>
              <a:ea typeface="Open Sans"/>
              <a:cs typeface="Open Sans"/>
              <a:sym typeface="Open Sans"/>
            </a:endParaRPr>
          </a:p>
        </p:txBody>
      </p:sp>
      <p:sp>
        <p:nvSpPr>
          <p:cNvPr id="96" name="Google Shape;96;p14"/>
          <p:cNvSpPr txBox="1"/>
          <p:nvPr/>
        </p:nvSpPr>
        <p:spPr>
          <a:xfrm>
            <a:off x="2707050" y="7123013"/>
            <a:ext cx="2165100" cy="1800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a:latin typeface="Open Sans SemiBold"/>
                <a:ea typeface="Open Sans SemiBold"/>
                <a:cs typeface="Open Sans SemiBold"/>
                <a:sym typeface="Open Sans SemiBold"/>
              </a:rPr>
              <a:t>BLS &amp; CPR Certification, American Heart Association</a:t>
            </a:r>
            <a:endParaRPr>
              <a:latin typeface="Open Sans"/>
              <a:ea typeface="Open Sans"/>
              <a:cs typeface="Open Sans"/>
              <a:sym typeface="Open Sans"/>
            </a:endParaRPr>
          </a:p>
          <a:p>
            <a:pPr indent="0" lvl="0" marL="0" rtl="0" algn="l">
              <a:lnSpc>
                <a:spcPct val="130000"/>
              </a:lnSpc>
              <a:spcBef>
                <a:spcPts val="0"/>
              </a:spcBef>
              <a:spcAft>
                <a:spcPts val="0"/>
              </a:spcAft>
              <a:buNone/>
            </a:pPr>
            <a:r>
              <a:rPr lang="ru">
                <a:latin typeface="Open Sans"/>
                <a:ea typeface="Open Sans"/>
                <a:cs typeface="Open Sans"/>
                <a:sym typeface="Open Sans"/>
              </a:rPr>
              <a:t>The Crisis Prevention Institute</a:t>
            </a:r>
            <a:endParaRPr>
              <a:latin typeface="Open Sans"/>
              <a:ea typeface="Open Sans"/>
              <a:cs typeface="Open Sans"/>
              <a:sym typeface="Open Sans"/>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06/2018</a:t>
            </a:r>
            <a:endParaRPr>
              <a:solidFill>
                <a:srgbClr val="19B1B6"/>
              </a:solidFill>
              <a:latin typeface="Open Sans"/>
              <a:ea typeface="Open Sans"/>
              <a:cs typeface="Open Sans"/>
              <a:sym typeface="Open Sans"/>
            </a:endParaRPr>
          </a:p>
        </p:txBody>
      </p:sp>
      <p:sp>
        <p:nvSpPr>
          <p:cNvPr id="97" name="Google Shape;97;p14"/>
          <p:cNvSpPr txBox="1"/>
          <p:nvPr/>
        </p:nvSpPr>
        <p:spPr>
          <a:xfrm>
            <a:off x="4948350" y="7123013"/>
            <a:ext cx="2165100" cy="1800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a:latin typeface="Open Sans SemiBold"/>
                <a:ea typeface="Open Sans SemiBold"/>
                <a:cs typeface="Open Sans SemiBold"/>
                <a:sym typeface="Open Sans SemiBold"/>
              </a:rPr>
              <a:t>BLS &amp; CPR Certification, American Heart Association</a:t>
            </a:r>
            <a:endParaRPr>
              <a:latin typeface="Open Sans"/>
              <a:ea typeface="Open Sans"/>
              <a:cs typeface="Open Sans"/>
              <a:sym typeface="Open Sans"/>
            </a:endParaRPr>
          </a:p>
          <a:p>
            <a:pPr indent="0" lvl="0" marL="0" rtl="0" algn="l">
              <a:lnSpc>
                <a:spcPct val="130000"/>
              </a:lnSpc>
              <a:spcBef>
                <a:spcPts val="0"/>
              </a:spcBef>
              <a:spcAft>
                <a:spcPts val="0"/>
              </a:spcAft>
              <a:buNone/>
            </a:pPr>
            <a:r>
              <a:rPr lang="ru">
                <a:latin typeface="Open Sans"/>
                <a:ea typeface="Open Sans"/>
                <a:cs typeface="Open Sans"/>
                <a:sym typeface="Open Sans"/>
              </a:rPr>
              <a:t>The Crisis Prevention Institute</a:t>
            </a:r>
            <a:endParaRPr>
              <a:latin typeface="Open Sans"/>
              <a:ea typeface="Open Sans"/>
              <a:cs typeface="Open Sans"/>
              <a:sym typeface="Open Sans"/>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06/2018</a:t>
            </a:r>
            <a:endParaRPr>
              <a:solidFill>
                <a:srgbClr val="19B1B6"/>
              </a:solidFill>
              <a:latin typeface="Open Sans"/>
              <a:ea typeface="Open Sans"/>
              <a:cs typeface="Open Sans"/>
              <a:sym typeface="Open Sans"/>
            </a:endParaRPr>
          </a:p>
        </p:txBody>
      </p:sp>
      <p:sp>
        <p:nvSpPr>
          <p:cNvPr id="98" name="Google Shape;98;p14"/>
          <p:cNvSpPr txBox="1"/>
          <p:nvPr/>
        </p:nvSpPr>
        <p:spPr>
          <a:xfrm>
            <a:off x="463800" y="8967150"/>
            <a:ext cx="21651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ru" sz="2100">
                <a:latin typeface="Archivo Narrow SemiBold"/>
                <a:ea typeface="Archivo Narrow SemiBold"/>
                <a:cs typeface="Archivo Narrow SemiBold"/>
                <a:sym typeface="Archivo Narrow SemiBold"/>
              </a:rPr>
              <a:t>VOLUNTEERING</a:t>
            </a:r>
            <a:endParaRPr sz="2100">
              <a:latin typeface="Archivo Narrow SemiBold"/>
              <a:ea typeface="Archivo Narrow SemiBold"/>
              <a:cs typeface="Archivo Narrow SemiBold"/>
              <a:sym typeface="Archivo Narrow SemiBold"/>
            </a:endParaRPr>
          </a:p>
        </p:txBody>
      </p:sp>
      <p:grpSp>
        <p:nvGrpSpPr>
          <p:cNvPr id="99" name="Google Shape;99;p14"/>
          <p:cNvGrpSpPr/>
          <p:nvPr/>
        </p:nvGrpSpPr>
        <p:grpSpPr>
          <a:xfrm>
            <a:off x="2505050" y="9179850"/>
            <a:ext cx="4515052" cy="66600"/>
            <a:chOff x="540000" y="4653000"/>
            <a:chExt cx="5235450" cy="66600"/>
          </a:xfrm>
        </p:grpSpPr>
        <p:cxnSp>
          <p:nvCxnSpPr>
            <p:cNvPr id="100" name="Google Shape;100;p14"/>
            <p:cNvCxnSpPr/>
            <p:nvPr/>
          </p:nvCxnSpPr>
          <p:spPr>
            <a:xfrm>
              <a:off x="552450" y="4686300"/>
              <a:ext cx="5223000" cy="0"/>
            </a:xfrm>
            <a:prstGeom prst="straightConnector1">
              <a:avLst/>
            </a:prstGeom>
            <a:noFill/>
            <a:ln cap="flat" cmpd="sng" w="9525">
              <a:solidFill>
                <a:schemeClr val="dk2"/>
              </a:solidFill>
              <a:prstDash val="solid"/>
              <a:round/>
              <a:headEnd len="med" w="med" type="none"/>
              <a:tailEnd len="med" w="med" type="none"/>
            </a:ln>
          </p:spPr>
        </p:cxnSp>
        <p:sp>
          <p:nvSpPr>
            <p:cNvPr id="101" name="Google Shape;101;p14"/>
            <p:cNvSpPr/>
            <p:nvPr/>
          </p:nvSpPr>
          <p:spPr>
            <a:xfrm>
              <a:off x="540000" y="4653000"/>
              <a:ext cx="716400" cy="66600"/>
            </a:xfrm>
            <a:prstGeom prst="roundRect">
              <a:avLst>
                <a:gd fmla="val 0" name="adj"/>
              </a:avLst>
            </a:prstGeom>
            <a:solidFill>
              <a:srgbClr val="19B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14"/>
          <p:cNvSpPr txBox="1"/>
          <p:nvPr/>
        </p:nvSpPr>
        <p:spPr>
          <a:xfrm>
            <a:off x="463800" y="9340350"/>
            <a:ext cx="3316200" cy="960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a:latin typeface="Open Sans SemiBold"/>
                <a:ea typeface="Open Sans SemiBold"/>
                <a:cs typeface="Open Sans SemiBold"/>
                <a:sym typeface="Open Sans SemiBold"/>
              </a:rPr>
              <a:t>Class Representative</a:t>
            </a:r>
            <a:endParaRPr>
              <a:latin typeface="Open Sans SemiBold"/>
              <a:ea typeface="Open Sans SemiBold"/>
              <a:cs typeface="Open Sans SemiBold"/>
              <a:sym typeface="Open Sans SemiBold"/>
            </a:endParaRPr>
          </a:p>
          <a:p>
            <a:pPr indent="0" lvl="0" marL="0" rtl="0" algn="l">
              <a:lnSpc>
                <a:spcPct val="130000"/>
              </a:lnSpc>
              <a:spcBef>
                <a:spcPts val="0"/>
              </a:spcBef>
              <a:spcAft>
                <a:spcPts val="0"/>
              </a:spcAft>
              <a:buNone/>
            </a:pPr>
            <a:r>
              <a:rPr lang="ru">
                <a:latin typeface="Open Sans"/>
                <a:ea typeface="Open Sans"/>
                <a:cs typeface="Open Sans"/>
                <a:sym typeface="Open Sans"/>
              </a:rPr>
              <a:t>University of Chicago, Chicago, IL,</a:t>
            </a:r>
            <a:endParaRPr>
              <a:latin typeface="Open Sans"/>
              <a:ea typeface="Open Sans"/>
              <a:cs typeface="Open Sans"/>
              <a:sym typeface="Open Sans"/>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09/2016 - 05/2020,United States</a:t>
            </a:r>
            <a:endParaRPr>
              <a:solidFill>
                <a:srgbClr val="19B1B6"/>
              </a:solidFill>
              <a:latin typeface="Open Sans"/>
              <a:ea typeface="Open Sans"/>
              <a:cs typeface="Open Sans"/>
              <a:sym typeface="Open Sans"/>
            </a:endParaRPr>
          </a:p>
        </p:txBody>
      </p:sp>
      <p:sp>
        <p:nvSpPr>
          <p:cNvPr id="103" name="Google Shape;103;p14"/>
          <p:cNvSpPr txBox="1"/>
          <p:nvPr/>
        </p:nvSpPr>
        <p:spPr>
          <a:xfrm>
            <a:off x="3703800" y="9340350"/>
            <a:ext cx="3316200" cy="960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ru">
                <a:latin typeface="Open Sans SemiBold"/>
                <a:ea typeface="Open Sans SemiBold"/>
                <a:cs typeface="Open Sans SemiBold"/>
                <a:sym typeface="Open Sans SemiBold"/>
              </a:rPr>
              <a:t>Class Representative</a:t>
            </a:r>
            <a:endParaRPr>
              <a:latin typeface="Open Sans SemiBold"/>
              <a:ea typeface="Open Sans SemiBold"/>
              <a:cs typeface="Open Sans SemiBold"/>
              <a:sym typeface="Open Sans SemiBold"/>
            </a:endParaRPr>
          </a:p>
          <a:p>
            <a:pPr indent="0" lvl="0" marL="0" rtl="0" algn="l">
              <a:lnSpc>
                <a:spcPct val="130000"/>
              </a:lnSpc>
              <a:spcBef>
                <a:spcPts val="0"/>
              </a:spcBef>
              <a:spcAft>
                <a:spcPts val="0"/>
              </a:spcAft>
              <a:buNone/>
            </a:pPr>
            <a:r>
              <a:rPr lang="ru">
                <a:latin typeface="Open Sans"/>
                <a:ea typeface="Open Sans"/>
                <a:cs typeface="Open Sans"/>
                <a:sym typeface="Open Sans"/>
              </a:rPr>
              <a:t>University of Chicago, Chicago, IL,</a:t>
            </a:r>
            <a:endParaRPr>
              <a:latin typeface="Open Sans"/>
              <a:ea typeface="Open Sans"/>
              <a:cs typeface="Open Sans"/>
              <a:sym typeface="Open Sans"/>
            </a:endParaRPr>
          </a:p>
          <a:p>
            <a:pPr indent="0" lvl="0" marL="0" rtl="0" algn="l">
              <a:lnSpc>
                <a:spcPct val="130000"/>
              </a:lnSpc>
              <a:spcBef>
                <a:spcPts val="0"/>
              </a:spcBef>
              <a:spcAft>
                <a:spcPts val="0"/>
              </a:spcAft>
              <a:buNone/>
            </a:pPr>
            <a:r>
              <a:rPr lang="ru">
                <a:solidFill>
                  <a:srgbClr val="19B1B6"/>
                </a:solidFill>
                <a:latin typeface="Open Sans"/>
                <a:ea typeface="Open Sans"/>
                <a:cs typeface="Open Sans"/>
                <a:sym typeface="Open Sans"/>
              </a:rPr>
              <a:t>09/2016 - 05/2020,United States</a:t>
            </a:r>
            <a:endParaRPr>
              <a:solidFill>
                <a:srgbClr val="19B1B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