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7772400" cx="10058400"/>
  <p:notesSz cx="6858000" cy="9144000"/>
  <p:embeddedFontLst>
    <p:embeddedFont>
      <p:font typeface="Poppins"/>
      <p:regular r:id="rId8"/>
      <p:bold r:id="rId9"/>
      <p:italic r:id="rId10"/>
      <p:boldItalic r:id="rId11"/>
    </p:embeddedFont>
    <p:embeddedFont>
      <p:font typeface="Poppins Light"/>
      <p:regular r:id="rId12"/>
      <p:bold r:id="rId13"/>
      <p:italic r:id="rId14"/>
      <p:boldItalic r:id="rId15"/>
    </p:embeddedFont>
    <p:embeddedFont>
      <p:font typeface="Poppins SemiBold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154">
          <p15:clr>
            <a:srgbClr val="747775"/>
          </p15:clr>
        </p15:guide>
        <p15:guide id="2" pos="4182">
          <p15:clr>
            <a:srgbClr val="747775"/>
          </p15:clr>
        </p15:guide>
        <p15:guide id="3" pos="227">
          <p15:clr>
            <a:srgbClr val="747775"/>
          </p15:clr>
        </p15:guide>
        <p15:guide id="4" pos="612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54"/>
        <p:guide pos="4182"/>
        <p:guide pos="227"/>
        <p:guide pos="612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oppins-boldItalic.fntdata"/><Relationship Id="rId10" Type="http://schemas.openxmlformats.org/officeDocument/2006/relationships/font" Target="fonts/Poppins-italic.fntdata"/><Relationship Id="rId13" Type="http://schemas.openxmlformats.org/officeDocument/2006/relationships/font" Target="fonts/PoppinsLight-bold.fntdata"/><Relationship Id="rId12" Type="http://schemas.openxmlformats.org/officeDocument/2006/relationships/font" Target="fonts/Poppins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Poppins-bold.fntdata"/><Relationship Id="rId15" Type="http://schemas.openxmlformats.org/officeDocument/2006/relationships/font" Target="fonts/PoppinsLight-boldItalic.fntdata"/><Relationship Id="rId14" Type="http://schemas.openxmlformats.org/officeDocument/2006/relationships/font" Target="fonts/PoppinsLight-italic.fntdata"/><Relationship Id="rId17" Type="http://schemas.openxmlformats.org/officeDocument/2006/relationships/font" Target="fonts/PoppinsSemiBold-bold.fntdata"/><Relationship Id="rId16" Type="http://schemas.openxmlformats.org/officeDocument/2006/relationships/font" Target="fonts/PoppinsSemiBold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PoppinsSemiBold-boldItalic.fntdata"/><Relationship Id="rId6" Type="http://schemas.openxmlformats.org/officeDocument/2006/relationships/slide" Target="slides/slide1.xml"/><Relationship Id="rId18" Type="http://schemas.openxmlformats.org/officeDocument/2006/relationships/font" Target="fonts/PoppinsSemiBold-italic.fntdata"/><Relationship Id="rId7" Type="http://schemas.openxmlformats.org/officeDocument/2006/relationships/slide" Target="slides/slide2.xml"/><Relationship Id="rId8" Type="http://schemas.openxmlformats.org/officeDocument/2006/relationships/font" Target="fonts/Poppin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9ad07975c1561b8_49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9ad07975c1561b8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1" Type="http://schemas.openxmlformats.org/officeDocument/2006/relationships/image" Target="../media/image10.png"/><Relationship Id="rId10" Type="http://schemas.openxmlformats.org/officeDocument/2006/relationships/image" Target="../media/image1.png"/><Relationship Id="rId12" Type="http://schemas.openxmlformats.org/officeDocument/2006/relationships/image" Target="../media/image4.png"/><Relationship Id="rId9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16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5815035" y="-12"/>
            <a:ext cx="4243440" cy="7772435"/>
            <a:chOff x="5815035" y="-12"/>
            <a:chExt cx="4243440" cy="7772435"/>
          </a:xfrm>
        </p:grpSpPr>
        <p:pic>
          <p:nvPicPr>
            <p:cNvPr id="55" name="Google Shape;5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38400" y="-12"/>
              <a:ext cx="3419999" cy="7139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13"/>
            <p:cNvSpPr/>
            <p:nvPr/>
          </p:nvSpPr>
          <p:spPr>
            <a:xfrm>
              <a:off x="6638400" y="0"/>
              <a:ext cx="3420000" cy="7772400"/>
            </a:xfrm>
            <a:prstGeom prst="rect">
              <a:avLst/>
            </a:prstGeom>
            <a:solidFill>
              <a:srgbClr val="48AAD3">
                <a:alpha val="8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" name="Google Shape;57;p13"/>
            <p:cNvGrpSpPr/>
            <p:nvPr/>
          </p:nvGrpSpPr>
          <p:grpSpPr>
            <a:xfrm>
              <a:off x="5815035" y="4175686"/>
              <a:ext cx="4243428" cy="3596736"/>
              <a:chOff x="5571800" y="3969550"/>
              <a:chExt cx="4486602" cy="3802850"/>
            </a:xfrm>
          </p:grpSpPr>
          <p:pic>
            <p:nvPicPr>
              <p:cNvPr id="58" name="Google Shape;58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571800" y="3969550"/>
                <a:ext cx="4486599" cy="3802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1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767375" y="4160875"/>
                <a:ext cx="4291027" cy="3611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0" name="Google Shape;60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073850" y="3800290"/>
              <a:ext cx="984625" cy="2551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" name="Google Shape;61;p13"/>
          <p:cNvGrpSpPr/>
          <p:nvPr/>
        </p:nvGrpSpPr>
        <p:grpSpPr>
          <a:xfrm>
            <a:off x="0" y="0"/>
            <a:ext cx="4902998" cy="7772401"/>
            <a:chOff x="0" y="0"/>
            <a:chExt cx="4902998" cy="7772401"/>
          </a:xfrm>
        </p:grpSpPr>
        <p:sp>
          <p:nvSpPr>
            <p:cNvPr id="62" name="Google Shape;62;p13"/>
            <p:cNvSpPr/>
            <p:nvPr/>
          </p:nvSpPr>
          <p:spPr>
            <a:xfrm>
              <a:off x="25" y="0"/>
              <a:ext cx="3420000" cy="777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3" name="Google Shape;63;p13"/>
            <p:cNvPicPr preferRelativeResize="0"/>
            <p:nvPr/>
          </p:nvPicPr>
          <p:blipFill rotWithShape="1">
            <a:blip r:embed="rId7">
              <a:alphaModFix amt="15000"/>
            </a:blip>
            <a:srcRect b="0" l="6907" r="0" t="0"/>
            <a:stretch/>
          </p:blipFill>
          <p:spPr>
            <a:xfrm>
              <a:off x="1" y="0"/>
              <a:ext cx="3420000" cy="7772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" name="Google Shape;64;p13"/>
            <p:cNvGrpSpPr/>
            <p:nvPr/>
          </p:nvGrpSpPr>
          <p:grpSpPr>
            <a:xfrm>
              <a:off x="0" y="0"/>
              <a:ext cx="4902998" cy="3255627"/>
              <a:chOff x="0" y="0"/>
              <a:chExt cx="4902998" cy="3255627"/>
            </a:xfrm>
          </p:grpSpPr>
          <p:pic>
            <p:nvPicPr>
              <p:cNvPr id="65" name="Google Shape;65;p1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0" y="3"/>
                <a:ext cx="4902998" cy="32556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Google Shape;66;p13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0" y="0"/>
                <a:ext cx="4738000" cy="31003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67;p13"/>
            <p:cNvGrpSpPr/>
            <p:nvPr/>
          </p:nvGrpSpPr>
          <p:grpSpPr>
            <a:xfrm>
              <a:off x="0" y="539500"/>
              <a:ext cx="2287351" cy="3436625"/>
              <a:chOff x="0" y="539500"/>
              <a:chExt cx="2287351" cy="3436625"/>
            </a:xfrm>
          </p:grpSpPr>
          <p:pic>
            <p:nvPicPr>
              <p:cNvPr id="68" name="Google Shape;68;p13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0" y="539500"/>
                <a:ext cx="2287351" cy="3436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Google Shape;69;p13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0" y="658425"/>
                <a:ext cx="2171700" cy="3198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0" name="Google Shape;70;p13"/>
          <p:cNvGrpSpPr/>
          <p:nvPr/>
        </p:nvGrpSpPr>
        <p:grpSpPr>
          <a:xfrm>
            <a:off x="346518" y="4307107"/>
            <a:ext cx="2739600" cy="2715993"/>
            <a:chOff x="346518" y="4307107"/>
            <a:chExt cx="2739600" cy="2715993"/>
          </a:xfrm>
        </p:grpSpPr>
        <p:grpSp>
          <p:nvGrpSpPr>
            <p:cNvPr id="71" name="Google Shape;71;p13"/>
            <p:cNvGrpSpPr/>
            <p:nvPr/>
          </p:nvGrpSpPr>
          <p:grpSpPr>
            <a:xfrm>
              <a:off x="346518" y="4307107"/>
              <a:ext cx="2739600" cy="2369921"/>
              <a:chOff x="346518" y="4307107"/>
              <a:chExt cx="2739600" cy="2369921"/>
            </a:xfrm>
          </p:grpSpPr>
          <p:sp>
            <p:nvSpPr>
              <p:cNvPr id="72" name="Google Shape;72;p13"/>
              <p:cNvSpPr txBox="1"/>
              <p:nvPr/>
            </p:nvSpPr>
            <p:spPr>
              <a:xfrm>
                <a:off x="346518" y="4307107"/>
                <a:ext cx="27396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1900">
                    <a:solidFill>
                      <a:srgbClr val="48AAD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SEEKING HELP</a:t>
                </a:r>
                <a:endParaRPr b="1" sz="1900">
                  <a:solidFill>
                    <a:srgbClr val="48AAD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900">
                    <a:solidFill>
                      <a:srgbClr val="48AAD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AND SUPPORT</a:t>
                </a:r>
                <a:endParaRPr b="1" sz="1900">
                  <a:solidFill>
                    <a:srgbClr val="48AAD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3" name="Google Shape;73;p13"/>
              <p:cNvSpPr txBox="1"/>
              <p:nvPr/>
            </p:nvSpPr>
            <p:spPr>
              <a:xfrm>
                <a:off x="346518" y="5096329"/>
                <a:ext cx="2739600" cy="158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It’s important to seek medical advice if you experience persistent or severe symptoms. Early intervention can improve outcomes and prevent complications. Support groups and counseling.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cxnSp>
          <p:nvCxnSpPr>
            <p:cNvPr id="74" name="Google Shape;74;p13"/>
            <p:cNvCxnSpPr/>
            <p:nvPr/>
          </p:nvCxnSpPr>
          <p:spPr>
            <a:xfrm>
              <a:off x="364675" y="7023100"/>
              <a:ext cx="2712300" cy="0"/>
            </a:xfrm>
            <a:prstGeom prst="straightConnector1">
              <a:avLst/>
            </a:prstGeom>
            <a:noFill/>
            <a:ln cap="flat" cmpd="sng" w="38100">
              <a:solidFill>
                <a:srgbClr val="C9E7F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5" name="Google Shape;75;p13"/>
          <p:cNvGrpSpPr/>
          <p:nvPr/>
        </p:nvGrpSpPr>
        <p:grpSpPr>
          <a:xfrm>
            <a:off x="6945125" y="744567"/>
            <a:ext cx="2775025" cy="2524327"/>
            <a:chOff x="6945125" y="744567"/>
            <a:chExt cx="2775025" cy="2524327"/>
          </a:xfrm>
        </p:grpSpPr>
        <p:cxnSp>
          <p:nvCxnSpPr>
            <p:cNvPr id="76" name="Google Shape;76;p13"/>
            <p:cNvCxnSpPr/>
            <p:nvPr/>
          </p:nvCxnSpPr>
          <p:spPr>
            <a:xfrm rot="10800000">
              <a:off x="6967350" y="744567"/>
              <a:ext cx="2752800" cy="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7" name="Google Shape;77;p13"/>
            <p:cNvSpPr txBox="1"/>
            <p:nvPr/>
          </p:nvSpPr>
          <p:spPr>
            <a:xfrm>
              <a:off x="6945125" y="1220828"/>
              <a:ext cx="2775000" cy="13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uk" sz="2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AN OVERVIEW</a:t>
              </a:r>
              <a:endParaRPr b="1" sz="2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uk" sz="2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OF COMMON</a:t>
              </a:r>
              <a:endParaRPr b="1" sz="2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2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ILLNESSES</a:t>
              </a:r>
              <a:endParaRPr b="1" sz="2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" name="Google Shape;78;p13"/>
            <p:cNvSpPr txBox="1"/>
            <p:nvPr/>
          </p:nvSpPr>
          <p:spPr>
            <a:xfrm>
              <a:off x="6945125" y="2805694"/>
              <a:ext cx="2775000" cy="46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C9E7F3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 Comprehensive Guide to Health and Wellness</a:t>
              </a:r>
              <a:endParaRPr>
                <a:solidFill>
                  <a:srgbClr val="C9E7F3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79" name="Google Shape;79;p13"/>
          <p:cNvGrpSpPr/>
          <p:nvPr/>
        </p:nvGrpSpPr>
        <p:grpSpPr>
          <a:xfrm>
            <a:off x="5971150" y="913475"/>
            <a:ext cx="984625" cy="461325"/>
            <a:chOff x="5971150" y="913475"/>
            <a:chExt cx="984625" cy="461325"/>
          </a:xfrm>
        </p:grpSpPr>
        <p:sp>
          <p:nvSpPr>
            <p:cNvPr id="80" name="Google Shape;80;p13"/>
            <p:cNvSpPr/>
            <p:nvPr/>
          </p:nvSpPr>
          <p:spPr>
            <a:xfrm>
              <a:off x="5971150" y="913475"/>
              <a:ext cx="984625" cy="201975"/>
            </a:xfrm>
            <a:custGeom>
              <a:rect b="b" l="l" r="r" t="t"/>
              <a:pathLst>
                <a:path extrusionOk="0" h="8079" w="39385">
                  <a:moveTo>
                    <a:pt x="0" y="0"/>
                  </a:moveTo>
                  <a:lnTo>
                    <a:pt x="6885" y="8079"/>
                  </a:lnTo>
                  <a:lnTo>
                    <a:pt x="13220" y="551"/>
                  </a:lnTo>
                  <a:lnTo>
                    <a:pt x="19830" y="7896"/>
                  </a:lnTo>
                  <a:lnTo>
                    <a:pt x="26257" y="643"/>
                  </a:lnTo>
                  <a:lnTo>
                    <a:pt x="32499" y="8079"/>
                  </a:lnTo>
                  <a:lnTo>
                    <a:pt x="39385" y="92"/>
                  </a:lnTo>
                </a:path>
              </a:pathLst>
            </a:custGeom>
            <a:noFill/>
            <a:ln cap="flat" cmpd="sng" w="38100">
              <a:solidFill>
                <a:srgbClr val="C9E7F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1" name="Google Shape;81;p13"/>
            <p:cNvSpPr/>
            <p:nvPr/>
          </p:nvSpPr>
          <p:spPr>
            <a:xfrm>
              <a:off x="5971150" y="1172825"/>
              <a:ext cx="984625" cy="201975"/>
            </a:xfrm>
            <a:custGeom>
              <a:rect b="b" l="l" r="r" t="t"/>
              <a:pathLst>
                <a:path extrusionOk="0" h="8079" w="39385">
                  <a:moveTo>
                    <a:pt x="0" y="0"/>
                  </a:moveTo>
                  <a:lnTo>
                    <a:pt x="6885" y="8079"/>
                  </a:lnTo>
                  <a:lnTo>
                    <a:pt x="13220" y="551"/>
                  </a:lnTo>
                  <a:lnTo>
                    <a:pt x="19830" y="7896"/>
                  </a:lnTo>
                  <a:lnTo>
                    <a:pt x="26257" y="643"/>
                  </a:lnTo>
                  <a:lnTo>
                    <a:pt x="32499" y="8079"/>
                  </a:lnTo>
                  <a:lnTo>
                    <a:pt x="39385" y="92"/>
                  </a:lnTo>
                </a:path>
              </a:pathLst>
            </a:custGeom>
            <a:noFill/>
            <a:ln cap="flat" cmpd="sng" w="38100">
              <a:solidFill>
                <a:srgbClr val="C9E7F3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82" name="Google Shape;82;p13"/>
          <p:cNvGrpSpPr/>
          <p:nvPr/>
        </p:nvGrpSpPr>
        <p:grpSpPr>
          <a:xfrm>
            <a:off x="3733850" y="3158875"/>
            <a:ext cx="2590800" cy="3415925"/>
            <a:chOff x="3733850" y="3158875"/>
            <a:chExt cx="2590800" cy="3415925"/>
          </a:xfrm>
        </p:grpSpPr>
        <p:grpSp>
          <p:nvGrpSpPr>
            <p:cNvPr id="83" name="Google Shape;83;p13"/>
            <p:cNvGrpSpPr/>
            <p:nvPr/>
          </p:nvGrpSpPr>
          <p:grpSpPr>
            <a:xfrm>
              <a:off x="3733850" y="3158875"/>
              <a:ext cx="2590800" cy="1821250"/>
              <a:chOff x="3733850" y="3158875"/>
              <a:chExt cx="2590800" cy="1821250"/>
            </a:xfrm>
          </p:grpSpPr>
          <p:sp>
            <p:nvSpPr>
              <p:cNvPr id="84" name="Google Shape;84;p13"/>
              <p:cNvSpPr txBox="1"/>
              <p:nvPr/>
            </p:nvSpPr>
            <p:spPr>
              <a:xfrm>
                <a:off x="3733850" y="3158875"/>
                <a:ext cx="25908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600">
                    <a:solidFill>
                      <a:srgbClr val="48AAD3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Get in Touch:</a:t>
                </a:r>
                <a:endParaRPr b="1" sz="1600">
                  <a:solidFill>
                    <a:srgbClr val="48AAD3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5" name="Google Shape;85;p13"/>
              <p:cNvSpPr txBox="1"/>
              <p:nvPr/>
            </p:nvSpPr>
            <p:spPr>
              <a:xfrm>
                <a:off x="3733850" y="3929375"/>
                <a:ext cx="25908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info@healthclinic.ltd</a:t>
                </a:r>
                <a:endParaRPr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  <p:sp>
            <p:nvSpPr>
              <p:cNvPr id="86" name="Google Shape;86;p13"/>
              <p:cNvSpPr txBox="1"/>
              <p:nvPr/>
            </p:nvSpPr>
            <p:spPr>
              <a:xfrm>
                <a:off x="3733850" y="4347050"/>
                <a:ext cx="25908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www.healthclinic.ltd</a:t>
                </a:r>
                <a:endParaRPr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  <p:sp>
            <p:nvSpPr>
              <p:cNvPr id="87" name="Google Shape;87;p13"/>
              <p:cNvSpPr txBox="1"/>
              <p:nvPr/>
            </p:nvSpPr>
            <p:spPr>
              <a:xfrm>
                <a:off x="3733850" y="4764725"/>
                <a:ext cx="25908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123-456-7890</a:t>
                </a:r>
                <a:endParaRPr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grpSp>
          <p:nvGrpSpPr>
            <p:cNvPr id="88" name="Google Shape;88;p13"/>
            <p:cNvGrpSpPr/>
            <p:nvPr/>
          </p:nvGrpSpPr>
          <p:grpSpPr>
            <a:xfrm>
              <a:off x="4560600" y="5637600"/>
              <a:ext cx="937200" cy="937200"/>
              <a:chOff x="4549000" y="5637600"/>
              <a:chExt cx="937200" cy="937200"/>
            </a:xfrm>
          </p:grpSpPr>
          <p:sp>
            <p:nvSpPr>
              <p:cNvPr id="89" name="Google Shape;89;p13"/>
              <p:cNvSpPr/>
              <p:nvPr/>
            </p:nvSpPr>
            <p:spPr>
              <a:xfrm>
                <a:off x="4549000" y="5637600"/>
                <a:ext cx="937200" cy="937200"/>
              </a:xfrm>
              <a:prstGeom prst="roundRect">
                <a:avLst>
                  <a:gd fmla="val 9083" name="adj"/>
                </a:avLst>
              </a:prstGeom>
              <a:noFill/>
              <a:ln cap="flat" cmpd="sng" w="19050">
                <a:solidFill>
                  <a:srgbClr val="C9E7F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90" name="Google Shape;90;p13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4633587" y="5722187"/>
                <a:ext cx="768025" cy="768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2907469" y="-1"/>
            <a:ext cx="3732263" cy="7772401"/>
            <a:chOff x="2907469" y="-1"/>
            <a:chExt cx="3732263" cy="7772401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3420000" y="-1"/>
              <a:ext cx="3219732" cy="7772401"/>
              <a:chOff x="3420000" y="-1"/>
              <a:chExt cx="3219732" cy="7772401"/>
            </a:xfrm>
          </p:grpSpPr>
          <p:pic>
            <p:nvPicPr>
              <p:cNvPr id="97" name="Google Shape;97;p1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420000" y="-1"/>
                <a:ext cx="3219731" cy="71830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8" name="Google Shape;98;p14"/>
              <p:cNvSpPr/>
              <p:nvPr/>
            </p:nvSpPr>
            <p:spPr>
              <a:xfrm>
                <a:off x="3420000" y="0"/>
                <a:ext cx="3219600" cy="7772400"/>
              </a:xfrm>
              <a:prstGeom prst="rect">
                <a:avLst/>
              </a:prstGeom>
              <a:solidFill>
                <a:srgbClr val="48AAD3">
                  <a:alpha val="85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" name="Google Shape;99;p14"/>
            <p:cNvGrpSpPr/>
            <p:nvPr/>
          </p:nvGrpSpPr>
          <p:grpSpPr>
            <a:xfrm>
              <a:off x="2907469" y="1826550"/>
              <a:ext cx="984625" cy="461325"/>
              <a:chOff x="5971150" y="913475"/>
              <a:chExt cx="984625" cy="461325"/>
            </a:xfrm>
          </p:grpSpPr>
          <p:sp>
            <p:nvSpPr>
              <p:cNvPr id="100" name="Google Shape;100;p14"/>
              <p:cNvSpPr/>
              <p:nvPr/>
            </p:nvSpPr>
            <p:spPr>
              <a:xfrm>
                <a:off x="5971150" y="913475"/>
                <a:ext cx="984625" cy="201975"/>
              </a:xfrm>
              <a:custGeom>
                <a:rect b="b" l="l" r="r" t="t"/>
                <a:pathLst>
                  <a:path extrusionOk="0" h="8079" w="39385">
                    <a:moveTo>
                      <a:pt x="0" y="0"/>
                    </a:moveTo>
                    <a:lnTo>
                      <a:pt x="6885" y="8079"/>
                    </a:lnTo>
                    <a:lnTo>
                      <a:pt x="13220" y="551"/>
                    </a:lnTo>
                    <a:lnTo>
                      <a:pt x="19830" y="7896"/>
                    </a:lnTo>
                    <a:lnTo>
                      <a:pt x="26257" y="643"/>
                    </a:lnTo>
                    <a:lnTo>
                      <a:pt x="32499" y="8079"/>
                    </a:lnTo>
                    <a:lnTo>
                      <a:pt x="39385" y="92"/>
                    </a:lnTo>
                  </a:path>
                </a:pathLst>
              </a:custGeom>
              <a:noFill/>
              <a:ln cap="flat" cmpd="sng" w="38100">
                <a:solidFill>
                  <a:srgbClr val="C9E7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101" name="Google Shape;101;p14"/>
              <p:cNvSpPr/>
              <p:nvPr/>
            </p:nvSpPr>
            <p:spPr>
              <a:xfrm>
                <a:off x="5971150" y="1172825"/>
                <a:ext cx="984625" cy="201975"/>
              </a:xfrm>
              <a:custGeom>
                <a:rect b="b" l="l" r="r" t="t"/>
                <a:pathLst>
                  <a:path extrusionOk="0" h="8079" w="39385">
                    <a:moveTo>
                      <a:pt x="0" y="0"/>
                    </a:moveTo>
                    <a:lnTo>
                      <a:pt x="6885" y="8079"/>
                    </a:lnTo>
                    <a:lnTo>
                      <a:pt x="13220" y="551"/>
                    </a:lnTo>
                    <a:lnTo>
                      <a:pt x="19830" y="7896"/>
                    </a:lnTo>
                    <a:lnTo>
                      <a:pt x="26257" y="643"/>
                    </a:lnTo>
                    <a:lnTo>
                      <a:pt x="32499" y="8079"/>
                    </a:lnTo>
                    <a:lnTo>
                      <a:pt x="39385" y="92"/>
                    </a:lnTo>
                  </a:path>
                </a:pathLst>
              </a:custGeom>
              <a:noFill/>
              <a:ln cap="flat" cmpd="sng" w="38100">
                <a:solidFill>
                  <a:srgbClr val="C9E7F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</p:grpSp>
      <p:grpSp>
        <p:nvGrpSpPr>
          <p:cNvPr id="102" name="Google Shape;102;p14"/>
          <p:cNvGrpSpPr/>
          <p:nvPr/>
        </p:nvGrpSpPr>
        <p:grpSpPr>
          <a:xfrm>
            <a:off x="1206301" y="5759608"/>
            <a:ext cx="6733378" cy="2012803"/>
            <a:chOff x="1206301" y="5759608"/>
            <a:chExt cx="6733378" cy="2012803"/>
          </a:xfrm>
        </p:grpSpPr>
        <p:pic>
          <p:nvPicPr>
            <p:cNvPr id="103" name="Google Shape;10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1978551" y="5493851"/>
              <a:ext cx="1506300" cy="305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" name="Google Shape;104;p14"/>
            <p:cNvGrpSpPr/>
            <p:nvPr/>
          </p:nvGrpSpPr>
          <p:grpSpPr>
            <a:xfrm>
              <a:off x="2134194" y="5759608"/>
              <a:ext cx="5805485" cy="2012803"/>
              <a:chOff x="2239125" y="5537650"/>
              <a:chExt cx="5595648" cy="1940051"/>
            </a:xfrm>
          </p:grpSpPr>
          <p:pic>
            <p:nvPicPr>
              <p:cNvPr id="105" name="Google Shape;105;p1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239125" y="5537650"/>
                <a:ext cx="5595648" cy="1940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1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2377226" y="5680800"/>
                <a:ext cx="5303949" cy="1796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7" name="Google Shape;107;p14"/>
          <p:cNvGrpSpPr/>
          <p:nvPr/>
        </p:nvGrpSpPr>
        <p:grpSpPr>
          <a:xfrm>
            <a:off x="5865869" y="0"/>
            <a:ext cx="4192781" cy="3158876"/>
            <a:chOff x="5865869" y="0"/>
            <a:chExt cx="4192781" cy="3158876"/>
          </a:xfrm>
        </p:grpSpPr>
        <p:pic>
          <p:nvPicPr>
            <p:cNvPr id="108" name="Google Shape;108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72350" y="351100"/>
              <a:ext cx="1386300" cy="2807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" name="Google Shape;109;p14"/>
            <p:cNvGrpSpPr/>
            <p:nvPr/>
          </p:nvGrpSpPr>
          <p:grpSpPr>
            <a:xfrm>
              <a:off x="5865869" y="0"/>
              <a:ext cx="4192776" cy="1796890"/>
              <a:chOff x="5906725" y="0"/>
              <a:chExt cx="4151675" cy="1779275"/>
            </a:xfrm>
          </p:grpSpPr>
          <p:pic>
            <p:nvPicPr>
              <p:cNvPr id="110" name="Google Shape;110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906725" y="0"/>
                <a:ext cx="4151675" cy="17792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" name="Google Shape;111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038200" y="0"/>
                <a:ext cx="4020198" cy="1635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12" name="Google Shape;112;p14"/>
          <p:cNvGrpSpPr/>
          <p:nvPr/>
        </p:nvGrpSpPr>
        <p:grpSpPr>
          <a:xfrm>
            <a:off x="6982268" y="2426266"/>
            <a:ext cx="2739602" cy="4593184"/>
            <a:chOff x="6982268" y="2426266"/>
            <a:chExt cx="2739602" cy="4593184"/>
          </a:xfrm>
        </p:grpSpPr>
        <p:sp>
          <p:nvSpPr>
            <p:cNvPr id="113" name="Google Shape;113;p14"/>
            <p:cNvSpPr txBox="1"/>
            <p:nvPr/>
          </p:nvSpPr>
          <p:spPr>
            <a:xfrm>
              <a:off x="6982270" y="2426266"/>
              <a:ext cx="2739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900">
                  <a:solidFill>
                    <a:srgbClr val="48AAD3"/>
                  </a:solidFill>
                  <a:latin typeface="Poppins"/>
                  <a:ea typeface="Poppins"/>
                  <a:cs typeface="Poppins"/>
                  <a:sym typeface="Poppins"/>
                </a:rPr>
                <a:t>PREVENTION AND</a:t>
              </a:r>
              <a:endParaRPr b="1" sz="1900">
                <a:solidFill>
                  <a:srgbClr val="48AAD3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900">
                  <a:solidFill>
                    <a:srgbClr val="48AAD3"/>
                  </a:solidFill>
                  <a:latin typeface="Poppins"/>
                  <a:ea typeface="Poppins"/>
                  <a:cs typeface="Poppins"/>
                  <a:sym typeface="Poppins"/>
                </a:rPr>
                <a:t>MANAGEMENT</a:t>
              </a:r>
              <a:endParaRPr b="1" sz="1900">
                <a:solidFill>
                  <a:srgbClr val="48AAD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14" name="Google Shape;114;p14"/>
            <p:cNvCxnSpPr/>
            <p:nvPr/>
          </p:nvCxnSpPr>
          <p:spPr>
            <a:xfrm>
              <a:off x="8199375" y="7019450"/>
              <a:ext cx="1509000" cy="0"/>
            </a:xfrm>
            <a:prstGeom prst="straightConnector1">
              <a:avLst/>
            </a:prstGeom>
            <a:noFill/>
            <a:ln cap="flat" cmpd="sng" w="38100">
              <a:solidFill>
                <a:srgbClr val="C9E7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15" name="Google Shape;115;p14"/>
            <p:cNvGrpSpPr/>
            <p:nvPr/>
          </p:nvGrpSpPr>
          <p:grpSpPr>
            <a:xfrm>
              <a:off x="6982268" y="3246674"/>
              <a:ext cx="2739600" cy="1117405"/>
              <a:chOff x="6982268" y="3246674"/>
              <a:chExt cx="2739600" cy="1117405"/>
            </a:xfrm>
          </p:grpSpPr>
          <p:sp>
            <p:nvSpPr>
              <p:cNvPr id="116" name="Google Shape;116;p14"/>
              <p:cNvSpPr txBox="1"/>
              <p:nvPr/>
            </p:nvSpPr>
            <p:spPr>
              <a:xfrm>
                <a:off x="6982268" y="3246674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48AAD3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Healthy Lifestyle:</a:t>
                </a:r>
                <a:endParaRPr sz="1300">
                  <a:solidFill>
                    <a:srgbClr val="48AAD3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6982268" y="3473679"/>
                <a:ext cx="2739600" cy="89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Balanced diet with fruits, vegetables, and whole grains.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Regular exercise to maintain a healthy weight.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6982268" y="4579767"/>
              <a:ext cx="2739600" cy="887305"/>
              <a:chOff x="6982268" y="3246674"/>
              <a:chExt cx="2739600" cy="887305"/>
            </a:xfrm>
          </p:grpSpPr>
          <p:sp>
            <p:nvSpPr>
              <p:cNvPr id="119" name="Google Shape;119;p14"/>
              <p:cNvSpPr txBox="1"/>
              <p:nvPr/>
            </p:nvSpPr>
            <p:spPr>
              <a:xfrm>
                <a:off x="6982268" y="3246674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48AAD3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Regular Check-ups:</a:t>
                </a:r>
                <a:endParaRPr sz="1300">
                  <a:solidFill>
                    <a:srgbClr val="48AAD3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6982268" y="3473679"/>
                <a:ext cx="2739600" cy="66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Schedule regular visits with healthcare providers for early detection and management.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grpSp>
          <p:nvGrpSpPr>
            <p:cNvPr id="121" name="Google Shape;121;p14"/>
            <p:cNvGrpSpPr/>
            <p:nvPr/>
          </p:nvGrpSpPr>
          <p:grpSpPr>
            <a:xfrm>
              <a:off x="6982268" y="5682767"/>
              <a:ext cx="2739600" cy="887305"/>
              <a:chOff x="6982268" y="3246674"/>
              <a:chExt cx="2739600" cy="887305"/>
            </a:xfrm>
          </p:grpSpPr>
          <p:sp>
            <p:nvSpPr>
              <p:cNvPr id="122" name="Google Shape;122;p14"/>
              <p:cNvSpPr txBox="1"/>
              <p:nvPr/>
            </p:nvSpPr>
            <p:spPr>
              <a:xfrm>
                <a:off x="6982268" y="3246674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48AAD3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Vaccinations:</a:t>
                </a:r>
                <a:endParaRPr sz="1300">
                  <a:solidFill>
                    <a:srgbClr val="48AAD3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sp>
            <p:nvSpPr>
              <p:cNvPr id="123" name="Google Shape;123;p14"/>
              <p:cNvSpPr txBox="1"/>
              <p:nvPr/>
            </p:nvSpPr>
            <p:spPr>
              <a:xfrm>
                <a:off x="6982268" y="3473679"/>
                <a:ext cx="2739600" cy="66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Stay up-to-date with vaccinations to prevent infectious diseases.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</p:grpSp>
      <p:grpSp>
        <p:nvGrpSpPr>
          <p:cNvPr id="124" name="Google Shape;124;p14"/>
          <p:cNvGrpSpPr/>
          <p:nvPr/>
        </p:nvGrpSpPr>
        <p:grpSpPr>
          <a:xfrm>
            <a:off x="356925" y="652662"/>
            <a:ext cx="2742683" cy="6366788"/>
            <a:chOff x="356925" y="652662"/>
            <a:chExt cx="2742683" cy="6366788"/>
          </a:xfrm>
        </p:grpSpPr>
        <p:cxnSp>
          <p:nvCxnSpPr>
            <p:cNvPr id="125" name="Google Shape;125;p14"/>
            <p:cNvCxnSpPr/>
            <p:nvPr/>
          </p:nvCxnSpPr>
          <p:spPr>
            <a:xfrm>
              <a:off x="356925" y="7019450"/>
              <a:ext cx="1509000" cy="0"/>
            </a:xfrm>
            <a:prstGeom prst="straightConnector1">
              <a:avLst/>
            </a:prstGeom>
            <a:noFill/>
            <a:ln cap="flat" cmpd="sng" w="38100">
              <a:solidFill>
                <a:srgbClr val="C9E7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6" name="Google Shape;126;p14"/>
            <p:cNvSpPr txBox="1"/>
            <p:nvPr/>
          </p:nvSpPr>
          <p:spPr>
            <a:xfrm>
              <a:off x="360008" y="652662"/>
              <a:ext cx="27396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900">
                  <a:solidFill>
                    <a:srgbClr val="48AAD3"/>
                  </a:solidFill>
                  <a:latin typeface="Poppins"/>
                  <a:ea typeface="Poppins"/>
                  <a:cs typeface="Poppins"/>
                  <a:sym typeface="Poppins"/>
                </a:rPr>
                <a:t>TYPES OF DISEASES</a:t>
              </a:r>
              <a:endParaRPr b="1" sz="1900">
                <a:solidFill>
                  <a:srgbClr val="48AAD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27" name="Google Shape;127;p14"/>
            <p:cNvGrpSpPr/>
            <p:nvPr/>
          </p:nvGrpSpPr>
          <p:grpSpPr>
            <a:xfrm>
              <a:off x="360008" y="1210602"/>
              <a:ext cx="2739600" cy="1081667"/>
              <a:chOff x="360008" y="1210602"/>
              <a:chExt cx="2739600" cy="1081667"/>
            </a:xfrm>
          </p:grpSpPr>
          <p:grpSp>
            <p:nvGrpSpPr>
              <p:cNvPr id="128" name="Google Shape;128;p14"/>
              <p:cNvGrpSpPr/>
              <p:nvPr/>
            </p:nvGrpSpPr>
            <p:grpSpPr>
              <a:xfrm>
                <a:off x="360008" y="1210602"/>
                <a:ext cx="2739600" cy="636103"/>
                <a:chOff x="360008" y="1210602"/>
                <a:chExt cx="2739600" cy="636103"/>
              </a:xfrm>
            </p:grpSpPr>
            <p:sp>
              <p:nvSpPr>
                <p:cNvPr id="129" name="Google Shape;129;p14"/>
                <p:cNvSpPr txBox="1"/>
                <p:nvPr/>
              </p:nvSpPr>
              <p:spPr>
                <a:xfrm>
                  <a:off x="360008" y="1210602"/>
                  <a:ext cx="27396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48AAD3"/>
                      </a:solidFill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Infectious Diseases:</a:t>
                  </a:r>
                  <a:endParaRPr sz="1300">
                    <a:solidFill>
                      <a:srgbClr val="48AAD3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endParaRPr>
                </a:p>
              </p:txBody>
            </p:sp>
            <p:sp>
              <p:nvSpPr>
                <p:cNvPr id="130" name="Google Shape;130;p14"/>
                <p:cNvSpPr txBox="1"/>
                <p:nvPr/>
              </p:nvSpPr>
              <p:spPr>
                <a:xfrm>
                  <a:off x="360008" y="1446505"/>
                  <a:ext cx="27396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242327"/>
                      </a:solidFill>
                      <a:latin typeface="Poppins Light"/>
                      <a:ea typeface="Poppins Light"/>
                      <a:cs typeface="Poppins Light"/>
                      <a:sym typeface="Poppins Light"/>
                    </a:rPr>
                    <a:t>Caused by bacteria, viruses, fungi, or parasites.</a:t>
                  </a:r>
                  <a:endParaRPr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endParaRPr>
                </a:p>
              </p:txBody>
            </p:sp>
          </p:grpSp>
          <p:sp>
            <p:nvSpPr>
              <p:cNvPr id="131" name="Google Shape;131;p14"/>
              <p:cNvSpPr txBox="1"/>
              <p:nvPr/>
            </p:nvSpPr>
            <p:spPr>
              <a:xfrm>
                <a:off x="360008" y="2092169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Examples:</a:t>
                </a:r>
                <a:r>
                  <a:rPr lang="uk" sz="1300">
                    <a:solidFill>
                      <a:srgbClr val="242327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 </a:t>
                </a: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Flu, tuberculosis.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grpSp>
          <p:nvGrpSpPr>
            <p:cNvPr id="132" name="Google Shape;132;p14"/>
            <p:cNvGrpSpPr/>
            <p:nvPr/>
          </p:nvGrpSpPr>
          <p:grpSpPr>
            <a:xfrm>
              <a:off x="360008" y="2533282"/>
              <a:ext cx="2739600" cy="1088328"/>
              <a:chOff x="360008" y="1190619"/>
              <a:chExt cx="2739600" cy="1088328"/>
            </a:xfrm>
          </p:grpSpPr>
          <p:grpSp>
            <p:nvGrpSpPr>
              <p:cNvPr id="133" name="Google Shape;133;p14"/>
              <p:cNvGrpSpPr/>
              <p:nvPr/>
            </p:nvGrpSpPr>
            <p:grpSpPr>
              <a:xfrm>
                <a:off x="360008" y="1190619"/>
                <a:ext cx="2739600" cy="636103"/>
                <a:chOff x="360008" y="1190619"/>
                <a:chExt cx="2739600" cy="636103"/>
              </a:xfrm>
            </p:grpSpPr>
            <p:sp>
              <p:nvSpPr>
                <p:cNvPr id="134" name="Google Shape;134;p14"/>
                <p:cNvSpPr txBox="1"/>
                <p:nvPr/>
              </p:nvSpPr>
              <p:spPr>
                <a:xfrm>
                  <a:off x="360008" y="1190619"/>
                  <a:ext cx="27396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48AAD3"/>
                      </a:solidFill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Chronic Diseases:</a:t>
                  </a:r>
                  <a:endParaRPr sz="1300">
                    <a:solidFill>
                      <a:srgbClr val="48AAD3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endParaRPr>
                </a:p>
              </p:txBody>
            </p:sp>
            <p:sp>
              <p:nvSpPr>
                <p:cNvPr id="135" name="Google Shape;135;p14"/>
                <p:cNvSpPr txBox="1"/>
                <p:nvPr/>
              </p:nvSpPr>
              <p:spPr>
                <a:xfrm>
                  <a:off x="360008" y="1426523"/>
                  <a:ext cx="27396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242327"/>
                      </a:solidFill>
                      <a:latin typeface="Poppins Light"/>
                      <a:ea typeface="Poppins Light"/>
                      <a:cs typeface="Poppins Light"/>
                      <a:sym typeface="Poppins Light"/>
                    </a:rPr>
                    <a:t>Long-lasting conditions that progress slowly.</a:t>
                  </a:r>
                  <a:endParaRPr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endParaRPr>
                </a:p>
              </p:txBody>
            </p:sp>
          </p:grpSp>
          <p:sp>
            <p:nvSpPr>
              <p:cNvPr id="136" name="Google Shape;136;p14"/>
              <p:cNvSpPr txBox="1"/>
              <p:nvPr/>
            </p:nvSpPr>
            <p:spPr>
              <a:xfrm>
                <a:off x="360008" y="2078848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Examples:</a:t>
                </a:r>
                <a:r>
                  <a:rPr lang="uk" sz="1300">
                    <a:solidFill>
                      <a:srgbClr val="242327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 </a:t>
                </a: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Diabetes, arthritis.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grpSp>
          <p:nvGrpSpPr>
            <p:cNvPr id="137" name="Google Shape;137;p14"/>
            <p:cNvGrpSpPr/>
            <p:nvPr/>
          </p:nvGrpSpPr>
          <p:grpSpPr>
            <a:xfrm>
              <a:off x="360008" y="3862623"/>
              <a:ext cx="2739600" cy="1088328"/>
              <a:chOff x="360008" y="1190619"/>
              <a:chExt cx="2739600" cy="1088328"/>
            </a:xfrm>
          </p:grpSpPr>
          <p:grpSp>
            <p:nvGrpSpPr>
              <p:cNvPr id="138" name="Google Shape;138;p14"/>
              <p:cNvGrpSpPr/>
              <p:nvPr/>
            </p:nvGrpSpPr>
            <p:grpSpPr>
              <a:xfrm>
                <a:off x="360008" y="1190619"/>
                <a:ext cx="2739600" cy="636103"/>
                <a:chOff x="360008" y="1190619"/>
                <a:chExt cx="2739600" cy="636103"/>
              </a:xfrm>
            </p:grpSpPr>
            <p:sp>
              <p:nvSpPr>
                <p:cNvPr id="139" name="Google Shape;139;p14"/>
                <p:cNvSpPr txBox="1"/>
                <p:nvPr/>
              </p:nvSpPr>
              <p:spPr>
                <a:xfrm>
                  <a:off x="360008" y="1190619"/>
                  <a:ext cx="27396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48AAD3"/>
                      </a:solidFill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Genetic Diseases:</a:t>
                  </a:r>
                  <a:endParaRPr sz="1300">
                    <a:solidFill>
                      <a:srgbClr val="48AAD3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endParaRPr>
                </a:p>
              </p:txBody>
            </p:sp>
            <p:sp>
              <p:nvSpPr>
                <p:cNvPr id="140" name="Google Shape;140;p14"/>
                <p:cNvSpPr txBox="1"/>
                <p:nvPr/>
              </p:nvSpPr>
              <p:spPr>
                <a:xfrm>
                  <a:off x="360008" y="1426523"/>
                  <a:ext cx="27396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242327"/>
                      </a:solidFill>
                      <a:latin typeface="Poppins Light"/>
                      <a:ea typeface="Poppins Light"/>
                      <a:cs typeface="Poppins Light"/>
                      <a:sym typeface="Poppins Light"/>
                    </a:rPr>
                    <a:t>Result from abnormalities in </a:t>
                  </a:r>
                  <a:endParaRPr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242327"/>
                      </a:solidFill>
                      <a:latin typeface="Poppins Light"/>
                      <a:ea typeface="Poppins Light"/>
                      <a:cs typeface="Poppins Light"/>
                      <a:sym typeface="Poppins Light"/>
                    </a:rPr>
                    <a:t>the genetic code.</a:t>
                  </a:r>
                  <a:endParaRPr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endParaRPr>
                </a:p>
              </p:txBody>
            </p:sp>
          </p:grpSp>
          <p:sp>
            <p:nvSpPr>
              <p:cNvPr id="141" name="Google Shape;141;p14"/>
              <p:cNvSpPr txBox="1"/>
              <p:nvPr/>
            </p:nvSpPr>
            <p:spPr>
              <a:xfrm>
                <a:off x="360008" y="2078848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Examples:</a:t>
                </a:r>
                <a:r>
                  <a:rPr lang="uk" sz="1300">
                    <a:solidFill>
                      <a:srgbClr val="242327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 </a:t>
                </a: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Cystic fibrosis.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grpSp>
          <p:nvGrpSpPr>
            <p:cNvPr id="142" name="Google Shape;142;p14"/>
            <p:cNvGrpSpPr/>
            <p:nvPr/>
          </p:nvGrpSpPr>
          <p:grpSpPr>
            <a:xfrm>
              <a:off x="360008" y="5191964"/>
              <a:ext cx="2739600" cy="1288428"/>
              <a:chOff x="360008" y="1190619"/>
              <a:chExt cx="2739600" cy="1288428"/>
            </a:xfrm>
          </p:grpSpPr>
          <p:grpSp>
            <p:nvGrpSpPr>
              <p:cNvPr id="143" name="Google Shape;143;p14"/>
              <p:cNvGrpSpPr/>
              <p:nvPr/>
            </p:nvGrpSpPr>
            <p:grpSpPr>
              <a:xfrm>
                <a:off x="360008" y="1190619"/>
                <a:ext cx="2739600" cy="636103"/>
                <a:chOff x="360008" y="1190619"/>
                <a:chExt cx="2739600" cy="636103"/>
              </a:xfrm>
            </p:grpSpPr>
            <p:sp>
              <p:nvSpPr>
                <p:cNvPr id="144" name="Google Shape;144;p14"/>
                <p:cNvSpPr txBox="1"/>
                <p:nvPr/>
              </p:nvSpPr>
              <p:spPr>
                <a:xfrm>
                  <a:off x="360008" y="1190619"/>
                  <a:ext cx="27396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48AAD3"/>
                      </a:solidFill>
                      <a:latin typeface="Poppins SemiBold"/>
                      <a:ea typeface="Poppins SemiBold"/>
                      <a:cs typeface="Poppins SemiBold"/>
                      <a:sym typeface="Poppins SemiBold"/>
                    </a:rPr>
                    <a:t>Autoimmune Diseases:</a:t>
                  </a:r>
                  <a:endParaRPr sz="1300">
                    <a:solidFill>
                      <a:srgbClr val="48AAD3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endParaRPr>
                </a:p>
              </p:txBody>
            </p:sp>
            <p:sp>
              <p:nvSpPr>
                <p:cNvPr id="145" name="Google Shape;145;p14"/>
                <p:cNvSpPr txBox="1"/>
                <p:nvPr/>
              </p:nvSpPr>
              <p:spPr>
                <a:xfrm>
                  <a:off x="360008" y="1426523"/>
                  <a:ext cx="27396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242327"/>
                      </a:solidFill>
                      <a:latin typeface="Poppins Light"/>
                      <a:ea typeface="Poppins Light"/>
                      <a:cs typeface="Poppins Light"/>
                      <a:sym typeface="Poppins Light"/>
                    </a:rPr>
                    <a:t>Immune system attacks the body’s own cells.</a:t>
                  </a:r>
                  <a:endParaRPr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endParaRPr>
                </a:p>
              </p:txBody>
            </p:sp>
          </p:grpSp>
          <p:sp>
            <p:nvSpPr>
              <p:cNvPr id="146" name="Google Shape;146;p14"/>
              <p:cNvSpPr txBox="1"/>
              <p:nvPr/>
            </p:nvSpPr>
            <p:spPr>
              <a:xfrm>
                <a:off x="360008" y="2078848"/>
                <a:ext cx="2739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Examples:</a:t>
                </a: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 </a:t>
                </a: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Rheumatoid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rgbClr val="242327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arthritis, lupus.</a:t>
                </a:r>
                <a:endParaRPr sz="1300">
                  <a:solidFill>
                    <a:srgbClr val="242327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</p:grpSp>
      <p:grpSp>
        <p:nvGrpSpPr>
          <p:cNvPr id="147" name="Google Shape;147;p14"/>
          <p:cNvGrpSpPr/>
          <p:nvPr/>
        </p:nvGrpSpPr>
        <p:grpSpPr>
          <a:xfrm>
            <a:off x="3659405" y="652662"/>
            <a:ext cx="2739602" cy="4573418"/>
            <a:chOff x="3659405" y="652662"/>
            <a:chExt cx="2739602" cy="4573418"/>
          </a:xfrm>
        </p:grpSpPr>
        <p:grpSp>
          <p:nvGrpSpPr>
            <p:cNvPr id="148" name="Google Shape;148;p14"/>
            <p:cNvGrpSpPr/>
            <p:nvPr/>
          </p:nvGrpSpPr>
          <p:grpSpPr>
            <a:xfrm>
              <a:off x="3659405" y="1447499"/>
              <a:ext cx="2739600" cy="1787027"/>
              <a:chOff x="3659405" y="1447499"/>
              <a:chExt cx="2739600" cy="1787027"/>
            </a:xfrm>
          </p:grpSpPr>
          <p:sp>
            <p:nvSpPr>
              <p:cNvPr id="149" name="Google Shape;149;p14"/>
              <p:cNvSpPr txBox="1"/>
              <p:nvPr/>
            </p:nvSpPr>
            <p:spPr>
              <a:xfrm>
                <a:off x="3659405" y="1447499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Common Symptoms:</a:t>
                </a:r>
                <a:endParaRPr sz="13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sp>
            <p:nvSpPr>
              <p:cNvPr id="150" name="Google Shape;150;p14"/>
              <p:cNvSpPr txBox="1"/>
              <p:nvPr/>
            </p:nvSpPr>
            <p:spPr>
              <a:xfrm>
                <a:off x="3659405" y="1883926"/>
                <a:ext cx="2739600" cy="13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Fever and fatigue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Pain and inflammation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Coughing and breathing difficulties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Changes in weight or appetite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Skin rashes or lesions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grpSp>
          <p:nvGrpSpPr>
            <p:cNvPr id="151" name="Google Shape;151;p14"/>
            <p:cNvGrpSpPr/>
            <p:nvPr/>
          </p:nvGrpSpPr>
          <p:grpSpPr>
            <a:xfrm>
              <a:off x="3659405" y="3439054"/>
              <a:ext cx="2739600" cy="1787027"/>
              <a:chOff x="3659405" y="3439054"/>
              <a:chExt cx="2739600" cy="1787027"/>
            </a:xfrm>
          </p:grpSpPr>
          <p:sp>
            <p:nvSpPr>
              <p:cNvPr id="152" name="Google Shape;152;p14"/>
              <p:cNvSpPr txBox="1"/>
              <p:nvPr/>
            </p:nvSpPr>
            <p:spPr>
              <a:xfrm>
                <a:off x="3659405" y="3439054"/>
                <a:ext cx="27396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rPr>
                  <a:t>Diagnosis Methods:</a:t>
                </a:r>
                <a:endParaRPr sz="13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endParaRPr>
              </a:p>
            </p:txBody>
          </p:sp>
          <p:sp>
            <p:nvSpPr>
              <p:cNvPr id="153" name="Google Shape;153;p14"/>
              <p:cNvSpPr txBox="1"/>
              <p:nvPr/>
            </p:nvSpPr>
            <p:spPr>
              <a:xfrm>
                <a:off x="3659405" y="3875480"/>
                <a:ext cx="2739600" cy="13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Physical examinations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Laboratory tests (blood, urine, etc.)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Imaging studies (X-rays, MRIs, 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CT scans)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300">
                    <a:solidFill>
                      <a:schemeClr val="lt1"/>
                    </a:solidFill>
                    <a:latin typeface="Poppins Light"/>
                    <a:ea typeface="Poppins Light"/>
                    <a:cs typeface="Poppins Light"/>
                    <a:sym typeface="Poppins Light"/>
                  </a:rPr>
                  <a:t>Genetic testing</a:t>
                </a:r>
                <a:endParaRPr sz="1300">
                  <a:solidFill>
                    <a:schemeClr val="lt1"/>
                  </a:solidFill>
                  <a:latin typeface="Poppins Light"/>
                  <a:ea typeface="Poppins Light"/>
                  <a:cs typeface="Poppins Light"/>
                  <a:sym typeface="Poppins Light"/>
                </a:endParaRPr>
              </a:p>
            </p:txBody>
          </p:sp>
        </p:grpSp>
        <p:sp>
          <p:nvSpPr>
            <p:cNvPr id="154" name="Google Shape;154;p14"/>
            <p:cNvSpPr txBox="1"/>
            <p:nvPr/>
          </p:nvSpPr>
          <p:spPr>
            <a:xfrm>
              <a:off x="3659408" y="652662"/>
              <a:ext cx="2739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uk" sz="1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SYMPTOMS AND </a:t>
              </a:r>
              <a:endParaRPr b="1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9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DIAGNOSIS</a:t>
              </a:r>
              <a:endParaRPr b="1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