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Vidaloka"/>
      <p:regular r:id="rId7"/>
    </p:embeddedFont>
    <p:embeddedFont>
      <p:font typeface="Cinzel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757">
          <p15:clr>
            <a:srgbClr val="747775"/>
          </p15:clr>
        </p15:guide>
        <p15:guide id="2" pos="397">
          <p15:clr>
            <a:srgbClr val="747775"/>
          </p15:clr>
        </p15:guide>
        <p15:guide id="3" pos="4365">
          <p15:clr>
            <a:srgbClr val="747775"/>
          </p15:clr>
        </p15:guide>
        <p15:guide id="4" pos="19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57"/>
        <p:guide pos="397"/>
        <p:guide pos="4365"/>
        <p:guide pos="19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inzel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Vidaloka-regular.fntdata"/><Relationship Id="rId8" Type="http://schemas.openxmlformats.org/officeDocument/2006/relationships/font" Target="fonts/Cinze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2789999" cy="10698075"/>
            <a:chOff x="0" y="0"/>
            <a:chExt cx="2789999" cy="10698075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17590" r="19587" t="21048"/>
            <a:stretch/>
          </p:blipFill>
          <p:spPr>
            <a:xfrm>
              <a:off x="0" y="0"/>
              <a:ext cx="2789999" cy="52611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Google Shape;56;p13"/>
            <p:cNvSpPr/>
            <p:nvPr/>
          </p:nvSpPr>
          <p:spPr>
            <a:xfrm>
              <a:off x="0" y="3037975"/>
              <a:ext cx="2789969" cy="7660100"/>
            </a:xfrm>
            <a:custGeom>
              <a:rect b="b" l="l" r="r" t="t"/>
              <a:pathLst>
                <a:path extrusionOk="0" h="306404" w="112295">
                  <a:moveTo>
                    <a:pt x="0" y="0"/>
                  </a:moveTo>
                  <a:lnTo>
                    <a:pt x="112295" y="38100"/>
                  </a:lnTo>
                  <a:lnTo>
                    <a:pt x="112295" y="306404"/>
                  </a:lnTo>
                  <a:lnTo>
                    <a:pt x="0" y="306404"/>
                  </a:lnTo>
                  <a:close/>
                </a:path>
              </a:pathLst>
            </a:custGeom>
            <a:solidFill>
              <a:srgbClr val="302724"/>
            </a:solidFill>
            <a:ln>
              <a:noFill/>
            </a:ln>
          </p:spPr>
        </p:sp>
      </p:grpSp>
      <p:grpSp>
        <p:nvGrpSpPr>
          <p:cNvPr id="57" name="Google Shape;57;p13"/>
          <p:cNvGrpSpPr/>
          <p:nvPr/>
        </p:nvGrpSpPr>
        <p:grpSpPr>
          <a:xfrm>
            <a:off x="6315000" y="0"/>
            <a:ext cx="615000" cy="718800"/>
            <a:chOff x="6315000" y="0"/>
            <a:chExt cx="615000" cy="718800"/>
          </a:xfrm>
        </p:grpSpPr>
        <p:sp>
          <p:nvSpPr>
            <p:cNvPr id="58" name="Google Shape;58;p13"/>
            <p:cNvSpPr/>
            <p:nvPr/>
          </p:nvSpPr>
          <p:spPr>
            <a:xfrm>
              <a:off x="6315000" y="0"/>
              <a:ext cx="615000" cy="718800"/>
            </a:xfrm>
            <a:prstGeom prst="rect">
              <a:avLst/>
            </a:prstGeom>
            <a:solidFill>
              <a:srgbClr val="3027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9" name="Google Shape;59;p13"/>
            <p:cNvGrpSpPr/>
            <p:nvPr/>
          </p:nvGrpSpPr>
          <p:grpSpPr>
            <a:xfrm>
              <a:off x="6397472" y="92875"/>
              <a:ext cx="482242" cy="539284"/>
              <a:chOff x="6419872" y="92875"/>
              <a:chExt cx="482242" cy="539284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6419872" y="92875"/>
                <a:ext cx="2286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300">
                    <a:solidFill>
                      <a:schemeClr val="lt1"/>
                    </a:solidFill>
                    <a:latin typeface="Vidaloka"/>
                    <a:ea typeface="Vidaloka"/>
                    <a:cs typeface="Vidaloka"/>
                    <a:sym typeface="Vidaloka"/>
                  </a:rPr>
                  <a:t>S</a:t>
                </a:r>
                <a:endParaRPr sz="2300">
                  <a:solidFill>
                    <a:schemeClr val="lt1"/>
                  </a:solidFill>
                  <a:latin typeface="Vidaloka"/>
                  <a:ea typeface="Vidaloka"/>
                  <a:cs typeface="Vidaloka"/>
                  <a:sym typeface="Vidaloka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6673514" y="309059"/>
                <a:ext cx="2286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100">
                    <a:solidFill>
                      <a:schemeClr val="lt1"/>
                    </a:solidFill>
                    <a:latin typeface="Vidaloka"/>
                    <a:ea typeface="Vidaloka"/>
                    <a:cs typeface="Vidaloka"/>
                    <a:sym typeface="Vidaloka"/>
                  </a:rPr>
                  <a:t>K</a:t>
                </a:r>
                <a:endParaRPr sz="2100">
                  <a:solidFill>
                    <a:schemeClr val="lt1"/>
                  </a:solidFill>
                  <a:latin typeface="Vidaloka"/>
                  <a:ea typeface="Vidaloka"/>
                  <a:cs typeface="Vidaloka"/>
                  <a:sym typeface="Vidaloka"/>
                </a:endParaRPr>
              </a:p>
            </p:txBody>
          </p:sp>
          <p:cxnSp>
            <p:nvCxnSpPr>
              <p:cNvPr id="62" name="Google Shape;62;p13"/>
              <p:cNvCxnSpPr/>
              <p:nvPr/>
            </p:nvCxnSpPr>
            <p:spPr>
              <a:xfrm flipH="1" rot="10800000">
                <a:off x="6457950" y="182125"/>
                <a:ext cx="348900" cy="3489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CB51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3" name="Google Shape;63;p13"/>
          <p:cNvGrpSpPr/>
          <p:nvPr/>
        </p:nvGrpSpPr>
        <p:grpSpPr>
          <a:xfrm>
            <a:off x="638975" y="3794119"/>
            <a:ext cx="2031900" cy="1269681"/>
            <a:chOff x="638975" y="3794119"/>
            <a:chExt cx="2031900" cy="1269681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638975" y="3794119"/>
              <a:ext cx="1476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FCB510"/>
                  </a:solidFill>
                  <a:latin typeface="Cinzel"/>
                  <a:ea typeface="Cinzel"/>
                  <a:cs typeface="Cinzel"/>
                  <a:sym typeface="Cinzel"/>
                </a:rPr>
                <a:t>CONTACT</a:t>
              </a:r>
              <a:endParaRPr b="1">
                <a:solidFill>
                  <a:srgbClr val="FCB510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638975" y="4115600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P: </a:t>
              </a: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123-456-7890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638975" y="4316267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E: </a:t>
              </a: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SpencerKirlin@mail.com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638975" y="4516933"/>
              <a:ext cx="20319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A: </a:t>
              </a: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585 Hillcrest Circle, Minneapolis, Minnesota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638975" y="4925200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in: </a:t>
              </a: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Linkedin@name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638975" y="5298263"/>
            <a:ext cx="2031900" cy="1099038"/>
            <a:chOff x="638975" y="5310169"/>
            <a:chExt cx="2031900" cy="1099038"/>
          </a:xfrm>
        </p:grpSpPr>
        <p:grpSp>
          <p:nvGrpSpPr>
            <p:cNvPr id="70" name="Google Shape;70;p13"/>
            <p:cNvGrpSpPr/>
            <p:nvPr/>
          </p:nvGrpSpPr>
          <p:grpSpPr>
            <a:xfrm>
              <a:off x="638975" y="5310169"/>
              <a:ext cx="2031900" cy="651806"/>
              <a:chOff x="638975" y="3794119"/>
              <a:chExt cx="2031900" cy="651806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638975" y="3794119"/>
                <a:ext cx="1476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FCB510"/>
                    </a:solidFill>
                    <a:latin typeface="Cinzel"/>
                    <a:ea typeface="Cinzel"/>
                    <a:cs typeface="Cinzel"/>
                    <a:sym typeface="Cinzel"/>
                  </a:rPr>
                  <a:t>EDUCATION</a:t>
                </a:r>
                <a:endParaRPr b="1">
                  <a:solidFill>
                    <a:srgbClr val="FCB510"/>
                  </a:solidFill>
                  <a:latin typeface="Cinzel"/>
                  <a:ea typeface="Cinzel"/>
                  <a:cs typeface="Cinzel"/>
                  <a:sym typeface="Cinzel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638975" y="4099725"/>
                <a:ext cx="20319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9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Bachelor of Fine Arts (BFA)</a:t>
                </a:r>
                <a:endParaRPr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in Graphic Design</a:t>
                </a:r>
                <a:endParaRPr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  <p:sp>
          <p:nvSpPr>
            <p:cNvPr id="73" name="Google Shape;73;p13"/>
            <p:cNvSpPr txBox="1"/>
            <p:nvPr/>
          </p:nvSpPr>
          <p:spPr>
            <a:xfrm>
              <a:off x="638975" y="6046991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XYZ University, City, State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638975" y="6270606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Graduated: May 20XX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75" name="Google Shape;75;p13"/>
          <p:cNvSpPr txBox="1"/>
          <p:nvPr/>
        </p:nvSpPr>
        <p:spPr>
          <a:xfrm>
            <a:off x="638975" y="6631763"/>
            <a:ext cx="1476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FCB510"/>
                </a:solidFill>
                <a:latin typeface="Cinzel"/>
                <a:ea typeface="Cinzel"/>
                <a:cs typeface="Cinzel"/>
                <a:sym typeface="Cinzel"/>
              </a:rPr>
              <a:t>SKILLS</a:t>
            </a:r>
            <a:endParaRPr b="1">
              <a:solidFill>
                <a:srgbClr val="FCB510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grpSp>
        <p:nvGrpSpPr>
          <p:cNvPr id="76" name="Google Shape;76;p13"/>
          <p:cNvGrpSpPr/>
          <p:nvPr/>
        </p:nvGrpSpPr>
        <p:grpSpPr>
          <a:xfrm>
            <a:off x="638975" y="6937369"/>
            <a:ext cx="2031900" cy="1173081"/>
            <a:chOff x="638975" y="6937369"/>
            <a:chExt cx="2031900" cy="1173081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638975" y="6937369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TECHNICAL SKILLS:</a:t>
              </a:r>
              <a:endParaRPr b="1"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638975" y="7141986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• HTML and CSS Basics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638975" y="7346604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• Image Editing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80" name="Google Shape;80;p13"/>
            <p:cNvGrpSpPr/>
            <p:nvPr/>
          </p:nvGrpSpPr>
          <p:grpSpPr>
            <a:xfrm>
              <a:off x="638975" y="7551222"/>
              <a:ext cx="2031900" cy="559228"/>
              <a:chOff x="638975" y="5828803"/>
              <a:chExt cx="2031900" cy="559228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638975" y="5828803"/>
                <a:ext cx="2031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Print Production</a:t>
                </a:r>
                <a:endParaRPr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638975" y="6041831"/>
                <a:ext cx="20319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Spartan"/>
                    <a:ea typeface="Spartan"/>
                    <a:cs typeface="Spartan"/>
                    <a:sym typeface="Spartan"/>
                  </a:rPr>
                  <a:t>• 3D Modeling (optional, if applicable)</a:t>
                </a:r>
                <a:endParaRPr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</p:grpSp>
      </p:grpSp>
      <p:sp>
        <p:nvSpPr>
          <p:cNvPr id="83" name="Google Shape;83;p13"/>
          <p:cNvSpPr txBox="1"/>
          <p:nvPr/>
        </p:nvSpPr>
        <p:spPr>
          <a:xfrm>
            <a:off x="638975" y="8338338"/>
            <a:ext cx="2031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DESIGN SOFTWARE:</a:t>
            </a:r>
            <a:endParaRPr b="1" sz="9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84" name="Google Shape;84;p13"/>
          <p:cNvGrpSpPr/>
          <p:nvPr/>
        </p:nvGrpSpPr>
        <p:grpSpPr>
          <a:xfrm>
            <a:off x="638975" y="8551366"/>
            <a:ext cx="2031900" cy="1378974"/>
            <a:chOff x="638975" y="8551366"/>
            <a:chExt cx="2031900" cy="1378974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638975" y="8551366"/>
              <a:ext cx="2031900" cy="554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• Adobe Creative Suite (Photoshop, Illustrator, 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InDesign)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638975" y="9173084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• Sketch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638975" y="9379303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• Figma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638975" y="9585521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• CorelDRAW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638975" y="9791740"/>
              <a:ext cx="2031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Spartan"/>
                  <a:ea typeface="Spartan"/>
                  <a:cs typeface="Spartan"/>
                  <a:sym typeface="Spartan"/>
                </a:rPr>
                <a:t>• AutoCAD</a:t>
              </a:r>
              <a:endParaRPr sz="9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90" name="Google Shape;90;p13"/>
          <p:cNvSpPr txBox="1"/>
          <p:nvPr/>
        </p:nvSpPr>
        <p:spPr>
          <a:xfrm>
            <a:off x="3029477" y="330735"/>
            <a:ext cx="29850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300">
                <a:solidFill>
                  <a:srgbClr val="302724"/>
                </a:solidFill>
                <a:latin typeface="Vidaloka"/>
                <a:ea typeface="Vidaloka"/>
                <a:cs typeface="Vidaloka"/>
                <a:sym typeface="Vidaloka"/>
              </a:rPr>
              <a:t>Spencer</a:t>
            </a:r>
            <a:r>
              <a:rPr lang="uk" sz="4300">
                <a:solidFill>
                  <a:schemeClr val="dk2"/>
                </a:solidFill>
                <a:latin typeface="Vidaloka"/>
                <a:ea typeface="Vidaloka"/>
                <a:cs typeface="Vidaloka"/>
                <a:sym typeface="Vidaloka"/>
              </a:rPr>
              <a:t> </a:t>
            </a:r>
            <a:endParaRPr sz="4300">
              <a:solidFill>
                <a:schemeClr val="dk2"/>
              </a:solidFill>
              <a:latin typeface="Vidaloka"/>
              <a:ea typeface="Vidaloka"/>
              <a:cs typeface="Vidaloka"/>
              <a:sym typeface="Vidalok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300">
                <a:solidFill>
                  <a:srgbClr val="FCB510"/>
                </a:solidFill>
                <a:latin typeface="Vidaloka"/>
                <a:ea typeface="Vidaloka"/>
                <a:cs typeface="Vidaloka"/>
                <a:sym typeface="Vidaloka"/>
              </a:rPr>
              <a:t>Kirlin</a:t>
            </a:r>
            <a:endParaRPr sz="4300">
              <a:solidFill>
                <a:srgbClr val="FCB510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049321" y="1647721"/>
            <a:ext cx="2985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02724"/>
                </a:solidFill>
                <a:latin typeface="Spartan"/>
                <a:ea typeface="Spartan"/>
                <a:cs typeface="Spartan"/>
                <a:sym typeface="Spartan"/>
              </a:rPr>
              <a:t>E X E C U T I V E  D I R E C T O R</a:t>
            </a:r>
            <a:endParaRPr sz="1000">
              <a:solidFill>
                <a:srgbClr val="FCB510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92" name="Google Shape;92;p13"/>
          <p:cNvGrpSpPr/>
          <p:nvPr/>
        </p:nvGrpSpPr>
        <p:grpSpPr>
          <a:xfrm>
            <a:off x="3049324" y="2355475"/>
            <a:ext cx="3883376" cy="1195367"/>
            <a:chOff x="3049324" y="2355475"/>
            <a:chExt cx="3883376" cy="1195367"/>
          </a:xfrm>
        </p:grpSpPr>
        <p:sp>
          <p:nvSpPr>
            <p:cNvPr id="93" name="Google Shape;93;p13"/>
            <p:cNvSpPr txBox="1"/>
            <p:nvPr/>
          </p:nvSpPr>
          <p:spPr>
            <a:xfrm>
              <a:off x="3049324" y="2355475"/>
              <a:ext cx="1918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FCB510"/>
                  </a:solidFill>
                  <a:latin typeface="Cinzel"/>
                  <a:ea typeface="Cinzel"/>
                  <a:cs typeface="Cinzel"/>
                  <a:sym typeface="Cinzel"/>
                </a:rPr>
                <a:t>PROFILE SUMMARY</a:t>
              </a:r>
              <a:endParaRPr b="1">
                <a:solidFill>
                  <a:srgbClr val="FCB510"/>
                </a:solidFill>
                <a:latin typeface="Cinzel"/>
                <a:ea typeface="Cinzel"/>
                <a:cs typeface="Cinzel"/>
                <a:sym typeface="Cinzel"/>
              </a:endParaRPr>
            </a:p>
          </p:txBody>
        </p:sp>
        <p:cxnSp>
          <p:nvCxnSpPr>
            <p:cNvPr id="94" name="Google Shape;94;p13"/>
            <p:cNvCxnSpPr/>
            <p:nvPr/>
          </p:nvCxnSpPr>
          <p:spPr>
            <a:xfrm rot="10800000">
              <a:off x="5002800" y="2473850"/>
              <a:ext cx="1929900" cy="0"/>
            </a:xfrm>
            <a:prstGeom prst="straightConnector1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5" name="Google Shape;95;p13"/>
            <p:cNvSpPr txBox="1"/>
            <p:nvPr/>
          </p:nvSpPr>
          <p:spPr>
            <a:xfrm>
              <a:off x="3049327" y="2788842"/>
              <a:ext cx="3880800" cy="7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The summary section of your resume is an important part of your  job application. Your summary should be a brief paragraph that highlights your most significant </a:t>
              </a:r>
              <a:r>
                <a:rPr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accomplishments</a:t>
              </a:r>
              <a:r>
                <a:rPr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and</a:t>
              </a:r>
              <a:r>
                <a:rPr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 relevant skills for the position you’re applying for.</a:t>
              </a:r>
              <a:endParaRPr sz="900">
                <a:solidFill>
                  <a:srgbClr val="302724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sp>
        <p:nvSpPr>
          <p:cNvPr id="96" name="Google Shape;96;p13"/>
          <p:cNvSpPr txBox="1"/>
          <p:nvPr/>
        </p:nvSpPr>
        <p:spPr>
          <a:xfrm>
            <a:off x="3049324" y="3923119"/>
            <a:ext cx="191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FCB510"/>
                </a:solidFill>
                <a:latin typeface="Cinzel"/>
                <a:ea typeface="Cinzel"/>
                <a:cs typeface="Cinzel"/>
                <a:sym typeface="Cinzel"/>
              </a:rPr>
              <a:t>WORK EXPERIENCE</a:t>
            </a:r>
            <a:endParaRPr b="1">
              <a:solidFill>
                <a:srgbClr val="FCB510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cxnSp>
        <p:nvCxnSpPr>
          <p:cNvPr id="97" name="Google Shape;97;p13"/>
          <p:cNvCxnSpPr/>
          <p:nvPr/>
        </p:nvCxnSpPr>
        <p:spPr>
          <a:xfrm rot="10800000">
            <a:off x="5002800" y="4041494"/>
            <a:ext cx="1929900" cy="0"/>
          </a:xfrm>
          <a:prstGeom prst="straightConnector1">
            <a:avLst/>
          </a:prstGeom>
          <a:noFill/>
          <a:ln cap="flat" cmpd="sng" w="9525">
            <a:solidFill>
              <a:srgbClr val="EDEDED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8" name="Google Shape;98;p13"/>
          <p:cNvGrpSpPr/>
          <p:nvPr/>
        </p:nvGrpSpPr>
        <p:grpSpPr>
          <a:xfrm>
            <a:off x="2907100" y="4356475"/>
            <a:ext cx="4201825" cy="2785125"/>
            <a:chOff x="2907100" y="4356475"/>
            <a:chExt cx="4201825" cy="2785125"/>
          </a:xfrm>
        </p:grpSpPr>
        <p:sp>
          <p:nvSpPr>
            <p:cNvPr id="99" name="Google Shape;99;p13"/>
            <p:cNvSpPr txBox="1"/>
            <p:nvPr/>
          </p:nvSpPr>
          <p:spPr>
            <a:xfrm>
              <a:off x="3049325" y="4356475"/>
              <a:ext cx="2163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EXECUTIVE DIRECTOR</a:t>
              </a:r>
              <a:endParaRPr b="1" sz="900">
                <a:solidFill>
                  <a:srgbClr val="302724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3049325" y="4554925"/>
              <a:ext cx="405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XYZ Nonprofit Organization, City, State | January 2018 - Present</a:t>
              </a:r>
              <a:endParaRPr sz="900">
                <a:solidFill>
                  <a:srgbClr val="302724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2907100" y="4925200"/>
              <a:ext cx="3946800" cy="221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Provide visionary leadership, setting organizational goals and developing strategies to achieve them.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Successfully led the organization through a period of growth, increasing annual revenues by 25% through innovative fundraising initiatives.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Oversee the development and management of budgets, ensuring financial sustainability and responsible allocation of resources.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Implemented cost-saving measures, resulting in a 15% reduction in operational expenses without compromising program effectiveness.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2907100" y="7334250"/>
            <a:ext cx="4201825" cy="2993036"/>
            <a:chOff x="2907100" y="4356464"/>
            <a:chExt cx="4201825" cy="2993036"/>
          </a:xfrm>
        </p:grpSpPr>
        <p:sp>
          <p:nvSpPr>
            <p:cNvPr id="103" name="Google Shape;103;p13"/>
            <p:cNvSpPr txBox="1"/>
            <p:nvPr/>
          </p:nvSpPr>
          <p:spPr>
            <a:xfrm>
              <a:off x="3049325" y="4356464"/>
              <a:ext cx="2383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DIRECTOR OF DEVELOPMENT</a:t>
              </a:r>
              <a:endParaRPr b="1" sz="900">
                <a:solidFill>
                  <a:srgbClr val="302724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3049325" y="4554925"/>
              <a:ext cx="405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02724"/>
                  </a:solidFill>
                  <a:latin typeface="Spartan"/>
                  <a:ea typeface="Spartan"/>
                  <a:cs typeface="Spartan"/>
                  <a:sym typeface="Spartan"/>
                </a:rPr>
                <a:t>ABC Foundation, City, State | June 2015 - December 2017</a:t>
              </a:r>
              <a:endParaRPr sz="900">
                <a:solidFill>
                  <a:srgbClr val="302724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2907100" y="4925200"/>
              <a:ext cx="3946800" cy="242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Developed and executed comprehensive fundraising strategies, resulting in a 40% increase in annual donations.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Established and maintained relationships with major donors, implementing personalized stewardship plans to ensure long-term engagement.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Organized and managed high-profile fundraising events, contributing to a 20% growth in event revenue.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  <a:p>
              <a:pPr indent="-285750" lvl="0" marL="45720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6F6F"/>
                </a:buClr>
                <a:buSzPts val="900"/>
                <a:buFont typeface="Spartan"/>
                <a:buChar char="●"/>
              </a:pPr>
              <a:r>
                <a:rPr lang="uk" sz="900">
                  <a:solidFill>
                    <a:srgbClr val="706F6F"/>
                  </a:solidFill>
                  <a:latin typeface="Spartan"/>
                  <a:ea typeface="Spartan"/>
                  <a:cs typeface="Spartan"/>
                  <a:sym typeface="Spartan"/>
                </a:rPr>
                <a:t>Collaborated with the marketing team to create compelling fundraising materials and campaigns, effectively communicating the organization's impact and needs.</a:t>
              </a:r>
              <a:endParaRPr sz="900">
                <a:solidFill>
                  <a:srgbClr val="706F6F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