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Sacramento"/>
      <p:regular r:id="rId8"/>
    </p:embeddedFont>
    <p:embeddedFont>
      <p:font typeface="EB Garamond"/>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EBGaramond-italic.fntdata"/><Relationship Id="rId10" Type="http://schemas.openxmlformats.org/officeDocument/2006/relationships/font" Target="fonts/EBGaramond-bold.fntdata"/><Relationship Id="rId12" Type="http://schemas.openxmlformats.org/officeDocument/2006/relationships/font" Target="fonts/EBGaramond-boldItalic.fntdata"/><Relationship Id="rId9" Type="http://schemas.openxmlformats.org/officeDocument/2006/relationships/font" Target="fonts/EBGaramo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Sacramen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8ee467be2_1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8ee467b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 Id="rId11" Type="http://schemas.openxmlformats.org/officeDocument/2006/relationships/image" Target="../media/image5.png"/><Relationship Id="rId10"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watercolor sea top view.png"/>
          <p:cNvPicPr preferRelativeResize="0"/>
          <p:nvPr/>
        </p:nvPicPr>
        <p:blipFill rotWithShape="1">
          <a:blip r:embed="rId3">
            <a:alphaModFix/>
          </a:blip>
          <a:srcRect b="436" l="446" r="436" t="446"/>
          <a:stretch/>
        </p:blipFill>
        <p:spPr>
          <a:xfrm>
            <a:off x="0" y="-5"/>
            <a:ext cx="7560003" cy="2702110"/>
          </a:xfrm>
          <a:prstGeom prst="rect">
            <a:avLst/>
          </a:prstGeom>
          <a:noFill/>
          <a:ln>
            <a:noFill/>
          </a:ln>
        </p:spPr>
      </p:pic>
      <p:pic>
        <p:nvPicPr>
          <p:cNvPr id="55" name="Google Shape;55;p13" title="Hue_Saturation 1.png"/>
          <p:cNvPicPr preferRelativeResize="0"/>
          <p:nvPr/>
        </p:nvPicPr>
        <p:blipFill rotWithShape="1">
          <a:blip r:embed="rId4">
            <a:alphaModFix/>
          </a:blip>
          <a:srcRect b="680" l="690" r="680" t="690"/>
          <a:stretch/>
        </p:blipFill>
        <p:spPr>
          <a:xfrm>
            <a:off x="0" y="8706012"/>
            <a:ext cx="7560003" cy="1985977"/>
          </a:xfrm>
          <a:prstGeom prst="rect">
            <a:avLst/>
          </a:prstGeom>
          <a:noFill/>
          <a:ln>
            <a:noFill/>
          </a:ln>
        </p:spPr>
      </p:pic>
      <p:pic>
        <p:nvPicPr>
          <p:cNvPr id="56" name="Google Shape;56;p13" title="Шар 1.png"/>
          <p:cNvPicPr preferRelativeResize="0"/>
          <p:nvPr/>
        </p:nvPicPr>
        <p:blipFill>
          <a:blip r:embed="rId5">
            <a:alphaModFix/>
          </a:blip>
          <a:stretch>
            <a:fillRect/>
          </a:stretch>
        </p:blipFill>
        <p:spPr>
          <a:xfrm>
            <a:off x="5051900" y="8807325"/>
            <a:ext cx="1971524" cy="1415700"/>
          </a:xfrm>
          <a:prstGeom prst="rect">
            <a:avLst/>
          </a:prstGeom>
          <a:noFill/>
          <a:ln>
            <a:noFill/>
          </a:ln>
        </p:spPr>
      </p:pic>
      <p:sp>
        <p:nvSpPr>
          <p:cNvPr id="57" name="Google Shape;57;p13"/>
          <p:cNvSpPr txBox="1"/>
          <p:nvPr/>
        </p:nvSpPr>
        <p:spPr>
          <a:xfrm>
            <a:off x="1255200" y="2163350"/>
            <a:ext cx="5049600" cy="1185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7700">
                <a:latin typeface="Sacramento"/>
                <a:ea typeface="Sacramento"/>
                <a:cs typeface="Sacramento"/>
                <a:sym typeface="Sacramento"/>
              </a:rPr>
              <a:t>Welcome</a:t>
            </a:r>
            <a:endParaRPr sz="7700">
              <a:latin typeface="Sacramento"/>
              <a:ea typeface="Sacramento"/>
              <a:cs typeface="Sacramento"/>
              <a:sym typeface="Sacramento"/>
            </a:endParaRPr>
          </a:p>
        </p:txBody>
      </p:sp>
      <p:sp>
        <p:nvSpPr>
          <p:cNvPr id="58" name="Google Shape;58;p13"/>
          <p:cNvSpPr txBox="1"/>
          <p:nvPr/>
        </p:nvSpPr>
        <p:spPr>
          <a:xfrm>
            <a:off x="1255200" y="3769030"/>
            <a:ext cx="50496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900">
                <a:solidFill>
                  <a:srgbClr val="015E90"/>
                </a:solidFill>
                <a:latin typeface="EB Garamond"/>
                <a:ea typeface="EB Garamond"/>
                <a:cs typeface="EB Garamond"/>
                <a:sym typeface="EB Garamond"/>
              </a:rPr>
              <a:t>TO OUR SEASIDE</a:t>
            </a:r>
            <a:endParaRPr sz="1900">
              <a:solidFill>
                <a:srgbClr val="015E90"/>
              </a:solidFill>
              <a:latin typeface="EB Garamond"/>
              <a:ea typeface="EB Garamond"/>
              <a:cs typeface="EB Garamond"/>
              <a:sym typeface="EB Garamond"/>
            </a:endParaRPr>
          </a:p>
          <a:p>
            <a:pPr indent="0" lvl="0" marL="0" rtl="0" algn="ctr">
              <a:spcBef>
                <a:spcPts val="0"/>
              </a:spcBef>
              <a:spcAft>
                <a:spcPts val="0"/>
              </a:spcAft>
              <a:buNone/>
            </a:pPr>
            <a:r>
              <a:rPr lang="en" sz="1900">
                <a:solidFill>
                  <a:srgbClr val="015E90"/>
                </a:solidFill>
                <a:latin typeface="EB Garamond"/>
                <a:ea typeface="EB Garamond"/>
                <a:cs typeface="EB Garamond"/>
                <a:sym typeface="EB Garamond"/>
              </a:rPr>
              <a:t>WEDDING CELEBRATION!</a:t>
            </a:r>
            <a:endParaRPr sz="1900">
              <a:solidFill>
                <a:srgbClr val="015E90"/>
              </a:solidFill>
              <a:latin typeface="EB Garamond"/>
              <a:ea typeface="EB Garamond"/>
              <a:cs typeface="EB Garamond"/>
              <a:sym typeface="EB Garamond"/>
            </a:endParaRPr>
          </a:p>
        </p:txBody>
      </p:sp>
      <p:sp>
        <p:nvSpPr>
          <p:cNvPr id="59" name="Google Shape;59;p13"/>
          <p:cNvSpPr txBox="1"/>
          <p:nvPr/>
        </p:nvSpPr>
        <p:spPr>
          <a:xfrm>
            <a:off x="799375" y="4774410"/>
            <a:ext cx="5961300" cy="1662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chemeClr val="dk1"/>
                </a:solidFill>
                <a:latin typeface="EB Garamond"/>
                <a:ea typeface="EB Garamond"/>
                <a:cs typeface="EB Garamond"/>
                <a:sym typeface="EB Garamond"/>
              </a:rPr>
              <a:t>We are overjoyed to have you join us in this beautiful corner of the world to share the happiest moment of our lives.</a:t>
            </a:r>
            <a:endParaRPr sz="1800">
              <a:solidFill>
                <a:schemeClr val="dk1"/>
              </a:solidFill>
              <a:latin typeface="EB Garamond"/>
              <a:ea typeface="EB Garamond"/>
              <a:cs typeface="EB Garamond"/>
              <a:sym typeface="EB Garamond"/>
            </a:endParaRPr>
          </a:p>
          <a:p>
            <a:pPr indent="0" lvl="0" marL="0" rtl="0" algn="ct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ctr">
              <a:spcBef>
                <a:spcPts val="0"/>
              </a:spcBef>
              <a:spcAft>
                <a:spcPts val="0"/>
              </a:spcAft>
              <a:buNone/>
            </a:pPr>
            <a:r>
              <a:rPr lang="en" sz="1800">
                <a:solidFill>
                  <a:schemeClr val="dk1"/>
                </a:solidFill>
                <a:latin typeface="EB Garamond"/>
                <a:ea typeface="EB Garamond"/>
                <a:cs typeface="EB Garamond"/>
                <a:sym typeface="EB Garamond"/>
              </a:rPr>
              <a:t>The sea has always been part of our love story, and having you here makes it complete. We hope the salty breeze, golden sunsets, and gentle waves will make this weekend unforgettable for you.</a:t>
            </a:r>
            <a:endParaRPr sz="1800">
              <a:solidFill>
                <a:schemeClr val="dk1"/>
              </a:solidFill>
              <a:latin typeface="EB Garamond"/>
              <a:ea typeface="EB Garamond"/>
              <a:cs typeface="EB Garamond"/>
              <a:sym typeface="EB Garamond"/>
            </a:endParaRPr>
          </a:p>
        </p:txBody>
      </p:sp>
      <p:sp>
        <p:nvSpPr>
          <p:cNvPr id="60" name="Google Shape;60;p13"/>
          <p:cNvSpPr txBox="1"/>
          <p:nvPr/>
        </p:nvSpPr>
        <p:spPr>
          <a:xfrm>
            <a:off x="1668300" y="6857091"/>
            <a:ext cx="42234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chemeClr val="dk1"/>
                </a:solidFill>
                <a:latin typeface="EB Garamond"/>
                <a:ea typeface="EB Garamond"/>
                <a:cs typeface="EB Garamond"/>
                <a:sym typeface="EB Garamond"/>
              </a:rPr>
              <a:t>With love,</a:t>
            </a:r>
            <a:endParaRPr sz="1800">
              <a:solidFill>
                <a:schemeClr val="dk1"/>
              </a:solidFill>
              <a:latin typeface="EB Garamond"/>
              <a:ea typeface="EB Garamond"/>
              <a:cs typeface="EB Garamond"/>
              <a:sym typeface="EB Garamond"/>
            </a:endParaRPr>
          </a:p>
          <a:p>
            <a:pPr indent="0" lvl="0" marL="0" rtl="0" algn="ctr">
              <a:spcBef>
                <a:spcPts val="0"/>
              </a:spcBef>
              <a:spcAft>
                <a:spcPts val="0"/>
              </a:spcAft>
              <a:buNone/>
            </a:pPr>
            <a:r>
              <a:rPr b="1" lang="en" sz="1800">
                <a:solidFill>
                  <a:srgbClr val="015E90"/>
                </a:solidFill>
                <a:latin typeface="EB Garamond"/>
                <a:ea typeface="EB Garamond"/>
                <a:cs typeface="EB Garamond"/>
                <a:sym typeface="EB Garamond"/>
              </a:rPr>
              <a:t>Isla &amp; Benjamin</a:t>
            </a:r>
            <a:endParaRPr b="1" sz="1800">
              <a:solidFill>
                <a:srgbClr val="015E90"/>
              </a:solidFill>
              <a:latin typeface="EB Garamond"/>
              <a:ea typeface="EB Garamond"/>
              <a:cs typeface="EB Garamond"/>
              <a:sym typeface="EB Garamond"/>
            </a:endParaRPr>
          </a:p>
        </p:txBody>
      </p:sp>
      <p:sp>
        <p:nvSpPr>
          <p:cNvPr id="61" name="Google Shape;61;p13"/>
          <p:cNvSpPr txBox="1"/>
          <p:nvPr/>
        </p:nvSpPr>
        <p:spPr>
          <a:xfrm>
            <a:off x="799375" y="7831571"/>
            <a:ext cx="5961300" cy="831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800">
                <a:solidFill>
                  <a:schemeClr val="dk1"/>
                </a:solidFill>
                <a:latin typeface="EB Garamond"/>
                <a:ea typeface="EB Garamond"/>
                <a:cs typeface="EB Garamond"/>
                <a:sym typeface="EB Garamond"/>
              </a:rPr>
              <a:t>+44 12 3456 7890</a:t>
            </a:r>
            <a:endParaRPr sz="1800">
              <a:solidFill>
                <a:schemeClr val="dk1"/>
              </a:solidFill>
              <a:latin typeface="EB Garamond"/>
              <a:ea typeface="EB Garamond"/>
              <a:cs typeface="EB Garamond"/>
              <a:sym typeface="EB Garamond"/>
            </a:endParaRPr>
          </a:p>
          <a:p>
            <a:pPr indent="0" lvl="0" marL="0" rtl="0" algn="ctr">
              <a:spcBef>
                <a:spcPts val="0"/>
              </a:spcBef>
              <a:spcAft>
                <a:spcPts val="0"/>
              </a:spcAft>
              <a:buNone/>
            </a:pPr>
            <a:r>
              <a:rPr lang="en" sz="1800">
                <a:solidFill>
                  <a:schemeClr val="dk1"/>
                </a:solidFill>
                <a:latin typeface="EB Garamond"/>
                <a:ea typeface="EB Garamond"/>
                <a:cs typeface="EB Garamond"/>
                <a:sym typeface="EB Garamond"/>
              </a:rPr>
              <a:t>islaandbenjaminwedding@azureevents.ltd</a:t>
            </a:r>
            <a:endParaRPr sz="1800">
              <a:solidFill>
                <a:schemeClr val="dk1"/>
              </a:solidFill>
              <a:latin typeface="EB Garamond"/>
              <a:ea typeface="EB Garamond"/>
              <a:cs typeface="EB Garamond"/>
              <a:sym typeface="EB Garamond"/>
            </a:endParaRPr>
          </a:p>
          <a:p>
            <a:pPr indent="0" lvl="0" marL="0" rtl="0" algn="ctr">
              <a:spcBef>
                <a:spcPts val="0"/>
              </a:spcBef>
              <a:spcAft>
                <a:spcPts val="0"/>
              </a:spcAft>
              <a:buNone/>
            </a:pPr>
            <a:r>
              <a:rPr lang="en" sz="1800">
                <a:solidFill>
                  <a:schemeClr val="dk1"/>
                </a:solidFill>
                <a:latin typeface="EB Garamond"/>
                <a:ea typeface="EB Garamond"/>
                <a:cs typeface="EB Garamond"/>
                <a:sym typeface="EB Garamond"/>
              </a:rPr>
              <a:t>www.islaandbenjamin2026.ltd</a:t>
            </a:r>
            <a:endParaRPr sz="1800">
              <a:solidFill>
                <a:schemeClr val="dk1"/>
              </a:solidFill>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title="watercolor sea top view copy.png"/>
          <p:cNvPicPr preferRelativeResize="0"/>
          <p:nvPr/>
        </p:nvPicPr>
        <p:blipFill rotWithShape="1">
          <a:blip r:embed="rId3">
            <a:alphaModFix/>
          </a:blip>
          <a:srcRect b="475" l="475" r="475" t="475"/>
          <a:stretch/>
        </p:blipFill>
        <p:spPr>
          <a:xfrm>
            <a:off x="0" y="0"/>
            <a:ext cx="7560003" cy="1760801"/>
          </a:xfrm>
          <a:prstGeom prst="rect">
            <a:avLst/>
          </a:prstGeom>
          <a:noFill/>
          <a:ln>
            <a:noFill/>
          </a:ln>
        </p:spPr>
      </p:pic>
      <p:pic>
        <p:nvPicPr>
          <p:cNvPr id="67" name="Google Shape;67;p14" title="watercolor sea top view1.png"/>
          <p:cNvPicPr preferRelativeResize="0"/>
          <p:nvPr/>
        </p:nvPicPr>
        <p:blipFill rotWithShape="1">
          <a:blip r:embed="rId4">
            <a:alphaModFix/>
          </a:blip>
          <a:srcRect b="189" l="199" r="189" t="199"/>
          <a:stretch/>
        </p:blipFill>
        <p:spPr>
          <a:xfrm>
            <a:off x="0" y="8949653"/>
            <a:ext cx="7560003" cy="1742344"/>
          </a:xfrm>
          <a:prstGeom prst="rect">
            <a:avLst/>
          </a:prstGeom>
          <a:noFill/>
          <a:ln>
            <a:noFill/>
          </a:ln>
        </p:spPr>
      </p:pic>
      <p:sp>
        <p:nvSpPr>
          <p:cNvPr id="68" name="Google Shape;68;p14"/>
          <p:cNvSpPr txBox="1"/>
          <p:nvPr/>
        </p:nvSpPr>
        <p:spPr>
          <a:xfrm>
            <a:off x="564600" y="1533396"/>
            <a:ext cx="6430800" cy="785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5100">
                <a:latin typeface="Sacramento"/>
                <a:ea typeface="Sacramento"/>
                <a:cs typeface="Sacramento"/>
                <a:sym typeface="Sacramento"/>
              </a:rPr>
              <a:t>Weekend by the Sea</a:t>
            </a:r>
            <a:endParaRPr sz="5100">
              <a:latin typeface="Sacramento"/>
              <a:ea typeface="Sacramento"/>
              <a:cs typeface="Sacramento"/>
              <a:sym typeface="Sacramento"/>
            </a:endParaRPr>
          </a:p>
        </p:txBody>
      </p:sp>
      <p:sp>
        <p:nvSpPr>
          <p:cNvPr id="69" name="Google Shape;69;p14"/>
          <p:cNvSpPr txBox="1"/>
          <p:nvPr/>
        </p:nvSpPr>
        <p:spPr>
          <a:xfrm>
            <a:off x="244088" y="2838052"/>
            <a:ext cx="3006000" cy="6372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 sz="1800">
                <a:solidFill>
                  <a:srgbClr val="015E90"/>
                </a:solidFill>
                <a:latin typeface="EB Garamond"/>
                <a:ea typeface="EB Garamond"/>
                <a:cs typeface="EB Garamond"/>
                <a:sym typeface="EB Garamond"/>
              </a:rPr>
              <a:t>FRIDAY, JUNE 18</a:t>
            </a:r>
            <a:endParaRPr sz="1800">
              <a:solidFill>
                <a:srgbClr val="015E90"/>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Welcome Dinner &amp; Sunset Cocktails at 6:30 PM</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Coral Breeze Terrace</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Azure Pearl Resort</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rgbClr val="015E90"/>
                </a:solidFill>
                <a:latin typeface="EB Garamond"/>
                <a:ea typeface="EB Garamond"/>
                <a:cs typeface="EB Garamond"/>
                <a:sym typeface="EB Garamond"/>
              </a:rPr>
              <a:t>SATURDAY, JUNE 19</a:t>
            </a:r>
            <a:endParaRPr sz="1800">
              <a:solidFill>
                <a:srgbClr val="015E90"/>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Wedding Ceremony at 5:00 PM</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Oceanfront Cliff Garden</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Azure Pearl Resort</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marR="0" rtl="0" algn="r">
              <a:lnSpc>
                <a:spcPct val="100000"/>
              </a:lnSpc>
              <a:spcBef>
                <a:spcPts val="0"/>
              </a:spcBef>
              <a:spcAft>
                <a:spcPts val="0"/>
              </a:spcAft>
              <a:buNone/>
            </a:pPr>
            <a:r>
              <a:rPr lang="en" sz="1800">
                <a:solidFill>
                  <a:srgbClr val="015E90"/>
                </a:solidFill>
                <a:latin typeface="EB Garamond"/>
                <a:ea typeface="EB Garamond"/>
                <a:cs typeface="EB Garamond"/>
                <a:sym typeface="EB Garamond"/>
              </a:rPr>
              <a:t>SUNDAY, JUNE 20</a:t>
            </a:r>
            <a:endParaRPr sz="1800">
              <a:solidFill>
                <a:srgbClr val="015E90"/>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Farewell Brunch at 10:00 AM</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Lagoon View Restaurant</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chemeClr val="dk1"/>
                </a:solidFill>
                <a:latin typeface="EB Garamond"/>
                <a:ea typeface="EB Garamond"/>
                <a:cs typeface="EB Garamond"/>
                <a:sym typeface="EB Garamond"/>
              </a:rPr>
              <a:t>Azure Pearl Resort</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t/>
            </a:r>
            <a:endParaRPr sz="1800">
              <a:solidFill>
                <a:schemeClr val="dk1"/>
              </a:solidFill>
              <a:latin typeface="EB Garamond"/>
              <a:ea typeface="EB Garamond"/>
              <a:cs typeface="EB Garamond"/>
              <a:sym typeface="EB Garamond"/>
            </a:endParaRPr>
          </a:p>
          <a:p>
            <a:pPr indent="0" lvl="0" marL="0" rtl="0" algn="r">
              <a:spcBef>
                <a:spcPts val="0"/>
              </a:spcBef>
              <a:spcAft>
                <a:spcPts val="0"/>
              </a:spcAft>
              <a:buNone/>
            </a:pPr>
            <a:r>
              <a:rPr lang="en" sz="1800">
                <a:solidFill>
                  <a:srgbClr val="015E90"/>
                </a:solidFill>
                <a:latin typeface="EB Garamond"/>
                <a:ea typeface="EB Garamond"/>
                <a:cs typeface="EB Garamond"/>
                <a:sym typeface="EB Garamond"/>
              </a:rPr>
              <a:t>Azure Pearl Resort,</a:t>
            </a:r>
            <a:endParaRPr sz="1800">
              <a:solidFill>
                <a:srgbClr val="015E90"/>
              </a:solidFill>
              <a:latin typeface="EB Garamond"/>
              <a:ea typeface="EB Garamond"/>
              <a:cs typeface="EB Garamond"/>
              <a:sym typeface="EB Garamond"/>
            </a:endParaRPr>
          </a:p>
          <a:p>
            <a:pPr indent="0" lvl="0" marL="0" rtl="0" algn="r">
              <a:spcBef>
                <a:spcPts val="0"/>
              </a:spcBef>
              <a:spcAft>
                <a:spcPts val="0"/>
              </a:spcAft>
              <a:buNone/>
            </a:pPr>
            <a:r>
              <a:rPr lang="en" sz="1800">
                <a:solidFill>
                  <a:srgbClr val="015E90"/>
                </a:solidFill>
                <a:latin typeface="EB Garamond"/>
                <a:ea typeface="EB Garamond"/>
                <a:cs typeface="EB Garamond"/>
                <a:sym typeface="EB Garamond"/>
              </a:rPr>
              <a:t>Seaview Avenue 42, 84700 Santorini, Greece</a:t>
            </a:r>
            <a:endParaRPr sz="1800">
              <a:solidFill>
                <a:srgbClr val="015E90"/>
              </a:solidFill>
              <a:latin typeface="EB Garamond"/>
              <a:ea typeface="EB Garamond"/>
              <a:cs typeface="EB Garamond"/>
              <a:sym typeface="EB Garamond"/>
            </a:endParaRPr>
          </a:p>
        </p:txBody>
      </p:sp>
      <p:sp>
        <p:nvSpPr>
          <p:cNvPr id="70" name="Google Shape;70;p14"/>
          <p:cNvSpPr txBox="1"/>
          <p:nvPr/>
        </p:nvSpPr>
        <p:spPr>
          <a:xfrm>
            <a:off x="3624113" y="2838052"/>
            <a:ext cx="30060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800">
                <a:solidFill>
                  <a:srgbClr val="015E90"/>
                </a:solidFill>
                <a:latin typeface="EB Garamond"/>
                <a:ea typeface="EB Garamond"/>
                <a:cs typeface="EB Garamond"/>
                <a:sym typeface="EB Garamond"/>
              </a:rPr>
              <a:t>Wedding Day Timeline</a:t>
            </a:r>
            <a:endParaRPr sz="1800">
              <a:solidFill>
                <a:srgbClr val="015E90"/>
              </a:solidFill>
              <a:latin typeface="EB Garamond"/>
              <a:ea typeface="EB Garamond"/>
              <a:cs typeface="EB Garamond"/>
              <a:sym typeface="EB Garamond"/>
            </a:endParaRPr>
          </a:p>
        </p:txBody>
      </p:sp>
      <p:sp>
        <p:nvSpPr>
          <p:cNvPr id="71" name="Google Shape;71;p14"/>
          <p:cNvSpPr txBox="1"/>
          <p:nvPr/>
        </p:nvSpPr>
        <p:spPr>
          <a:xfrm>
            <a:off x="4309913" y="3389152"/>
            <a:ext cx="3006000" cy="5818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5:00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Ceremony by the sea</a:t>
            </a:r>
            <a:endParaRPr sz="18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2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5:45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Beachside group photos</a:t>
            </a:r>
            <a:endParaRPr sz="18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2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6:30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Champagne &amp; oysters</a:t>
            </a:r>
            <a:endParaRPr sz="18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2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7:30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Dinner under the stars</a:t>
            </a:r>
            <a:endParaRPr sz="18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2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9:00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First dance &amp; live music</a:t>
            </a:r>
            <a:endParaRPr sz="18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2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10:00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Cutting of the tropical cake</a:t>
            </a:r>
            <a:endParaRPr sz="18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2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800">
                <a:solidFill>
                  <a:schemeClr val="dk1"/>
                </a:solidFill>
                <a:latin typeface="EB Garamond"/>
                <a:ea typeface="EB Garamond"/>
                <a:cs typeface="EB Garamond"/>
                <a:sym typeface="EB Garamond"/>
              </a:rPr>
              <a:t>11:00 PM</a:t>
            </a:r>
            <a:endParaRPr b="1" sz="1800">
              <a:solidFill>
                <a:schemeClr val="dk1"/>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1"/>
                </a:solidFill>
                <a:latin typeface="EB Garamond"/>
                <a:ea typeface="EB Garamond"/>
                <a:cs typeface="EB Garamond"/>
                <a:sym typeface="EB Garamond"/>
              </a:rPr>
              <a:t>Shuttle service back to hotels</a:t>
            </a:r>
            <a:endParaRPr sz="1800">
              <a:solidFill>
                <a:schemeClr val="dk1"/>
              </a:solidFill>
              <a:latin typeface="EB Garamond"/>
              <a:ea typeface="EB Garamond"/>
              <a:cs typeface="EB Garamond"/>
              <a:sym typeface="EB Garamond"/>
            </a:endParaRPr>
          </a:p>
        </p:txBody>
      </p:sp>
      <p:pic>
        <p:nvPicPr>
          <p:cNvPr id="72" name="Google Shape;72;p14" title="Ресурс 1.png"/>
          <p:cNvPicPr preferRelativeResize="0"/>
          <p:nvPr/>
        </p:nvPicPr>
        <p:blipFill>
          <a:blip r:embed="rId5">
            <a:alphaModFix/>
          </a:blip>
          <a:stretch>
            <a:fillRect/>
          </a:stretch>
        </p:blipFill>
        <p:spPr>
          <a:xfrm>
            <a:off x="3624540" y="8611046"/>
            <a:ext cx="533502" cy="534350"/>
          </a:xfrm>
          <a:prstGeom prst="rect">
            <a:avLst/>
          </a:prstGeom>
          <a:noFill/>
          <a:ln>
            <a:noFill/>
          </a:ln>
        </p:spPr>
      </p:pic>
      <p:pic>
        <p:nvPicPr>
          <p:cNvPr id="73" name="Google Shape;73;p14" title="Ресурс 2.png"/>
          <p:cNvPicPr preferRelativeResize="0"/>
          <p:nvPr/>
        </p:nvPicPr>
        <p:blipFill>
          <a:blip r:embed="rId6">
            <a:alphaModFix/>
          </a:blip>
          <a:stretch>
            <a:fillRect/>
          </a:stretch>
        </p:blipFill>
        <p:spPr>
          <a:xfrm>
            <a:off x="3624116" y="7717703"/>
            <a:ext cx="534350" cy="534350"/>
          </a:xfrm>
          <a:prstGeom prst="rect">
            <a:avLst/>
          </a:prstGeom>
          <a:noFill/>
          <a:ln>
            <a:noFill/>
          </a:ln>
        </p:spPr>
      </p:pic>
      <p:pic>
        <p:nvPicPr>
          <p:cNvPr id="74" name="Google Shape;74;p14" title="Ресурс 3.png"/>
          <p:cNvPicPr preferRelativeResize="0"/>
          <p:nvPr/>
        </p:nvPicPr>
        <p:blipFill rotWithShape="1">
          <a:blip r:embed="rId7">
            <a:alphaModFix/>
          </a:blip>
          <a:srcRect b="10127" l="0" r="0" t="10127"/>
          <a:stretch/>
        </p:blipFill>
        <p:spPr>
          <a:xfrm>
            <a:off x="3604475" y="4321295"/>
            <a:ext cx="573650" cy="457425"/>
          </a:xfrm>
          <a:prstGeom prst="rect">
            <a:avLst/>
          </a:prstGeom>
          <a:noFill/>
          <a:ln>
            <a:noFill/>
          </a:ln>
        </p:spPr>
      </p:pic>
      <p:pic>
        <p:nvPicPr>
          <p:cNvPr id="75" name="Google Shape;75;p14" title="Ресурс 4.png"/>
          <p:cNvPicPr preferRelativeResize="0"/>
          <p:nvPr/>
        </p:nvPicPr>
        <p:blipFill rotWithShape="1">
          <a:blip r:embed="rId8">
            <a:alphaModFix/>
          </a:blip>
          <a:srcRect b="8670" l="0" r="0" t="8670"/>
          <a:stretch/>
        </p:blipFill>
        <p:spPr>
          <a:xfrm>
            <a:off x="3596000" y="6034787"/>
            <a:ext cx="590600" cy="488200"/>
          </a:xfrm>
          <a:prstGeom prst="rect">
            <a:avLst/>
          </a:prstGeom>
          <a:noFill/>
          <a:ln>
            <a:noFill/>
          </a:ln>
        </p:spPr>
      </p:pic>
      <p:pic>
        <p:nvPicPr>
          <p:cNvPr id="76" name="Google Shape;76;p14" title="Ресурс 6.png"/>
          <p:cNvPicPr preferRelativeResize="0"/>
          <p:nvPr/>
        </p:nvPicPr>
        <p:blipFill rotWithShape="1">
          <a:blip r:embed="rId9">
            <a:alphaModFix/>
          </a:blip>
          <a:srcRect b="6310" l="0" r="0" t="4808"/>
          <a:stretch/>
        </p:blipFill>
        <p:spPr>
          <a:xfrm>
            <a:off x="3602800" y="5118788"/>
            <a:ext cx="577001" cy="512850"/>
          </a:xfrm>
          <a:prstGeom prst="rect">
            <a:avLst/>
          </a:prstGeom>
          <a:noFill/>
          <a:ln>
            <a:noFill/>
          </a:ln>
        </p:spPr>
      </p:pic>
      <p:pic>
        <p:nvPicPr>
          <p:cNvPr id="77" name="Google Shape;77;p14" title="Ресурс 8.png"/>
          <p:cNvPicPr preferRelativeResize="0"/>
          <p:nvPr/>
        </p:nvPicPr>
        <p:blipFill>
          <a:blip r:embed="rId10">
            <a:alphaModFix/>
          </a:blip>
          <a:stretch>
            <a:fillRect/>
          </a:stretch>
        </p:blipFill>
        <p:spPr>
          <a:xfrm>
            <a:off x="3624540" y="6869364"/>
            <a:ext cx="533502" cy="533502"/>
          </a:xfrm>
          <a:prstGeom prst="rect">
            <a:avLst/>
          </a:prstGeom>
          <a:noFill/>
          <a:ln>
            <a:noFill/>
          </a:ln>
        </p:spPr>
      </p:pic>
      <p:pic>
        <p:nvPicPr>
          <p:cNvPr id="78" name="Google Shape;78;p14" title="Ресурс 9.png"/>
          <p:cNvPicPr preferRelativeResize="0"/>
          <p:nvPr/>
        </p:nvPicPr>
        <p:blipFill>
          <a:blip r:embed="rId11">
            <a:alphaModFix/>
          </a:blip>
          <a:stretch>
            <a:fillRect/>
          </a:stretch>
        </p:blipFill>
        <p:spPr>
          <a:xfrm>
            <a:off x="3624540" y="3397260"/>
            <a:ext cx="533502" cy="5335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