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Lato"/>
      <p:regular r:id="rId7"/>
      <p:bold r:id="rId8"/>
      <p:italic r:id="rId9"/>
      <p:boldItalic r:id="rId10"/>
    </p:embeddedFont>
    <p:embeddedFont>
      <p:font typeface="Roboto Mono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268">
          <p15:clr>
            <a:srgbClr val="A4A3A4"/>
          </p15:clr>
        </p15:guide>
        <p15:guide id="2" pos="227">
          <p15:clr>
            <a:srgbClr val="9AA0A6"/>
          </p15:clr>
        </p15:guide>
        <p15:guide id="3" pos="2494">
          <p15:clr>
            <a:srgbClr val="9AA0A6"/>
          </p15:clr>
        </p15:guide>
        <p15:guide id="4" pos="4535">
          <p15:clr>
            <a:srgbClr val="9AA0A6"/>
          </p15:clr>
        </p15:guide>
        <p15:guide id="5" orient="horz" pos="1001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268"/>
        <p:guide pos="227"/>
        <p:guide pos="2494"/>
        <p:guide pos="4535"/>
        <p:guide pos="1001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Mono-regular.fntdata"/><Relationship Id="rId10" Type="http://schemas.openxmlformats.org/officeDocument/2006/relationships/font" Target="fonts/Lato-boldItalic.fntdata"/><Relationship Id="rId13" Type="http://schemas.openxmlformats.org/officeDocument/2006/relationships/font" Target="fonts/RobotoMono-italic.fntdata"/><Relationship Id="rId12" Type="http://schemas.openxmlformats.org/officeDocument/2006/relationships/font" Target="fonts/RobotoMono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Lato-italic.fntdata"/><Relationship Id="rId14" Type="http://schemas.openxmlformats.org/officeDocument/2006/relationships/font" Target="fonts/RobotoMon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Lato-regular.fntdata"/><Relationship Id="rId8" Type="http://schemas.openxmlformats.org/officeDocument/2006/relationships/font" Target="fonts/Lat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895275" y="477975"/>
            <a:ext cx="37743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3300">
                <a:solidFill>
                  <a:srgbClr val="D38849"/>
                </a:solidFill>
                <a:latin typeface="Spartan"/>
                <a:ea typeface="Spartan"/>
                <a:cs typeface="Spartan"/>
                <a:sym typeface="Spartan"/>
              </a:rPr>
              <a:t>DEPLOYMENT</a:t>
            </a:r>
            <a:endParaRPr b="1" sz="3300">
              <a:solidFill>
                <a:srgbClr val="D38849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2490925" y="949107"/>
            <a:ext cx="25830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Packing List</a:t>
            </a:r>
            <a:endParaRPr b="1" sz="22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grpSp>
        <p:nvGrpSpPr>
          <p:cNvPr id="56" name="Google Shape;56;p13"/>
          <p:cNvGrpSpPr/>
          <p:nvPr/>
        </p:nvGrpSpPr>
        <p:grpSpPr>
          <a:xfrm>
            <a:off x="360000" y="1581725"/>
            <a:ext cx="3239700" cy="1352800"/>
            <a:chOff x="360000" y="1581725"/>
            <a:chExt cx="3239700" cy="1352800"/>
          </a:xfrm>
        </p:grpSpPr>
        <p:sp>
          <p:nvSpPr>
            <p:cNvPr id="57" name="Google Shape;57;p13"/>
            <p:cNvSpPr/>
            <p:nvPr/>
          </p:nvSpPr>
          <p:spPr>
            <a:xfrm>
              <a:off x="360000" y="1920425"/>
              <a:ext cx="3239700" cy="267000"/>
            </a:xfrm>
            <a:prstGeom prst="rect">
              <a:avLst/>
            </a:prstGeom>
            <a:noFill/>
            <a:ln cap="flat" cmpd="sng" w="9525">
              <a:solidFill>
                <a:srgbClr val="9D9D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13"/>
            <p:cNvSpPr/>
            <p:nvPr/>
          </p:nvSpPr>
          <p:spPr>
            <a:xfrm>
              <a:off x="360000" y="1581725"/>
              <a:ext cx="3239700" cy="338700"/>
            </a:xfrm>
            <a:prstGeom prst="rect">
              <a:avLst/>
            </a:prstGeom>
            <a:noFill/>
            <a:ln cap="flat" cmpd="sng" w="9525">
              <a:solidFill>
                <a:srgbClr val="9D9D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13"/>
            <p:cNvSpPr/>
            <p:nvPr/>
          </p:nvSpPr>
          <p:spPr>
            <a:xfrm>
              <a:off x="360000" y="2187444"/>
              <a:ext cx="3239700" cy="479100"/>
            </a:xfrm>
            <a:prstGeom prst="rect">
              <a:avLst/>
            </a:prstGeom>
            <a:noFill/>
            <a:ln cap="flat" cmpd="sng" w="9525">
              <a:solidFill>
                <a:srgbClr val="9D9D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" name="Google Shape;60;p13"/>
            <p:cNvSpPr/>
            <p:nvPr/>
          </p:nvSpPr>
          <p:spPr>
            <a:xfrm>
              <a:off x="360000" y="2666513"/>
              <a:ext cx="3239700" cy="267000"/>
            </a:xfrm>
            <a:prstGeom prst="rect">
              <a:avLst/>
            </a:prstGeom>
            <a:noFill/>
            <a:ln cap="flat" cmpd="sng" w="9525">
              <a:solidFill>
                <a:srgbClr val="9D9D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61" name="Google Shape;61;p13"/>
            <p:cNvCxnSpPr/>
            <p:nvPr/>
          </p:nvCxnSpPr>
          <p:spPr>
            <a:xfrm>
              <a:off x="3290375" y="1916325"/>
              <a:ext cx="0" cy="1018200"/>
            </a:xfrm>
            <a:prstGeom prst="straightConnector1">
              <a:avLst/>
            </a:prstGeom>
            <a:noFill/>
            <a:ln cap="flat" cmpd="sng" w="9525">
              <a:solidFill>
                <a:srgbClr val="9D9D9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2" name="Google Shape;62;p13"/>
            <p:cNvSpPr txBox="1"/>
            <p:nvPr/>
          </p:nvSpPr>
          <p:spPr>
            <a:xfrm>
              <a:off x="1123754" y="1635882"/>
              <a:ext cx="1709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>
                  <a:solidFill>
                    <a:srgbClr val="3C3C3B"/>
                  </a:solidFill>
                  <a:latin typeface="Lato"/>
                  <a:ea typeface="Lato"/>
                  <a:cs typeface="Lato"/>
                  <a:sym typeface="Lato"/>
                </a:rPr>
                <a:t>CLOTHING</a:t>
              </a:r>
              <a:endParaRPr b="1">
                <a:solidFill>
                  <a:srgbClr val="3C3C3B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63" name="Google Shape;63;p13"/>
            <p:cNvSpPr txBox="1"/>
            <p:nvPr/>
          </p:nvSpPr>
          <p:spPr>
            <a:xfrm>
              <a:off x="437950" y="1970351"/>
              <a:ext cx="27900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3C3C3B"/>
                  </a:solidFill>
                  <a:latin typeface="Spartan"/>
                  <a:ea typeface="Spartan"/>
                  <a:cs typeface="Spartan"/>
                  <a:sym typeface="Spartan"/>
                </a:rPr>
                <a:t>Swimsuit for hotel days or group shower</a:t>
              </a:r>
              <a:endParaRPr sz="900">
                <a:solidFill>
                  <a:srgbClr val="3C3C3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64" name="Google Shape;64;p13"/>
            <p:cNvSpPr txBox="1"/>
            <p:nvPr/>
          </p:nvSpPr>
          <p:spPr>
            <a:xfrm>
              <a:off x="437950" y="2268199"/>
              <a:ext cx="27900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" sz="900">
                  <a:solidFill>
                    <a:srgbClr val="3C3C3B"/>
                  </a:solidFill>
                  <a:latin typeface="Spartan"/>
                  <a:ea typeface="Spartan"/>
                  <a:cs typeface="Spartan"/>
                  <a:sym typeface="Spartan"/>
                </a:rPr>
                <a:t>Time-off clothes x 1-2 days (e.g., jeans, </a:t>
              </a:r>
              <a:endParaRPr sz="900">
                <a:solidFill>
                  <a:srgbClr val="3C3C3B"/>
                </a:solidFill>
                <a:latin typeface="Spartan"/>
                <a:ea typeface="Spartan"/>
                <a:cs typeface="Spartan"/>
                <a:sym typeface="Spartan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3C3C3B"/>
                  </a:solidFill>
                  <a:latin typeface="Spartan"/>
                  <a:ea typeface="Spartan"/>
                  <a:cs typeface="Spartan"/>
                  <a:sym typeface="Spartan"/>
                </a:rPr>
                <a:t>shorts, t-shirts, socks, shoes)</a:t>
              </a:r>
              <a:endParaRPr sz="900">
                <a:solidFill>
                  <a:srgbClr val="3C3C3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65" name="Google Shape;65;p13"/>
            <p:cNvSpPr txBox="1"/>
            <p:nvPr/>
          </p:nvSpPr>
          <p:spPr>
            <a:xfrm>
              <a:off x="437950" y="2731695"/>
              <a:ext cx="27900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3C3C3B"/>
                  </a:solidFill>
                  <a:latin typeface="Spartan"/>
                  <a:ea typeface="Spartan"/>
                  <a:cs typeface="Spartan"/>
                  <a:sym typeface="Spartan"/>
                </a:rPr>
                <a:t>PT Gear x 2 sets, shoes</a:t>
              </a:r>
              <a:endParaRPr sz="900">
                <a:solidFill>
                  <a:srgbClr val="3C3C3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</p:grpSp>
      <p:grpSp>
        <p:nvGrpSpPr>
          <p:cNvPr id="66" name="Google Shape;66;p13"/>
          <p:cNvGrpSpPr/>
          <p:nvPr/>
        </p:nvGrpSpPr>
        <p:grpSpPr>
          <a:xfrm>
            <a:off x="3960625" y="5512650"/>
            <a:ext cx="3239700" cy="2476600"/>
            <a:chOff x="7757325" y="5539450"/>
            <a:chExt cx="3239700" cy="2476600"/>
          </a:xfrm>
        </p:grpSpPr>
        <p:sp>
          <p:nvSpPr>
            <p:cNvPr id="67" name="Google Shape;67;p13"/>
            <p:cNvSpPr/>
            <p:nvPr/>
          </p:nvSpPr>
          <p:spPr>
            <a:xfrm>
              <a:off x="7757325" y="5878150"/>
              <a:ext cx="3239700" cy="267000"/>
            </a:xfrm>
            <a:prstGeom prst="rect">
              <a:avLst/>
            </a:prstGeom>
            <a:noFill/>
            <a:ln cap="flat" cmpd="sng" w="9525">
              <a:solidFill>
                <a:srgbClr val="9D9D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" name="Google Shape;68;p13"/>
            <p:cNvSpPr/>
            <p:nvPr/>
          </p:nvSpPr>
          <p:spPr>
            <a:xfrm>
              <a:off x="7757325" y="5539450"/>
              <a:ext cx="3239700" cy="338700"/>
            </a:xfrm>
            <a:prstGeom prst="rect">
              <a:avLst/>
            </a:prstGeom>
            <a:noFill/>
            <a:ln cap="flat" cmpd="sng" w="9525">
              <a:solidFill>
                <a:srgbClr val="9D9D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" name="Google Shape;69;p13"/>
            <p:cNvSpPr/>
            <p:nvPr/>
          </p:nvSpPr>
          <p:spPr>
            <a:xfrm>
              <a:off x="7757325" y="6145179"/>
              <a:ext cx="3239700" cy="267000"/>
            </a:xfrm>
            <a:prstGeom prst="rect">
              <a:avLst/>
            </a:prstGeom>
            <a:noFill/>
            <a:ln cap="flat" cmpd="sng" w="9525">
              <a:solidFill>
                <a:srgbClr val="9D9D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70" name="Google Shape;70;p13"/>
            <p:cNvCxnSpPr/>
            <p:nvPr/>
          </p:nvCxnSpPr>
          <p:spPr>
            <a:xfrm>
              <a:off x="10687700" y="5874050"/>
              <a:ext cx="0" cy="2142000"/>
            </a:xfrm>
            <a:prstGeom prst="straightConnector1">
              <a:avLst/>
            </a:prstGeom>
            <a:noFill/>
            <a:ln cap="flat" cmpd="sng" w="9525">
              <a:solidFill>
                <a:srgbClr val="9D9D9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1" name="Google Shape;71;p13"/>
            <p:cNvSpPr txBox="1"/>
            <p:nvPr/>
          </p:nvSpPr>
          <p:spPr>
            <a:xfrm>
              <a:off x="8521079" y="5601100"/>
              <a:ext cx="1709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>
                  <a:solidFill>
                    <a:srgbClr val="3C3C3B"/>
                  </a:solidFill>
                  <a:latin typeface="Lato"/>
                  <a:ea typeface="Lato"/>
                  <a:cs typeface="Lato"/>
                  <a:sym typeface="Lato"/>
                </a:rPr>
                <a:t>UNIFORM</a:t>
              </a:r>
              <a:endParaRPr b="1">
                <a:solidFill>
                  <a:srgbClr val="3C3C3B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72" name="Google Shape;72;p13"/>
            <p:cNvSpPr txBox="1"/>
            <p:nvPr/>
          </p:nvSpPr>
          <p:spPr>
            <a:xfrm>
              <a:off x="7835275" y="5934700"/>
              <a:ext cx="2790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rgbClr val="3C3C3B"/>
                  </a:solidFill>
                  <a:latin typeface="Spartan"/>
                  <a:ea typeface="Spartan"/>
                  <a:cs typeface="Spartan"/>
                  <a:sym typeface="Spartan"/>
                </a:rPr>
                <a:t>PHS Ballcap</a:t>
              </a:r>
              <a:endParaRPr sz="1000">
                <a:solidFill>
                  <a:srgbClr val="3C3C3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73" name="Google Shape;73;p13"/>
            <p:cNvSpPr txBox="1"/>
            <p:nvPr/>
          </p:nvSpPr>
          <p:spPr>
            <a:xfrm>
              <a:off x="7835275" y="6197113"/>
              <a:ext cx="2790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rgbClr val="3C3C3B"/>
                  </a:solidFill>
                  <a:latin typeface="Spartan"/>
                  <a:ea typeface="Spartan"/>
                  <a:cs typeface="Spartan"/>
                  <a:sym typeface="Spartan"/>
                </a:rPr>
                <a:t>Web belt/buckle</a:t>
              </a:r>
              <a:endParaRPr sz="1000">
                <a:solidFill>
                  <a:srgbClr val="3C3C3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74" name="Google Shape;74;p13"/>
            <p:cNvSpPr/>
            <p:nvPr/>
          </p:nvSpPr>
          <p:spPr>
            <a:xfrm>
              <a:off x="7757325" y="6412233"/>
              <a:ext cx="3239700" cy="267000"/>
            </a:xfrm>
            <a:prstGeom prst="rect">
              <a:avLst/>
            </a:prstGeom>
            <a:noFill/>
            <a:ln cap="flat" cmpd="sng" w="9525">
              <a:solidFill>
                <a:srgbClr val="9D9D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3"/>
            <p:cNvSpPr/>
            <p:nvPr/>
          </p:nvSpPr>
          <p:spPr>
            <a:xfrm>
              <a:off x="7757325" y="6679217"/>
              <a:ext cx="3239700" cy="267000"/>
            </a:xfrm>
            <a:prstGeom prst="rect">
              <a:avLst/>
            </a:prstGeom>
            <a:noFill/>
            <a:ln cap="flat" cmpd="sng" w="9525">
              <a:solidFill>
                <a:srgbClr val="9D9D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3"/>
            <p:cNvSpPr txBox="1"/>
            <p:nvPr/>
          </p:nvSpPr>
          <p:spPr>
            <a:xfrm>
              <a:off x="7835275" y="6466475"/>
              <a:ext cx="2790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rgbClr val="3C3C3B"/>
                  </a:solidFill>
                  <a:latin typeface="Spartan"/>
                  <a:ea typeface="Spartan"/>
                  <a:cs typeface="Spartan"/>
                  <a:sym typeface="Spartan"/>
                </a:rPr>
                <a:t>Dog Tags</a:t>
              </a:r>
              <a:endParaRPr sz="1000">
                <a:solidFill>
                  <a:srgbClr val="3C3C3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77" name="Google Shape;77;p13"/>
            <p:cNvSpPr txBox="1"/>
            <p:nvPr/>
          </p:nvSpPr>
          <p:spPr>
            <a:xfrm>
              <a:off x="7835275" y="6731150"/>
              <a:ext cx="2790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rgbClr val="3C3C3B"/>
                  </a:solidFill>
                  <a:latin typeface="Spartan"/>
                  <a:ea typeface="Spartan"/>
                  <a:cs typeface="Spartan"/>
                  <a:sym typeface="Spartan"/>
                </a:rPr>
                <a:t>Small boot polish kit</a:t>
              </a:r>
              <a:endParaRPr sz="1000">
                <a:solidFill>
                  <a:srgbClr val="3C3C3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78" name="Google Shape;78;p13"/>
            <p:cNvSpPr/>
            <p:nvPr/>
          </p:nvSpPr>
          <p:spPr>
            <a:xfrm>
              <a:off x="7757325" y="6946250"/>
              <a:ext cx="3239700" cy="267000"/>
            </a:xfrm>
            <a:prstGeom prst="rect">
              <a:avLst/>
            </a:prstGeom>
            <a:noFill/>
            <a:ln cap="flat" cmpd="sng" w="9525">
              <a:solidFill>
                <a:srgbClr val="9D9D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13"/>
            <p:cNvSpPr/>
            <p:nvPr/>
          </p:nvSpPr>
          <p:spPr>
            <a:xfrm>
              <a:off x="7757325" y="7213308"/>
              <a:ext cx="3239700" cy="267000"/>
            </a:xfrm>
            <a:prstGeom prst="rect">
              <a:avLst/>
            </a:prstGeom>
            <a:noFill/>
            <a:ln cap="flat" cmpd="sng" w="9525">
              <a:solidFill>
                <a:srgbClr val="9D9D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13"/>
            <p:cNvSpPr/>
            <p:nvPr/>
          </p:nvSpPr>
          <p:spPr>
            <a:xfrm>
              <a:off x="7757325" y="7480342"/>
              <a:ext cx="3239700" cy="267000"/>
            </a:xfrm>
            <a:prstGeom prst="rect">
              <a:avLst/>
            </a:prstGeom>
            <a:noFill/>
            <a:ln cap="flat" cmpd="sng" w="9525">
              <a:solidFill>
                <a:srgbClr val="9D9D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13"/>
            <p:cNvSpPr txBox="1"/>
            <p:nvPr/>
          </p:nvSpPr>
          <p:spPr>
            <a:xfrm>
              <a:off x="7835275" y="7002800"/>
              <a:ext cx="2790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rgbClr val="3C3C3B"/>
                  </a:solidFill>
                  <a:latin typeface="Spartan"/>
                  <a:ea typeface="Spartan"/>
                  <a:cs typeface="Spartan"/>
                  <a:sym typeface="Spartan"/>
                </a:rPr>
                <a:t>ODU Trousers x2</a:t>
              </a:r>
              <a:endParaRPr sz="1000">
                <a:solidFill>
                  <a:srgbClr val="3C3C3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82" name="Google Shape;82;p13"/>
            <p:cNvSpPr txBox="1"/>
            <p:nvPr/>
          </p:nvSpPr>
          <p:spPr>
            <a:xfrm>
              <a:off x="7835275" y="7267550"/>
              <a:ext cx="2790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rgbClr val="3C3C3B"/>
                  </a:solidFill>
                  <a:latin typeface="Spartan"/>
                  <a:ea typeface="Spartan"/>
                  <a:cs typeface="Spartan"/>
                  <a:sym typeface="Spartan"/>
                </a:rPr>
                <a:t>Watch (black)</a:t>
              </a:r>
              <a:endParaRPr sz="1000">
                <a:solidFill>
                  <a:srgbClr val="3C3C3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83" name="Google Shape;83;p13"/>
            <p:cNvSpPr txBox="1"/>
            <p:nvPr/>
          </p:nvSpPr>
          <p:spPr>
            <a:xfrm>
              <a:off x="7835275" y="7532275"/>
              <a:ext cx="2790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rgbClr val="3C3C3B"/>
                  </a:solidFill>
                  <a:latin typeface="Spartan"/>
                  <a:ea typeface="Spartan"/>
                  <a:cs typeface="Spartan"/>
                  <a:sym typeface="Spartan"/>
                </a:rPr>
                <a:t>PHS Uniform T-shirts</a:t>
              </a:r>
              <a:endParaRPr sz="1000">
                <a:solidFill>
                  <a:srgbClr val="3C3C3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84" name="Google Shape;84;p13"/>
            <p:cNvSpPr/>
            <p:nvPr/>
          </p:nvSpPr>
          <p:spPr>
            <a:xfrm>
              <a:off x="7757325" y="7747358"/>
              <a:ext cx="3239700" cy="267000"/>
            </a:xfrm>
            <a:prstGeom prst="rect">
              <a:avLst/>
            </a:prstGeom>
            <a:noFill/>
            <a:ln cap="flat" cmpd="sng" w="9525">
              <a:solidFill>
                <a:srgbClr val="9D9D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13"/>
            <p:cNvSpPr txBox="1"/>
            <p:nvPr/>
          </p:nvSpPr>
          <p:spPr>
            <a:xfrm>
              <a:off x="7835275" y="7803925"/>
              <a:ext cx="2790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rgbClr val="3C3C3B"/>
                  </a:solidFill>
                  <a:latin typeface="Spartan"/>
                  <a:ea typeface="Spartan"/>
                  <a:cs typeface="Spartan"/>
                  <a:sym typeface="Spartan"/>
                </a:rPr>
                <a:t>Boot Socks</a:t>
              </a:r>
              <a:endParaRPr sz="1000">
                <a:solidFill>
                  <a:srgbClr val="3C3C3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</p:grpSp>
      <p:grpSp>
        <p:nvGrpSpPr>
          <p:cNvPr id="86" name="Google Shape;86;p13"/>
          <p:cNvGrpSpPr/>
          <p:nvPr/>
        </p:nvGrpSpPr>
        <p:grpSpPr>
          <a:xfrm>
            <a:off x="360000" y="3287627"/>
            <a:ext cx="3239700" cy="2214400"/>
            <a:chOff x="360000" y="3287627"/>
            <a:chExt cx="3239700" cy="2214400"/>
          </a:xfrm>
        </p:grpSpPr>
        <p:grpSp>
          <p:nvGrpSpPr>
            <p:cNvPr id="87" name="Google Shape;87;p13"/>
            <p:cNvGrpSpPr/>
            <p:nvPr/>
          </p:nvGrpSpPr>
          <p:grpSpPr>
            <a:xfrm>
              <a:off x="360000" y="3287627"/>
              <a:ext cx="3239700" cy="2214400"/>
              <a:chOff x="3960000" y="4911200"/>
              <a:chExt cx="3239700" cy="2214400"/>
            </a:xfrm>
          </p:grpSpPr>
          <p:sp>
            <p:nvSpPr>
              <p:cNvPr id="88" name="Google Shape;88;p13"/>
              <p:cNvSpPr/>
              <p:nvPr/>
            </p:nvSpPr>
            <p:spPr>
              <a:xfrm>
                <a:off x="3960000" y="5249900"/>
                <a:ext cx="3239700" cy="267000"/>
              </a:xfrm>
              <a:prstGeom prst="rect">
                <a:avLst/>
              </a:prstGeom>
              <a:noFill/>
              <a:ln cap="flat" cmpd="sng" w="9525">
                <a:solidFill>
                  <a:srgbClr val="9D9D9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9" name="Google Shape;89;p13"/>
              <p:cNvSpPr/>
              <p:nvPr/>
            </p:nvSpPr>
            <p:spPr>
              <a:xfrm>
                <a:off x="3960000" y="4911200"/>
                <a:ext cx="3239700" cy="338700"/>
              </a:xfrm>
              <a:prstGeom prst="rect">
                <a:avLst/>
              </a:prstGeom>
              <a:noFill/>
              <a:ln cap="flat" cmpd="sng" w="9525">
                <a:solidFill>
                  <a:srgbClr val="9D9D9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0" name="Google Shape;90;p13"/>
              <p:cNvSpPr/>
              <p:nvPr/>
            </p:nvSpPr>
            <p:spPr>
              <a:xfrm>
                <a:off x="3960000" y="5516933"/>
                <a:ext cx="3239700" cy="267000"/>
              </a:xfrm>
              <a:prstGeom prst="rect">
                <a:avLst/>
              </a:prstGeom>
              <a:noFill/>
              <a:ln cap="flat" cmpd="sng" w="9525">
                <a:solidFill>
                  <a:srgbClr val="9D9D9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1" name="Google Shape;91;p13"/>
              <p:cNvSpPr/>
              <p:nvPr/>
            </p:nvSpPr>
            <p:spPr>
              <a:xfrm>
                <a:off x="3960000" y="5783967"/>
                <a:ext cx="3239700" cy="267000"/>
              </a:xfrm>
              <a:prstGeom prst="rect">
                <a:avLst/>
              </a:prstGeom>
              <a:noFill/>
              <a:ln cap="flat" cmpd="sng" w="9525">
                <a:solidFill>
                  <a:srgbClr val="9D9D9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92" name="Google Shape;92;p13"/>
              <p:cNvCxnSpPr/>
              <p:nvPr/>
            </p:nvCxnSpPr>
            <p:spPr>
              <a:xfrm>
                <a:off x="6890375" y="5245800"/>
                <a:ext cx="0" cy="18798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9D9D9C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93" name="Google Shape;93;p13"/>
              <p:cNvSpPr/>
              <p:nvPr/>
            </p:nvSpPr>
            <p:spPr>
              <a:xfrm>
                <a:off x="3960000" y="6050975"/>
                <a:ext cx="3239700" cy="534000"/>
              </a:xfrm>
              <a:prstGeom prst="rect">
                <a:avLst/>
              </a:prstGeom>
              <a:noFill/>
              <a:ln cap="flat" cmpd="sng" w="9525">
                <a:solidFill>
                  <a:srgbClr val="9D9D9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4" name="Google Shape;94;p13"/>
              <p:cNvSpPr/>
              <p:nvPr/>
            </p:nvSpPr>
            <p:spPr>
              <a:xfrm>
                <a:off x="3960000" y="6585042"/>
                <a:ext cx="3239700" cy="267000"/>
              </a:xfrm>
              <a:prstGeom prst="rect">
                <a:avLst/>
              </a:prstGeom>
              <a:noFill/>
              <a:ln cap="flat" cmpd="sng" w="9525">
                <a:solidFill>
                  <a:srgbClr val="9D9D9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5" name="Google Shape;95;p13"/>
              <p:cNvSpPr/>
              <p:nvPr/>
            </p:nvSpPr>
            <p:spPr>
              <a:xfrm>
                <a:off x="3960000" y="6852050"/>
                <a:ext cx="3239700" cy="267000"/>
              </a:xfrm>
              <a:prstGeom prst="rect">
                <a:avLst/>
              </a:prstGeom>
              <a:noFill/>
              <a:ln cap="flat" cmpd="sng" w="9525">
                <a:solidFill>
                  <a:srgbClr val="9D9D9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96" name="Google Shape;96;p13"/>
            <p:cNvSpPr txBox="1"/>
            <p:nvPr/>
          </p:nvSpPr>
          <p:spPr>
            <a:xfrm>
              <a:off x="727050" y="3352952"/>
              <a:ext cx="25056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>
                  <a:solidFill>
                    <a:srgbClr val="3C3C3B"/>
                  </a:solidFill>
                  <a:latin typeface="Lato"/>
                  <a:ea typeface="Lato"/>
                  <a:cs typeface="Lato"/>
                  <a:sym typeface="Lato"/>
                </a:rPr>
                <a:t>SLEEPING</a:t>
              </a:r>
              <a:endParaRPr b="1">
                <a:solidFill>
                  <a:srgbClr val="3C3C3B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97" name="Google Shape;97;p13"/>
            <p:cNvSpPr txBox="1"/>
            <p:nvPr/>
          </p:nvSpPr>
          <p:spPr>
            <a:xfrm>
              <a:off x="437950" y="3682877"/>
              <a:ext cx="27900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3C3C3B"/>
                  </a:solidFill>
                  <a:latin typeface="Spartan"/>
                  <a:ea typeface="Spartan"/>
                  <a:cs typeface="Spartan"/>
                  <a:sym typeface="Spartan"/>
                </a:rPr>
                <a:t>Eye mask for day sleeping</a:t>
              </a:r>
              <a:endParaRPr sz="900">
                <a:solidFill>
                  <a:srgbClr val="3C3C3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98" name="Google Shape;98;p13"/>
            <p:cNvSpPr txBox="1"/>
            <p:nvPr/>
          </p:nvSpPr>
          <p:spPr>
            <a:xfrm>
              <a:off x="437950" y="3947602"/>
              <a:ext cx="27900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3C3C3B"/>
                  </a:solidFill>
                  <a:latin typeface="Spartan"/>
                  <a:ea typeface="Spartan"/>
                  <a:cs typeface="Spartan"/>
                  <a:sym typeface="Spartan"/>
                </a:rPr>
                <a:t>Earplugs</a:t>
              </a:r>
              <a:endParaRPr sz="900">
                <a:solidFill>
                  <a:srgbClr val="3C3C3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99" name="Google Shape;99;p13"/>
            <p:cNvSpPr txBox="1"/>
            <p:nvPr/>
          </p:nvSpPr>
          <p:spPr>
            <a:xfrm>
              <a:off x="437950" y="4212327"/>
              <a:ext cx="27900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3C3C3B"/>
                  </a:solidFill>
                  <a:latin typeface="Spartan"/>
                  <a:ea typeface="Spartan"/>
                  <a:cs typeface="Spartan"/>
                  <a:sym typeface="Spartan"/>
                </a:rPr>
                <a:t>Sleeping pad</a:t>
              </a:r>
              <a:endParaRPr sz="900">
                <a:solidFill>
                  <a:srgbClr val="3C3C3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100" name="Google Shape;100;p13"/>
            <p:cNvSpPr txBox="1"/>
            <p:nvPr/>
          </p:nvSpPr>
          <p:spPr>
            <a:xfrm>
              <a:off x="437950" y="4540539"/>
              <a:ext cx="27900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" sz="900">
                  <a:solidFill>
                    <a:srgbClr val="3C3C3B"/>
                  </a:solidFill>
                  <a:latin typeface="Spartan"/>
                  <a:ea typeface="Spartan"/>
                  <a:cs typeface="Spartan"/>
                  <a:sym typeface="Spartan"/>
                </a:rPr>
                <a:t>Sleeping bag (unless you know that</a:t>
              </a:r>
              <a:endParaRPr sz="900">
                <a:solidFill>
                  <a:srgbClr val="3C3C3B"/>
                </a:solidFill>
                <a:latin typeface="Spartan"/>
                <a:ea typeface="Spartan"/>
                <a:cs typeface="Spartan"/>
                <a:sym typeface="Spartan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3C3C3B"/>
                  </a:solidFill>
                  <a:latin typeface="Spartan"/>
                  <a:ea typeface="Spartan"/>
                  <a:cs typeface="Spartan"/>
                  <a:sym typeface="Spartan"/>
                </a:rPr>
                <a:t>bedding will be provided) </a:t>
              </a:r>
              <a:endParaRPr sz="900">
                <a:solidFill>
                  <a:srgbClr val="3C3C3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101" name="Google Shape;101;p13"/>
            <p:cNvSpPr txBox="1"/>
            <p:nvPr/>
          </p:nvSpPr>
          <p:spPr>
            <a:xfrm>
              <a:off x="437950" y="5013402"/>
              <a:ext cx="27900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3C3C3B"/>
                  </a:solidFill>
                  <a:latin typeface="Spartan"/>
                  <a:ea typeface="Spartan"/>
                  <a:cs typeface="Spartan"/>
                  <a:sym typeface="Spartan"/>
                </a:rPr>
                <a:t>Sleeping clothes</a:t>
              </a:r>
              <a:endParaRPr sz="900">
                <a:solidFill>
                  <a:srgbClr val="3C3C3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102" name="Google Shape;102;p13"/>
            <p:cNvSpPr txBox="1"/>
            <p:nvPr/>
          </p:nvSpPr>
          <p:spPr>
            <a:xfrm>
              <a:off x="437950" y="5285027"/>
              <a:ext cx="27900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3C3C3B"/>
                  </a:solidFill>
                  <a:latin typeface="Spartan"/>
                  <a:ea typeface="Spartan"/>
                  <a:cs typeface="Spartan"/>
                  <a:sym typeface="Spartan"/>
                </a:rPr>
                <a:t>Packable pillow</a:t>
              </a:r>
              <a:endParaRPr sz="900">
                <a:solidFill>
                  <a:srgbClr val="3C3C3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</p:grpSp>
      <p:grpSp>
        <p:nvGrpSpPr>
          <p:cNvPr id="103" name="Google Shape;103;p13"/>
          <p:cNvGrpSpPr/>
          <p:nvPr/>
        </p:nvGrpSpPr>
        <p:grpSpPr>
          <a:xfrm>
            <a:off x="3960625" y="8354350"/>
            <a:ext cx="3240950" cy="1682800"/>
            <a:chOff x="8821150" y="6650800"/>
            <a:chExt cx="3240950" cy="1682800"/>
          </a:xfrm>
        </p:grpSpPr>
        <p:sp>
          <p:nvSpPr>
            <p:cNvPr id="104" name="Google Shape;104;p13"/>
            <p:cNvSpPr/>
            <p:nvPr/>
          </p:nvSpPr>
          <p:spPr>
            <a:xfrm>
              <a:off x="8821150" y="6992858"/>
              <a:ext cx="3239700" cy="534000"/>
            </a:xfrm>
            <a:prstGeom prst="rect">
              <a:avLst/>
            </a:prstGeom>
            <a:noFill/>
            <a:ln cap="flat" cmpd="sng" w="9525">
              <a:solidFill>
                <a:srgbClr val="9D9D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" name="Google Shape;105;p13"/>
            <p:cNvSpPr/>
            <p:nvPr/>
          </p:nvSpPr>
          <p:spPr>
            <a:xfrm>
              <a:off x="8822400" y="6650800"/>
              <a:ext cx="3239700" cy="338700"/>
            </a:xfrm>
            <a:prstGeom prst="rect">
              <a:avLst/>
            </a:prstGeom>
            <a:noFill/>
            <a:ln cap="flat" cmpd="sng" w="9525">
              <a:solidFill>
                <a:srgbClr val="9D9D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" name="Google Shape;106;p13"/>
            <p:cNvSpPr/>
            <p:nvPr/>
          </p:nvSpPr>
          <p:spPr>
            <a:xfrm>
              <a:off x="8822400" y="7530196"/>
              <a:ext cx="3239700" cy="267000"/>
            </a:xfrm>
            <a:prstGeom prst="rect">
              <a:avLst/>
            </a:prstGeom>
            <a:noFill/>
            <a:ln cap="flat" cmpd="sng" w="9525">
              <a:solidFill>
                <a:srgbClr val="9D9D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Google Shape;107;p13"/>
            <p:cNvSpPr/>
            <p:nvPr/>
          </p:nvSpPr>
          <p:spPr>
            <a:xfrm>
              <a:off x="8822400" y="7802717"/>
              <a:ext cx="3239700" cy="267000"/>
            </a:xfrm>
            <a:prstGeom prst="rect">
              <a:avLst/>
            </a:prstGeom>
            <a:noFill/>
            <a:ln cap="flat" cmpd="sng" w="9525">
              <a:solidFill>
                <a:srgbClr val="9D9D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08" name="Google Shape;108;p13"/>
            <p:cNvCxnSpPr/>
            <p:nvPr/>
          </p:nvCxnSpPr>
          <p:spPr>
            <a:xfrm>
              <a:off x="11752775" y="6985400"/>
              <a:ext cx="0" cy="1348200"/>
            </a:xfrm>
            <a:prstGeom prst="straightConnector1">
              <a:avLst/>
            </a:prstGeom>
            <a:noFill/>
            <a:ln cap="flat" cmpd="sng" w="9525">
              <a:solidFill>
                <a:srgbClr val="9D9D9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09" name="Google Shape;109;p13"/>
            <p:cNvSpPr/>
            <p:nvPr/>
          </p:nvSpPr>
          <p:spPr>
            <a:xfrm>
              <a:off x="8822400" y="8066267"/>
              <a:ext cx="3239700" cy="267000"/>
            </a:xfrm>
            <a:prstGeom prst="rect">
              <a:avLst/>
            </a:prstGeom>
            <a:noFill/>
            <a:ln cap="flat" cmpd="sng" w="9525">
              <a:solidFill>
                <a:srgbClr val="9D9D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3"/>
            <p:cNvSpPr txBox="1"/>
            <p:nvPr/>
          </p:nvSpPr>
          <p:spPr>
            <a:xfrm>
              <a:off x="9188198" y="6712425"/>
              <a:ext cx="25056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>
                  <a:solidFill>
                    <a:srgbClr val="3C3C3B"/>
                  </a:solidFill>
                  <a:latin typeface="Lato"/>
                  <a:ea typeface="Lato"/>
                  <a:cs typeface="Lato"/>
                  <a:sym typeface="Lato"/>
                </a:rPr>
                <a:t>INTERNATIONAL</a:t>
              </a:r>
              <a:endParaRPr b="1">
                <a:solidFill>
                  <a:srgbClr val="3C3C3B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11" name="Google Shape;111;p13"/>
            <p:cNvSpPr txBox="1"/>
            <p:nvPr/>
          </p:nvSpPr>
          <p:spPr>
            <a:xfrm>
              <a:off x="8900350" y="7121250"/>
              <a:ext cx="27900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3C3C3B"/>
                  </a:solidFill>
                  <a:latin typeface="Spartan"/>
                  <a:ea typeface="Spartan"/>
                  <a:cs typeface="Spartan"/>
                  <a:sym typeface="Spartan"/>
                </a:rPr>
                <a:t>Passport – personal or government (leave photocopies with Emergency Contact</a:t>
              </a:r>
              <a:endParaRPr sz="900">
                <a:solidFill>
                  <a:srgbClr val="3C3C3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112" name="Google Shape;112;p13"/>
            <p:cNvSpPr txBox="1"/>
            <p:nvPr/>
          </p:nvSpPr>
          <p:spPr>
            <a:xfrm>
              <a:off x="8900350" y="7584438"/>
              <a:ext cx="27900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3C3C3B"/>
                  </a:solidFill>
                  <a:latin typeface="Spartan"/>
                  <a:ea typeface="Spartan"/>
                  <a:cs typeface="Spartan"/>
                  <a:sym typeface="Spartan"/>
                </a:rPr>
                <a:t>Electric current adapter</a:t>
              </a:r>
              <a:endParaRPr sz="900">
                <a:solidFill>
                  <a:srgbClr val="3C3C3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113" name="Google Shape;113;p13"/>
            <p:cNvSpPr txBox="1"/>
            <p:nvPr/>
          </p:nvSpPr>
          <p:spPr>
            <a:xfrm>
              <a:off x="8900350" y="7854650"/>
              <a:ext cx="27900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3C3C3B"/>
                  </a:solidFill>
                  <a:latin typeface="Spartan"/>
                  <a:ea typeface="Spartan"/>
                  <a:cs typeface="Spartan"/>
                  <a:sym typeface="Spartan"/>
                </a:rPr>
                <a:t>Culturally appropriate clothing</a:t>
              </a:r>
              <a:endParaRPr sz="900">
                <a:solidFill>
                  <a:srgbClr val="3C3C3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114" name="Google Shape;114;p13"/>
            <p:cNvSpPr txBox="1"/>
            <p:nvPr/>
          </p:nvSpPr>
          <p:spPr>
            <a:xfrm>
              <a:off x="8900350" y="8126275"/>
              <a:ext cx="27900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3C3C3B"/>
                  </a:solidFill>
                  <a:latin typeface="Spartan"/>
                  <a:ea typeface="Spartan"/>
                  <a:cs typeface="Spartan"/>
                  <a:sym typeface="Spartan"/>
                </a:rPr>
                <a:t>Copy of immunization record</a:t>
              </a:r>
              <a:endParaRPr sz="900">
                <a:solidFill>
                  <a:srgbClr val="3C3C3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</p:grpSp>
      <p:pic>
        <p:nvPicPr>
          <p:cNvPr id="115" name="Google Shape;11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13312"/>
            <a:ext cx="1357094" cy="10470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16" name="Google Shape;116;p13"/>
          <p:cNvGrpSpPr/>
          <p:nvPr/>
        </p:nvGrpSpPr>
        <p:grpSpPr>
          <a:xfrm>
            <a:off x="360000" y="5855125"/>
            <a:ext cx="3239700" cy="4350100"/>
            <a:chOff x="-4144350" y="4086200"/>
            <a:chExt cx="3239700" cy="4350100"/>
          </a:xfrm>
        </p:grpSpPr>
        <p:sp>
          <p:nvSpPr>
            <p:cNvPr id="117" name="Google Shape;117;p13"/>
            <p:cNvSpPr/>
            <p:nvPr/>
          </p:nvSpPr>
          <p:spPr>
            <a:xfrm>
              <a:off x="-4144350" y="7897959"/>
              <a:ext cx="3239700" cy="534000"/>
            </a:xfrm>
            <a:prstGeom prst="rect">
              <a:avLst/>
            </a:prstGeom>
            <a:noFill/>
            <a:ln cap="flat" cmpd="sng" w="9525">
              <a:solidFill>
                <a:srgbClr val="9D9D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3"/>
            <p:cNvSpPr/>
            <p:nvPr/>
          </p:nvSpPr>
          <p:spPr>
            <a:xfrm>
              <a:off x="-4144350" y="7096321"/>
              <a:ext cx="3239700" cy="267000"/>
            </a:xfrm>
            <a:prstGeom prst="rect">
              <a:avLst/>
            </a:prstGeom>
            <a:noFill/>
            <a:ln cap="flat" cmpd="sng" w="9525">
              <a:solidFill>
                <a:srgbClr val="9D9D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3"/>
            <p:cNvSpPr/>
            <p:nvPr/>
          </p:nvSpPr>
          <p:spPr>
            <a:xfrm>
              <a:off x="-4144350" y="7366667"/>
              <a:ext cx="3239700" cy="267000"/>
            </a:xfrm>
            <a:prstGeom prst="rect">
              <a:avLst/>
            </a:prstGeom>
            <a:noFill/>
            <a:ln cap="flat" cmpd="sng" w="9525">
              <a:solidFill>
                <a:srgbClr val="9D9D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3"/>
            <p:cNvSpPr/>
            <p:nvPr/>
          </p:nvSpPr>
          <p:spPr>
            <a:xfrm>
              <a:off x="-4144350" y="7631504"/>
              <a:ext cx="3239700" cy="267000"/>
            </a:xfrm>
            <a:prstGeom prst="rect">
              <a:avLst/>
            </a:prstGeom>
            <a:noFill/>
            <a:ln cap="flat" cmpd="sng" w="9525">
              <a:solidFill>
                <a:srgbClr val="9D9D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3"/>
            <p:cNvSpPr/>
            <p:nvPr/>
          </p:nvSpPr>
          <p:spPr>
            <a:xfrm>
              <a:off x="-4144350" y="6564566"/>
              <a:ext cx="3239700" cy="534000"/>
            </a:xfrm>
            <a:prstGeom prst="rect">
              <a:avLst/>
            </a:prstGeom>
            <a:noFill/>
            <a:ln cap="flat" cmpd="sng" w="9525">
              <a:solidFill>
                <a:srgbClr val="9D9D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3"/>
            <p:cNvSpPr/>
            <p:nvPr/>
          </p:nvSpPr>
          <p:spPr>
            <a:xfrm>
              <a:off x="-4144350" y="4956650"/>
              <a:ext cx="3239700" cy="267000"/>
            </a:xfrm>
            <a:prstGeom prst="rect">
              <a:avLst/>
            </a:prstGeom>
            <a:noFill/>
            <a:ln cap="flat" cmpd="sng" w="9525">
              <a:solidFill>
                <a:srgbClr val="9D9D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3"/>
            <p:cNvSpPr/>
            <p:nvPr/>
          </p:nvSpPr>
          <p:spPr>
            <a:xfrm>
              <a:off x="-4144350" y="4086200"/>
              <a:ext cx="3239700" cy="338700"/>
            </a:xfrm>
            <a:prstGeom prst="rect">
              <a:avLst/>
            </a:prstGeom>
            <a:noFill/>
            <a:ln cap="flat" cmpd="sng" w="9525">
              <a:solidFill>
                <a:srgbClr val="9D9D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24" name="Google Shape;124;p13"/>
            <p:cNvCxnSpPr/>
            <p:nvPr/>
          </p:nvCxnSpPr>
          <p:spPr>
            <a:xfrm>
              <a:off x="-1213975" y="4420800"/>
              <a:ext cx="0" cy="4015500"/>
            </a:xfrm>
            <a:prstGeom prst="straightConnector1">
              <a:avLst/>
            </a:prstGeom>
            <a:noFill/>
            <a:ln cap="flat" cmpd="sng" w="9525">
              <a:solidFill>
                <a:srgbClr val="9D9D9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25" name="Google Shape;125;p13"/>
            <p:cNvSpPr txBox="1"/>
            <p:nvPr/>
          </p:nvSpPr>
          <p:spPr>
            <a:xfrm>
              <a:off x="-3380596" y="4155857"/>
              <a:ext cx="1709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>
                  <a:solidFill>
                    <a:srgbClr val="3C3C3B"/>
                  </a:solidFill>
                  <a:latin typeface="Lato"/>
                  <a:ea typeface="Lato"/>
                  <a:cs typeface="Lato"/>
                  <a:sym typeface="Lato"/>
                </a:rPr>
                <a:t>CARRY WITH YOU</a:t>
              </a:r>
              <a:endParaRPr b="1">
                <a:solidFill>
                  <a:srgbClr val="3C3C3B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26" name="Google Shape;126;p13"/>
            <p:cNvSpPr txBox="1"/>
            <p:nvPr/>
          </p:nvSpPr>
          <p:spPr>
            <a:xfrm>
              <a:off x="-4066400" y="5013200"/>
              <a:ext cx="27900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3C3C3B"/>
                  </a:solidFill>
                  <a:latin typeface="Spartan"/>
                  <a:ea typeface="Spartan"/>
                  <a:cs typeface="Spartan"/>
                  <a:sym typeface="Spartan"/>
                </a:rPr>
                <a:t>Challenge coin</a:t>
              </a:r>
              <a:endParaRPr sz="900">
                <a:solidFill>
                  <a:srgbClr val="3C3C3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127" name="Google Shape;127;p13"/>
            <p:cNvSpPr txBox="1"/>
            <p:nvPr/>
          </p:nvSpPr>
          <p:spPr>
            <a:xfrm>
              <a:off x="-4066400" y="8015163"/>
              <a:ext cx="27900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" sz="900">
                  <a:solidFill>
                    <a:srgbClr val="3C3C3B"/>
                  </a:solidFill>
                  <a:latin typeface="Spartan"/>
                  <a:ea typeface="Spartan"/>
                  <a:cs typeface="Spartan"/>
                  <a:sym typeface="Spartan"/>
                </a:rPr>
                <a:t>1 qt Ziploc with travel size essential</a:t>
              </a:r>
              <a:endParaRPr sz="900">
                <a:solidFill>
                  <a:srgbClr val="3C3C3B"/>
                </a:solidFill>
                <a:latin typeface="Spartan"/>
                <a:ea typeface="Spartan"/>
                <a:cs typeface="Spartan"/>
                <a:sym typeface="Spartan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3C3C3B"/>
                  </a:solidFill>
                  <a:latin typeface="Spartan"/>
                  <a:ea typeface="Spartan"/>
                  <a:cs typeface="Spartan"/>
                  <a:sym typeface="Spartan"/>
                </a:rPr>
                <a:t>toiletries/shave kit </a:t>
              </a:r>
              <a:endParaRPr sz="900">
                <a:solidFill>
                  <a:srgbClr val="3C3C3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128" name="Google Shape;128;p13"/>
            <p:cNvSpPr/>
            <p:nvPr/>
          </p:nvSpPr>
          <p:spPr>
            <a:xfrm>
              <a:off x="-4144350" y="5225979"/>
              <a:ext cx="3239700" cy="534000"/>
            </a:xfrm>
            <a:prstGeom prst="rect">
              <a:avLst/>
            </a:prstGeom>
            <a:noFill/>
            <a:ln cap="flat" cmpd="sng" w="9525">
              <a:solidFill>
                <a:srgbClr val="9D9D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" name="Google Shape;129;p13"/>
            <p:cNvSpPr txBox="1"/>
            <p:nvPr/>
          </p:nvSpPr>
          <p:spPr>
            <a:xfrm>
              <a:off x="-4066400" y="5352675"/>
              <a:ext cx="27900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" sz="900">
                  <a:solidFill>
                    <a:srgbClr val="3C3C3B"/>
                  </a:solidFill>
                  <a:latin typeface="Spartan"/>
                  <a:ea typeface="Spartan"/>
                  <a:cs typeface="Spartan"/>
                  <a:sym typeface="Spartan"/>
                </a:rPr>
                <a:t>Federal travel credit card and/or</a:t>
              </a:r>
              <a:endParaRPr sz="900">
                <a:solidFill>
                  <a:srgbClr val="3C3C3B"/>
                </a:solidFill>
                <a:latin typeface="Spartan"/>
                <a:ea typeface="Spartan"/>
                <a:cs typeface="Spartan"/>
                <a:sym typeface="Spartan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3C3C3B"/>
                  </a:solidFill>
                  <a:latin typeface="Spartan"/>
                  <a:ea typeface="Spartan"/>
                  <a:cs typeface="Spartan"/>
                  <a:sym typeface="Spartan"/>
                </a:rPr>
                <a:t>personal credit card </a:t>
              </a:r>
              <a:endParaRPr sz="900">
                <a:solidFill>
                  <a:srgbClr val="3C3C3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130" name="Google Shape;130;p13"/>
            <p:cNvSpPr/>
            <p:nvPr/>
          </p:nvSpPr>
          <p:spPr>
            <a:xfrm>
              <a:off x="-4144350" y="4424916"/>
              <a:ext cx="3239700" cy="534000"/>
            </a:xfrm>
            <a:prstGeom prst="rect">
              <a:avLst/>
            </a:prstGeom>
            <a:noFill/>
            <a:ln cap="flat" cmpd="sng" w="9525">
              <a:solidFill>
                <a:srgbClr val="9D9D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" name="Google Shape;131;p13"/>
            <p:cNvSpPr txBox="1"/>
            <p:nvPr/>
          </p:nvSpPr>
          <p:spPr>
            <a:xfrm>
              <a:off x="-4066400" y="4552163"/>
              <a:ext cx="27900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3C3C3B"/>
                  </a:solidFill>
                  <a:latin typeface="Spartan"/>
                  <a:ea typeface="Spartan"/>
                  <a:cs typeface="Spartan"/>
                  <a:sym typeface="Spartan"/>
                </a:rPr>
                <a:t>Military ID (CAC), driver's license, dog tags, passport</a:t>
              </a:r>
              <a:endParaRPr sz="900">
                <a:solidFill>
                  <a:srgbClr val="3C3C3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132" name="Google Shape;132;p13"/>
            <p:cNvSpPr txBox="1"/>
            <p:nvPr/>
          </p:nvSpPr>
          <p:spPr>
            <a:xfrm>
              <a:off x="-4066400" y="7152888"/>
              <a:ext cx="27900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3C3C3B"/>
                  </a:solidFill>
                  <a:latin typeface="Spartan"/>
                  <a:ea typeface="Spartan"/>
                  <a:cs typeface="Spartan"/>
                  <a:sym typeface="Spartan"/>
                </a:rPr>
                <a:t>Team roster</a:t>
              </a:r>
              <a:endParaRPr sz="900">
                <a:solidFill>
                  <a:srgbClr val="3C3C3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133" name="Google Shape;133;p13"/>
            <p:cNvSpPr txBox="1"/>
            <p:nvPr/>
          </p:nvSpPr>
          <p:spPr>
            <a:xfrm>
              <a:off x="-4066400" y="7427800"/>
              <a:ext cx="27900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3C3C3B"/>
                  </a:solidFill>
                  <a:latin typeface="Spartan"/>
                  <a:ea typeface="Spartan"/>
                  <a:cs typeface="Spartan"/>
                  <a:sym typeface="Spartan"/>
                </a:rPr>
                <a:t>Itinerary and flight information, e-ticket</a:t>
              </a:r>
              <a:endParaRPr sz="900">
                <a:solidFill>
                  <a:srgbClr val="3C3C3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134" name="Google Shape;134;p13"/>
            <p:cNvSpPr txBox="1"/>
            <p:nvPr/>
          </p:nvSpPr>
          <p:spPr>
            <a:xfrm>
              <a:off x="-4066400" y="7690913"/>
              <a:ext cx="27900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3C3C3B"/>
                  </a:solidFill>
                  <a:latin typeface="Spartan"/>
                  <a:ea typeface="Spartan"/>
                  <a:cs typeface="Spartan"/>
                  <a:sym typeface="Spartan"/>
                </a:rPr>
                <a:t>30 days of prescription medications</a:t>
              </a:r>
              <a:endParaRPr sz="900">
                <a:solidFill>
                  <a:srgbClr val="3C3C3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135" name="Google Shape;135;p13"/>
            <p:cNvSpPr/>
            <p:nvPr/>
          </p:nvSpPr>
          <p:spPr>
            <a:xfrm>
              <a:off x="-4144350" y="5758891"/>
              <a:ext cx="3239700" cy="534000"/>
            </a:xfrm>
            <a:prstGeom prst="rect">
              <a:avLst/>
            </a:prstGeom>
            <a:noFill/>
            <a:ln cap="flat" cmpd="sng" w="9525">
              <a:solidFill>
                <a:srgbClr val="9D9D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" name="Google Shape;136;p13"/>
            <p:cNvSpPr txBox="1"/>
            <p:nvPr/>
          </p:nvSpPr>
          <p:spPr>
            <a:xfrm>
              <a:off x="-4066400" y="5888413"/>
              <a:ext cx="27900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3C3C3B"/>
                  </a:solidFill>
                  <a:latin typeface="Spartan"/>
                  <a:ea typeface="Spartan"/>
                  <a:cs typeface="Spartan"/>
                  <a:sym typeface="Spartan"/>
                </a:rPr>
                <a:t>Uniform components (1 set) + </a:t>
              </a:r>
              <a:endParaRPr sz="900">
                <a:solidFill>
                  <a:srgbClr val="3C3C3B"/>
                </a:solidFill>
                <a:latin typeface="Spartan"/>
                <a:ea typeface="Spartan"/>
                <a:cs typeface="Spartan"/>
                <a:sym typeface="Spartan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3C3C3B"/>
                  </a:solidFill>
                  <a:latin typeface="Spartan"/>
                  <a:ea typeface="Spartan"/>
                  <a:cs typeface="Spartan"/>
                  <a:sym typeface="Spartan"/>
                </a:rPr>
                <a:t>undergarments for 3 days </a:t>
              </a:r>
              <a:endParaRPr sz="900">
                <a:solidFill>
                  <a:srgbClr val="3C3C3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137" name="Google Shape;137;p13"/>
            <p:cNvSpPr/>
            <p:nvPr/>
          </p:nvSpPr>
          <p:spPr>
            <a:xfrm>
              <a:off x="-4144350" y="6294075"/>
              <a:ext cx="3239700" cy="267000"/>
            </a:xfrm>
            <a:prstGeom prst="rect">
              <a:avLst/>
            </a:prstGeom>
            <a:noFill/>
            <a:ln cap="flat" cmpd="sng" w="9525">
              <a:solidFill>
                <a:srgbClr val="9D9D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3"/>
            <p:cNvSpPr txBox="1"/>
            <p:nvPr/>
          </p:nvSpPr>
          <p:spPr>
            <a:xfrm>
              <a:off x="-4066400" y="6350625"/>
              <a:ext cx="27900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3C3C3B"/>
                  </a:solidFill>
                  <a:latin typeface="Spartan"/>
                  <a:ea typeface="Spartan"/>
                  <a:cs typeface="Spartan"/>
                  <a:sym typeface="Spartan"/>
                </a:rPr>
                <a:t>Cell phone and charger, car charger</a:t>
              </a:r>
              <a:endParaRPr sz="900">
                <a:solidFill>
                  <a:srgbClr val="3C3C3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139" name="Google Shape;139;p13"/>
            <p:cNvSpPr txBox="1"/>
            <p:nvPr/>
          </p:nvSpPr>
          <p:spPr>
            <a:xfrm>
              <a:off x="-4066400" y="6690088"/>
              <a:ext cx="27900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3C3C3B"/>
                  </a:solidFill>
                  <a:latin typeface="Spartan"/>
                  <a:ea typeface="Spartan"/>
                  <a:cs typeface="Spartan"/>
                  <a:sym typeface="Spartan"/>
                </a:rPr>
                <a:t>Copy of professional license, certifications</a:t>
              </a:r>
              <a:endParaRPr sz="900">
                <a:solidFill>
                  <a:srgbClr val="3C3C3B"/>
                </a:solidFill>
                <a:latin typeface="Spartan"/>
                <a:ea typeface="Spartan"/>
                <a:cs typeface="Spartan"/>
                <a:sym typeface="Spartan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3C3C3B"/>
                  </a:solidFill>
                  <a:latin typeface="Spartan"/>
                  <a:ea typeface="Spartan"/>
                  <a:cs typeface="Spartan"/>
                  <a:sym typeface="Spartan"/>
                </a:rPr>
                <a:t>and BLS card   </a:t>
              </a:r>
              <a:endParaRPr sz="900">
                <a:solidFill>
                  <a:srgbClr val="3C3C3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</p:grpSp>
      <p:grpSp>
        <p:nvGrpSpPr>
          <p:cNvPr id="140" name="Google Shape;140;p13"/>
          <p:cNvGrpSpPr/>
          <p:nvPr/>
        </p:nvGrpSpPr>
        <p:grpSpPr>
          <a:xfrm>
            <a:off x="3960000" y="1581725"/>
            <a:ext cx="3240950" cy="3572125"/>
            <a:chOff x="7668500" y="1581725"/>
            <a:chExt cx="3240950" cy="3572125"/>
          </a:xfrm>
        </p:grpSpPr>
        <p:sp>
          <p:nvSpPr>
            <p:cNvPr id="141" name="Google Shape;141;p13"/>
            <p:cNvSpPr/>
            <p:nvPr/>
          </p:nvSpPr>
          <p:spPr>
            <a:xfrm>
              <a:off x="7668500" y="4348558"/>
              <a:ext cx="3239700" cy="267000"/>
            </a:xfrm>
            <a:prstGeom prst="rect">
              <a:avLst/>
            </a:prstGeom>
            <a:noFill/>
            <a:ln cap="flat" cmpd="sng" w="9525">
              <a:solidFill>
                <a:srgbClr val="9D9D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" name="Google Shape;142;p13"/>
            <p:cNvSpPr/>
            <p:nvPr/>
          </p:nvSpPr>
          <p:spPr>
            <a:xfrm>
              <a:off x="7669750" y="4619671"/>
              <a:ext cx="3239700" cy="534000"/>
            </a:xfrm>
            <a:prstGeom prst="rect">
              <a:avLst/>
            </a:prstGeom>
            <a:noFill/>
            <a:ln cap="flat" cmpd="sng" w="9525">
              <a:solidFill>
                <a:srgbClr val="9D9D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" name="Google Shape;143;p13"/>
            <p:cNvSpPr/>
            <p:nvPr/>
          </p:nvSpPr>
          <p:spPr>
            <a:xfrm>
              <a:off x="7668500" y="3806308"/>
              <a:ext cx="3239700" cy="267000"/>
            </a:xfrm>
            <a:prstGeom prst="rect">
              <a:avLst/>
            </a:prstGeom>
            <a:noFill/>
            <a:ln cap="flat" cmpd="sng" w="9525">
              <a:solidFill>
                <a:srgbClr val="9D9D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4" name="Google Shape;144;p13"/>
            <p:cNvSpPr/>
            <p:nvPr/>
          </p:nvSpPr>
          <p:spPr>
            <a:xfrm>
              <a:off x="7669750" y="1915046"/>
              <a:ext cx="3239700" cy="534000"/>
            </a:xfrm>
            <a:prstGeom prst="rect">
              <a:avLst/>
            </a:prstGeom>
            <a:noFill/>
            <a:ln cap="flat" cmpd="sng" w="9525">
              <a:solidFill>
                <a:srgbClr val="9D9D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5" name="Google Shape;145;p13"/>
            <p:cNvSpPr/>
            <p:nvPr/>
          </p:nvSpPr>
          <p:spPr>
            <a:xfrm>
              <a:off x="7669750" y="1581725"/>
              <a:ext cx="3239700" cy="338700"/>
            </a:xfrm>
            <a:prstGeom prst="rect">
              <a:avLst/>
            </a:prstGeom>
            <a:noFill/>
            <a:ln cap="flat" cmpd="sng" w="9525">
              <a:solidFill>
                <a:srgbClr val="9D9D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" name="Google Shape;146;p13"/>
            <p:cNvSpPr/>
            <p:nvPr/>
          </p:nvSpPr>
          <p:spPr>
            <a:xfrm>
              <a:off x="7669750" y="2453496"/>
              <a:ext cx="3239700" cy="267000"/>
            </a:xfrm>
            <a:prstGeom prst="rect">
              <a:avLst/>
            </a:prstGeom>
            <a:noFill/>
            <a:ln cap="flat" cmpd="sng" w="9525">
              <a:solidFill>
                <a:srgbClr val="9D9D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7" name="Google Shape;147;p13"/>
            <p:cNvSpPr/>
            <p:nvPr/>
          </p:nvSpPr>
          <p:spPr>
            <a:xfrm>
              <a:off x="7669750" y="3263392"/>
              <a:ext cx="3239700" cy="267000"/>
            </a:xfrm>
            <a:prstGeom prst="rect">
              <a:avLst/>
            </a:prstGeom>
            <a:noFill/>
            <a:ln cap="flat" cmpd="sng" w="9525">
              <a:solidFill>
                <a:srgbClr val="9D9D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48" name="Google Shape;148;p13"/>
            <p:cNvCxnSpPr/>
            <p:nvPr/>
          </p:nvCxnSpPr>
          <p:spPr>
            <a:xfrm>
              <a:off x="10600125" y="1915050"/>
              <a:ext cx="0" cy="3238800"/>
            </a:xfrm>
            <a:prstGeom prst="straightConnector1">
              <a:avLst/>
            </a:prstGeom>
            <a:noFill/>
            <a:ln cap="flat" cmpd="sng" w="9525">
              <a:solidFill>
                <a:srgbClr val="9D9D9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49" name="Google Shape;149;p13"/>
            <p:cNvSpPr txBox="1"/>
            <p:nvPr/>
          </p:nvSpPr>
          <p:spPr>
            <a:xfrm>
              <a:off x="8035548" y="1643375"/>
              <a:ext cx="25056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>
                  <a:solidFill>
                    <a:srgbClr val="3C3C3B"/>
                  </a:solidFill>
                  <a:latin typeface="Lato"/>
                  <a:ea typeface="Lato"/>
                  <a:cs typeface="Lato"/>
                  <a:sym typeface="Lato"/>
                </a:rPr>
                <a:t>FOOD, WATER, MEDICAL</a:t>
              </a:r>
              <a:endParaRPr b="1">
                <a:solidFill>
                  <a:srgbClr val="3C3C3B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50" name="Google Shape;150;p13"/>
            <p:cNvSpPr txBox="1"/>
            <p:nvPr/>
          </p:nvSpPr>
          <p:spPr>
            <a:xfrm>
              <a:off x="7747700" y="2028150"/>
              <a:ext cx="27900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3C3C3B"/>
                  </a:solidFill>
                  <a:latin typeface="Spartan"/>
                  <a:ea typeface="Spartan"/>
                  <a:cs typeface="Spartan"/>
                  <a:sym typeface="Spartan"/>
                </a:rPr>
                <a:t>Pocket snacks (e.g., energy gels, trail mix, hard candy, protein bars, nuts)</a:t>
              </a:r>
              <a:endParaRPr sz="900">
                <a:solidFill>
                  <a:srgbClr val="3C3C3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151" name="Google Shape;151;p13"/>
            <p:cNvSpPr txBox="1"/>
            <p:nvPr/>
          </p:nvSpPr>
          <p:spPr>
            <a:xfrm>
              <a:off x="7747700" y="2505313"/>
              <a:ext cx="27900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3C3C3B"/>
                  </a:solidFill>
                  <a:latin typeface="Spartan"/>
                  <a:ea typeface="Spartan"/>
                  <a:cs typeface="Spartan"/>
                  <a:sym typeface="Spartan"/>
                </a:rPr>
                <a:t>Insect repellent</a:t>
              </a:r>
              <a:endParaRPr sz="900">
                <a:solidFill>
                  <a:srgbClr val="3C3C3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152" name="Google Shape;152;p13"/>
            <p:cNvSpPr txBox="1"/>
            <p:nvPr/>
          </p:nvSpPr>
          <p:spPr>
            <a:xfrm>
              <a:off x="7751150" y="3862838"/>
              <a:ext cx="2790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rgbClr val="3C3C3B"/>
                  </a:solidFill>
                  <a:latin typeface="Spartan"/>
                  <a:ea typeface="Spartan"/>
                  <a:cs typeface="Spartan"/>
                  <a:sym typeface="Spartan"/>
                </a:rPr>
                <a:t>Laxative/Stool softener</a:t>
              </a:r>
              <a:endParaRPr sz="1000">
                <a:solidFill>
                  <a:srgbClr val="3C3C3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153" name="Google Shape;153;p13"/>
            <p:cNvSpPr/>
            <p:nvPr/>
          </p:nvSpPr>
          <p:spPr>
            <a:xfrm>
              <a:off x="7669750" y="3534850"/>
              <a:ext cx="3239700" cy="267000"/>
            </a:xfrm>
            <a:prstGeom prst="rect">
              <a:avLst/>
            </a:prstGeom>
            <a:noFill/>
            <a:ln cap="flat" cmpd="sng" w="9525">
              <a:solidFill>
                <a:srgbClr val="9D9D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4" name="Google Shape;154;p13"/>
            <p:cNvSpPr txBox="1"/>
            <p:nvPr/>
          </p:nvSpPr>
          <p:spPr>
            <a:xfrm>
              <a:off x="7751150" y="3591400"/>
              <a:ext cx="2790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rgbClr val="3C3C3B"/>
                  </a:solidFill>
                  <a:latin typeface="Spartan"/>
                  <a:ea typeface="Spartan"/>
                  <a:cs typeface="Spartan"/>
                  <a:sym typeface="Spartan"/>
                </a:rPr>
                <a:t>Pain relievers (e.g., aspirin, Tylenol)</a:t>
              </a:r>
              <a:endParaRPr sz="1000">
                <a:solidFill>
                  <a:srgbClr val="3C3C3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155" name="Google Shape;155;p13"/>
            <p:cNvSpPr txBox="1"/>
            <p:nvPr/>
          </p:nvSpPr>
          <p:spPr>
            <a:xfrm>
              <a:off x="7747700" y="3304025"/>
              <a:ext cx="2790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rgbClr val="3C3C3B"/>
                  </a:solidFill>
                  <a:latin typeface="Spartan"/>
                  <a:ea typeface="Spartan"/>
                  <a:cs typeface="Spartan"/>
                  <a:sym typeface="Spartan"/>
                </a:rPr>
                <a:t>Prescription medicine (30 day supply)</a:t>
              </a:r>
              <a:endParaRPr sz="1000">
                <a:solidFill>
                  <a:srgbClr val="3C3C3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156" name="Google Shape;156;p13"/>
            <p:cNvSpPr/>
            <p:nvPr/>
          </p:nvSpPr>
          <p:spPr>
            <a:xfrm>
              <a:off x="7669750" y="2724946"/>
              <a:ext cx="3239700" cy="534000"/>
            </a:xfrm>
            <a:prstGeom prst="rect">
              <a:avLst/>
            </a:prstGeom>
            <a:noFill/>
            <a:ln cap="flat" cmpd="sng" w="9525">
              <a:solidFill>
                <a:srgbClr val="9D9D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7" name="Google Shape;157;p13"/>
            <p:cNvSpPr txBox="1"/>
            <p:nvPr/>
          </p:nvSpPr>
          <p:spPr>
            <a:xfrm>
              <a:off x="7747700" y="2838050"/>
              <a:ext cx="27900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3C3C3B"/>
                  </a:solidFill>
                  <a:latin typeface="Spartan"/>
                  <a:ea typeface="Spartan"/>
                  <a:cs typeface="Spartan"/>
                  <a:sym typeface="Spartan"/>
                </a:rPr>
                <a:t>Black canteen/Camelbak – EMPTY – fill after clearing airport security</a:t>
              </a:r>
              <a:endParaRPr sz="900">
                <a:solidFill>
                  <a:srgbClr val="3C3C3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158" name="Google Shape;158;p13"/>
            <p:cNvSpPr/>
            <p:nvPr/>
          </p:nvSpPr>
          <p:spPr>
            <a:xfrm>
              <a:off x="7668500" y="4077433"/>
              <a:ext cx="3239700" cy="267000"/>
            </a:xfrm>
            <a:prstGeom prst="rect">
              <a:avLst/>
            </a:prstGeom>
            <a:noFill/>
            <a:ln cap="flat" cmpd="sng" w="9525">
              <a:solidFill>
                <a:srgbClr val="9D9D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9" name="Google Shape;159;p13"/>
            <p:cNvSpPr txBox="1"/>
            <p:nvPr/>
          </p:nvSpPr>
          <p:spPr>
            <a:xfrm>
              <a:off x="7751150" y="4133963"/>
              <a:ext cx="2790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rgbClr val="3C3C3B"/>
                  </a:solidFill>
                  <a:latin typeface="Spartan"/>
                  <a:ea typeface="Spartan"/>
                  <a:cs typeface="Spartan"/>
                  <a:sym typeface="Spartan"/>
                </a:rPr>
                <a:t>Antidiarrheal</a:t>
              </a:r>
              <a:endParaRPr sz="1000">
                <a:solidFill>
                  <a:srgbClr val="3C3C3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160" name="Google Shape;160;p13"/>
            <p:cNvSpPr txBox="1"/>
            <p:nvPr/>
          </p:nvSpPr>
          <p:spPr>
            <a:xfrm>
              <a:off x="7751150" y="4405088"/>
              <a:ext cx="2790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rgbClr val="3C3C3B"/>
                  </a:solidFill>
                  <a:latin typeface="Spartan"/>
                  <a:ea typeface="Spartan"/>
                  <a:cs typeface="Spartan"/>
                  <a:sym typeface="Spartan"/>
                </a:rPr>
                <a:t>Antihistamines</a:t>
              </a:r>
              <a:endParaRPr sz="1000">
                <a:solidFill>
                  <a:srgbClr val="3C3C3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161" name="Google Shape;161;p13"/>
            <p:cNvSpPr txBox="1"/>
            <p:nvPr/>
          </p:nvSpPr>
          <p:spPr>
            <a:xfrm>
              <a:off x="7747700" y="4732775"/>
              <a:ext cx="27900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3C3C3B"/>
                  </a:solidFill>
                  <a:latin typeface="Spartan"/>
                  <a:ea typeface="Spartan"/>
                  <a:cs typeface="Spartan"/>
                  <a:sym typeface="Spartan"/>
                </a:rPr>
                <a:t>Prescription eyeglasses, extra</a:t>
              </a:r>
              <a:endParaRPr sz="900">
                <a:solidFill>
                  <a:srgbClr val="3C3C3B"/>
                </a:solidFill>
                <a:latin typeface="Spartan"/>
                <a:ea typeface="Spartan"/>
                <a:cs typeface="Spartan"/>
                <a:sym typeface="Spartan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3C3C3B"/>
                  </a:solidFill>
                  <a:latin typeface="Spartan"/>
                  <a:ea typeface="Spartan"/>
                  <a:cs typeface="Spartan"/>
                  <a:sym typeface="Spartan"/>
                </a:rPr>
                <a:t>contact lenses</a:t>
              </a:r>
              <a:endParaRPr sz="900">
                <a:solidFill>
                  <a:srgbClr val="3C3C3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</p:grpSp>
      <p:pic>
        <p:nvPicPr>
          <p:cNvPr id="162" name="Google Shape;162;p13"/>
          <p:cNvPicPr preferRelativeResize="0"/>
          <p:nvPr/>
        </p:nvPicPr>
        <p:blipFill rotWithShape="1">
          <a:blip r:embed="rId4">
            <a:alphaModFix/>
          </a:blip>
          <a:srcRect b="6576" l="0" r="0" t="0"/>
          <a:stretch/>
        </p:blipFill>
        <p:spPr>
          <a:xfrm>
            <a:off x="-17449" y="9796872"/>
            <a:ext cx="7632000" cy="9512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