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2000" cx="7560000"/>
  <p:notesSz cx="6858000" cy="9144000"/>
  <p:embeddedFontLst>
    <p:embeddedFont>
      <p:font typeface="Comfortaa"/>
      <p:regular r:id="rId10"/>
      <p:bold r:id="rId11"/>
    </p:embeddedFont>
    <p:embeddedFont>
      <p:font typeface="Alegreya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381">
          <p15:clr>
            <a:srgbClr val="A4A3A4"/>
          </p15:clr>
        </p15:guide>
        <p15:guide id="2" pos="340">
          <p15:clr>
            <a:srgbClr val="9AA0A6"/>
          </p15:clr>
        </p15:guide>
        <p15:guide id="3" pos="240">
          <p15:clr>
            <a:srgbClr val="9AA0A6"/>
          </p15:clr>
        </p15:guide>
        <p15:guide id="4" pos="4422">
          <p15:clr>
            <a:srgbClr val="9AA0A6"/>
          </p15:clr>
        </p15:guide>
        <p15:guide id="5" pos="4522">
          <p15:clr>
            <a:srgbClr val="9AA0A6"/>
          </p15:clr>
        </p15:guide>
        <p15:guide id="6" orient="horz" pos="99">
          <p15:clr>
            <a:srgbClr val="9AA0A6"/>
          </p15:clr>
        </p15:guide>
        <p15:guide id="7" orient="horz" pos="90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/>
        <p:guide pos="340"/>
        <p:guide pos="240"/>
        <p:guide pos="4422"/>
        <p:guide pos="4522"/>
        <p:guide pos="99" orient="horz"/>
        <p:guide pos="907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mfortaa-bold.fntdata"/><Relationship Id="rId10" Type="http://schemas.openxmlformats.org/officeDocument/2006/relationships/font" Target="fonts/Comfortaa-regular.fntdata"/><Relationship Id="rId13" Type="http://schemas.openxmlformats.org/officeDocument/2006/relationships/font" Target="fonts/Alegreya-bold.fntdata"/><Relationship Id="rId12" Type="http://schemas.openxmlformats.org/officeDocument/2006/relationships/font" Target="fonts/Alegreya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legreya-boldItalic.fntdata"/><Relationship Id="rId14" Type="http://schemas.openxmlformats.org/officeDocument/2006/relationships/font" Target="fonts/Alegrey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08356f20b1_0_266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208356f20b1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208356f20b1_0_612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208356f20b1_0_6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208356f20b1_0_951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208356f20b1_0_9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10800000">
            <a:off x="385650" y="0"/>
            <a:ext cx="6796200" cy="162000"/>
          </a:xfrm>
          <a:prstGeom prst="trapezoid">
            <a:avLst>
              <a:gd fmla="val 97006" name="adj"/>
            </a:avLst>
          </a:prstGeom>
          <a:solidFill>
            <a:srgbClr val="E73C3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485800" y="671538"/>
            <a:ext cx="3948000" cy="8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3600">
                <a:latin typeface="Comfortaa"/>
                <a:ea typeface="Comfortaa"/>
                <a:cs typeface="Comfortaa"/>
                <a:sym typeface="Comfortaa"/>
              </a:rPr>
              <a:t>Demographics</a:t>
            </a:r>
            <a:endParaRPr b="1" sz="36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latin typeface="Comfortaa"/>
                <a:ea typeface="Comfortaa"/>
                <a:cs typeface="Comfortaa"/>
                <a:sym typeface="Comfortaa"/>
              </a:rPr>
              <a:t>Survey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6281700" y="704850"/>
            <a:ext cx="776100" cy="776250"/>
            <a:chOff x="5300650" y="704850"/>
            <a:chExt cx="776100" cy="776250"/>
          </a:xfrm>
        </p:grpSpPr>
        <p:sp>
          <p:nvSpPr>
            <p:cNvPr id="57" name="Google Shape;57;p13"/>
            <p:cNvSpPr/>
            <p:nvPr/>
          </p:nvSpPr>
          <p:spPr>
            <a:xfrm>
              <a:off x="5300650" y="704850"/>
              <a:ext cx="738300" cy="738300"/>
            </a:xfrm>
            <a:prstGeom prst="rect">
              <a:avLst/>
            </a:prstGeom>
            <a:solidFill>
              <a:srgbClr val="E73C3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5667550" y="1071600"/>
              <a:ext cx="409200" cy="409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5738950" y="1143000"/>
              <a:ext cx="300000" cy="300300"/>
            </a:xfrm>
            <a:prstGeom prst="rect">
              <a:avLst/>
            </a:prstGeom>
            <a:solidFill>
              <a:srgbClr val="E73C3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" name="Google Shape;60;p13"/>
          <p:cNvGrpSpPr/>
          <p:nvPr/>
        </p:nvGrpSpPr>
        <p:grpSpPr>
          <a:xfrm>
            <a:off x="542925" y="1795475"/>
            <a:ext cx="6481800" cy="138113"/>
            <a:chOff x="542925" y="1795475"/>
            <a:chExt cx="6481800" cy="138113"/>
          </a:xfrm>
        </p:grpSpPr>
        <p:cxnSp>
          <p:nvCxnSpPr>
            <p:cNvPr id="61" name="Google Shape;61;p13"/>
            <p:cNvCxnSpPr/>
            <p:nvPr/>
          </p:nvCxnSpPr>
          <p:spPr>
            <a:xfrm>
              <a:off x="542925" y="1795475"/>
              <a:ext cx="6481800" cy="0"/>
            </a:xfrm>
            <a:prstGeom prst="straightConnector1">
              <a:avLst/>
            </a:prstGeom>
            <a:noFill/>
            <a:ln cap="flat" cmpd="sng" w="38100">
              <a:solidFill>
                <a:srgbClr val="1D1D1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>
              <a:off x="542925" y="19335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1D1D1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3" name="Google Shape;63;p13"/>
          <p:cNvSpPr txBox="1"/>
          <p:nvPr/>
        </p:nvSpPr>
        <p:spPr>
          <a:xfrm>
            <a:off x="514375" y="2239025"/>
            <a:ext cx="2995500" cy="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latin typeface="Alegreya"/>
                <a:ea typeface="Alegreya"/>
                <a:cs typeface="Alegreya"/>
                <a:sym typeface="Alegreya"/>
              </a:rPr>
              <a:t>Personal Information</a:t>
            </a:r>
            <a:endParaRPr b="1" sz="1800">
              <a:latin typeface="Alegreya"/>
              <a:ea typeface="Alegreya"/>
              <a:cs typeface="Alegreya"/>
              <a:sym typeface="Alegreya"/>
            </a:endParaRPr>
          </a:p>
        </p:txBody>
      </p:sp>
      <p:grpSp>
        <p:nvGrpSpPr>
          <p:cNvPr id="64" name="Google Shape;64;p13"/>
          <p:cNvGrpSpPr/>
          <p:nvPr/>
        </p:nvGrpSpPr>
        <p:grpSpPr>
          <a:xfrm>
            <a:off x="542925" y="2705100"/>
            <a:ext cx="6481800" cy="409500"/>
            <a:chOff x="542925" y="2705100"/>
            <a:chExt cx="6481800" cy="409500"/>
          </a:xfrm>
        </p:grpSpPr>
        <p:sp>
          <p:nvSpPr>
            <p:cNvPr id="65" name="Google Shape;65;p13"/>
            <p:cNvSpPr/>
            <p:nvPr/>
          </p:nvSpPr>
          <p:spPr>
            <a:xfrm>
              <a:off x="542925" y="2705100"/>
              <a:ext cx="6481800" cy="4095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rgbClr val="C6C6C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628683" y="2812800"/>
              <a:ext cx="976200" cy="19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Comfortaa"/>
                  <a:ea typeface="Comfortaa"/>
                  <a:cs typeface="Comfortaa"/>
                  <a:sym typeface="Comfortaa"/>
                </a:rPr>
                <a:t>Name:</a:t>
              </a:r>
              <a:endParaRPr b="1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538167" y="3370000"/>
            <a:ext cx="6481758" cy="193800"/>
            <a:chOff x="538167" y="3370000"/>
            <a:chExt cx="6481758" cy="193800"/>
          </a:xfrm>
        </p:grpSpPr>
        <p:sp>
          <p:nvSpPr>
            <p:cNvPr id="68" name="Google Shape;68;p13"/>
            <p:cNvSpPr txBox="1"/>
            <p:nvPr/>
          </p:nvSpPr>
          <p:spPr>
            <a:xfrm>
              <a:off x="538167" y="3370000"/>
              <a:ext cx="480900" cy="19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Comfortaa"/>
                  <a:ea typeface="Comfortaa"/>
                  <a:cs typeface="Comfortaa"/>
                  <a:sym typeface="Comfortaa"/>
                </a:rPr>
                <a:t>Age:</a:t>
              </a:r>
              <a:endParaRPr b="1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1038225" y="3433775"/>
              <a:ext cx="5981700" cy="95400"/>
            </a:xfrm>
            <a:prstGeom prst="rect">
              <a:avLst/>
            </a:prstGeom>
            <a:solidFill>
              <a:srgbClr val="F0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" name="Google Shape;70;p13"/>
          <p:cNvGrpSpPr/>
          <p:nvPr/>
        </p:nvGrpSpPr>
        <p:grpSpPr>
          <a:xfrm>
            <a:off x="547687" y="3795725"/>
            <a:ext cx="1045262" cy="190675"/>
            <a:chOff x="547688" y="3795725"/>
            <a:chExt cx="1045262" cy="190675"/>
          </a:xfrm>
        </p:grpSpPr>
        <p:sp>
          <p:nvSpPr>
            <p:cNvPr id="71" name="Google Shape;71;p13"/>
            <p:cNvSpPr/>
            <p:nvPr/>
          </p:nvSpPr>
          <p:spPr>
            <a:xfrm>
              <a:off x="547688" y="3819513"/>
              <a:ext cx="138000" cy="138000"/>
            </a:xfrm>
            <a:prstGeom prst="ellipse">
              <a:avLst/>
            </a:prstGeom>
            <a:noFill/>
            <a:ln cap="flat" cmpd="sng" w="9525">
              <a:solidFill>
                <a:srgbClr val="706F6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583400" y="3795725"/>
              <a:ext cx="138125" cy="102375"/>
            </a:xfrm>
            <a:custGeom>
              <a:rect b="b" l="l" r="r" t="t"/>
              <a:pathLst>
                <a:path extrusionOk="0" h="4095" w="5525">
                  <a:moveTo>
                    <a:pt x="5525" y="0"/>
                  </a:moveTo>
                  <a:lnTo>
                    <a:pt x="1239" y="4095"/>
                  </a:lnTo>
                  <a:lnTo>
                    <a:pt x="0" y="2762"/>
                  </a:lnTo>
                </a:path>
              </a:pathLst>
            </a:custGeom>
            <a:noFill/>
            <a:ln cap="flat" cmpd="sng" w="19050">
              <a:solidFill>
                <a:srgbClr val="E73C3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73" name="Google Shape;73;p13"/>
            <p:cNvSpPr txBox="1"/>
            <p:nvPr/>
          </p:nvSpPr>
          <p:spPr>
            <a:xfrm>
              <a:off x="771549" y="3820200"/>
              <a:ext cx="821400" cy="16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Comfortaa"/>
                  <a:ea typeface="Comfortaa"/>
                  <a:cs typeface="Comfortaa"/>
                  <a:sym typeface="Comfortaa"/>
                </a:rPr>
                <a:t>Under 18</a:t>
              </a:r>
              <a:endParaRPr sz="12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1654089" y="3819513"/>
            <a:ext cx="759662" cy="166888"/>
            <a:chOff x="547688" y="3819513"/>
            <a:chExt cx="759662" cy="166888"/>
          </a:xfrm>
        </p:grpSpPr>
        <p:sp>
          <p:nvSpPr>
            <p:cNvPr id="75" name="Google Shape;75;p13"/>
            <p:cNvSpPr/>
            <p:nvPr/>
          </p:nvSpPr>
          <p:spPr>
            <a:xfrm>
              <a:off x="547688" y="3819513"/>
              <a:ext cx="138000" cy="138000"/>
            </a:xfrm>
            <a:prstGeom prst="ellipse">
              <a:avLst/>
            </a:prstGeom>
            <a:noFill/>
            <a:ln cap="flat" cmpd="sng" w="9525">
              <a:solidFill>
                <a:srgbClr val="706F6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771550" y="3820200"/>
              <a:ext cx="535800" cy="16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Comfortaa"/>
                  <a:ea typeface="Comfortaa"/>
                  <a:cs typeface="Comfortaa"/>
                  <a:sym typeface="Comfortaa"/>
                </a:rPr>
                <a:t>18-24</a:t>
              </a:r>
              <a:endParaRPr sz="12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77" name="Google Shape;77;p13"/>
          <p:cNvGrpSpPr/>
          <p:nvPr/>
        </p:nvGrpSpPr>
        <p:grpSpPr>
          <a:xfrm>
            <a:off x="3352844" y="3819513"/>
            <a:ext cx="759662" cy="166888"/>
            <a:chOff x="547688" y="3819513"/>
            <a:chExt cx="759662" cy="166888"/>
          </a:xfrm>
        </p:grpSpPr>
        <p:sp>
          <p:nvSpPr>
            <p:cNvPr id="78" name="Google Shape;78;p13"/>
            <p:cNvSpPr/>
            <p:nvPr/>
          </p:nvSpPr>
          <p:spPr>
            <a:xfrm>
              <a:off x="547688" y="3819513"/>
              <a:ext cx="138000" cy="138000"/>
            </a:xfrm>
            <a:prstGeom prst="ellipse">
              <a:avLst/>
            </a:prstGeom>
            <a:noFill/>
            <a:ln cap="flat" cmpd="sng" w="9525">
              <a:solidFill>
                <a:srgbClr val="706F6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771550" y="3820200"/>
              <a:ext cx="535800" cy="16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Comfortaa"/>
                  <a:ea typeface="Comfortaa"/>
                  <a:cs typeface="Comfortaa"/>
                  <a:sym typeface="Comfortaa"/>
                </a:rPr>
                <a:t>35-44</a:t>
              </a:r>
              <a:endParaRPr sz="12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80" name="Google Shape;80;p13"/>
          <p:cNvGrpSpPr/>
          <p:nvPr/>
        </p:nvGrpSpPr>
        <p:grpSpPr>
          <a:xfrm>
            <a:off x="4202221" y="3819513"/>
            <a:ext cx="759662" cy="166888"/>
            <a:chOff x="547688" y="3819513"/>
            <a:chExt cx="759662" cy="166888"/>
          </a:xfrm>
        </p:grpSpPr>
        <p:sp>
          <p:nvSpPr>
            <p:cNvPr id="81" name="Google Shape;81;p13"/>
            <p:cNvSpPr/>
            <p:nvPr/>
          </p:nvSpPr>
          <p:spPr>
            <a:xfrm>
              <a:off x="547688" y="3819513"/>
              <a:ext cx="138000" cy="138000"/>
            </a:xfrm>
            <a:prstGeom prst="ellipse">
              <a:avLst/>
            </a:prstGeom>
            <a:noFill/>
            <a:ln cap="flat" cmpd="sng" w="9525">
              <a:solidFill>
                <a:srgbClr val="706F6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771550" y="3820200"/>
              <a:ext cx="535800" cy="16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Comfortaa"/>
                  <a:ea typeface="Comfortaa"/>
                  <a:cs typeface="Comfortaa"/>
                  <a:sym typeface="Comfortaa"/>
                </a:rPr>
                <a:t>45-54</a:t>
              </a:r>
              <a:endParaRPr sz="12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83" name="Google Shape;83;p13"/>
          <p:cNvGrpSpPr/>
          <p:nvPr/>
        </p:nvGrpSpPr>
        <p:grpSpPr>
          <a:xfrm>
            <a:off x="5051598" y="3819513"/>
            <a:ext cx="759662" cy="166888"/>
            <a:chOff x="547688" y="3819513"/>
            <a:chExt cx="759662" cy="166888"/>
          </a:xfrm>
        </p:grpSpPr>
        <p:sp>
          <p:nvSpPr>
            <p:cNvPr id="84" name="Google Shape;84;p13"/>
            <p:cNvSpPr/>
            <p:nvPr/>
          </p:nvSpPr>
          <p:spPr>
            <a:xfrm>
              <a:off x="547688" y="3819513"/>
              <a:ext cx="138000" cy="138000"/>
            </a:xfrm>
            <a:prstGeom prst="ellipse">
              <a:avLst/>
            </a:prstGeom>
            <a:noFill/>
            <a:ln cap="flat" cmpd="sng" w="9525">
              <a:solidFill>
                <a:srgbClr val="706F6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771550" y="3820200"/>
              <a:ext cx="535800" cy="16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Comfortaa"/>
                  <a:ea typeface="Comfortaa"/>
                  <a:cs typeface="Comfortaa"/>
                  <a:sym typeface="Comfortaa"/>
                </a:rPr>
                <a:t>55-64</a:t>
              </a:r>
              <a:endParaRPr sz="12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86" name="Google Shape;86;p13"/>
          <p:cNvGrpSpPr/>
          <p:nvPr/>
        </p:nvGrpSpPr>
        <p:grpSpPr>
          <a:xfrm>
            <a:off x="5929550" y="3819513"/>
            <a:ext cx="1109442" cy="166888"/>
            <a:chOff x="547688" y="3819513"/>
            <a:chExt cx="1109442" cy="166888"/>
          </a:xfrm>
        </p:grpSpPr>
        <p:sp>
          <p:nvSpPr>
            <p:cNvPr id="87" name="Google Shape;87;p13"/>
            <p:cNvSpPr/>
            <p:nvPr/>
          </p:nvSpPr>
          <p:spPr>
            <a:xfrm>
              <a:off x="547688" y="3819513"/>
              <a:ext cx="138000" cy="138000"/>
            </a:xfrm>
            <a:prstGeom prst="ellipse">
              <a:avLst/>
            </a:prstGeom>
            <a:noFill/>
            <a:ln cap="flat" cmpd="sng" w="9525">
              <a:solidFill>
                <a:srgbClr val="706F6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771530" y="3820200"/>
              <a:ext cx="885600" cy="16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Comfortaa"/>
                  <a:ea typeface="Comfortaa"/>
                  <a:cs typeface="Comfortaa"/>
                  <a:sym typeface="Comfortaa"/>
                </a:rPr>
                <a:t>65 or older</a:t>
              </a:r>
              <a:endParaRPr sz="12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89" name="Google Shape;89;p13"/>
          <p:cNvGrpSpPr/>
          <p:nvPr/>
        </p:nvGrpSpPr>
        <p:grpSpPr>
          <a:xfrm>
            <a:off x="542925" y="4227850"/>
            <a:ext cx="6481800" cy="810900"/>
            <a:chOff x="542925" y="2705100"/>
            <a:chExt cx="6481800" cy="810900"/>
          </a:xfrm>
        </p:grpSpPr>
        <p:sp>
          <p:nvSpPr>
            <p:cNvPr id="90" name="Google Shape;90;p13"/>
            <p:cNvSpPr/>
            <p:nvPr/>
          </p:nvSpPr>
          <p:spPr>
            <a:xfrm>
              <a:off x="542925" y="2705100"/>
              <a:ext cx="6481800" cy="810900"/>
            </a:xfrm>
            <a:prstGeom prst="roundRect">
              <a:avLst>
                <a:gd fmla="val 12335" name="adj"/>
              </a:avLst>
            </a:prstGeom>
            <a:noFill/>
            <a:ln cap="flat" cmpd="sng" w="19050">
              <a:solidFill>
                <a:srgbClr val="C6C6C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628670" y="2812800"/>
              <a:ext cx="1552500" cy="19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Comfortaa"/>
                  <a:ea typeface="Comfortaa"/>
                  <a:cs typeface="Comfortaa"/>
                  <a:sym typeface="Comfortaa"/>
                </a:rPr>
                <a:t>Occupation:</a:t>
              </a:r>
              <a:endParaRPr b="1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92" name="Google Shape;92;p13"/>
          <p:cNvGrpSpPr/>
          <p:nvPr/>
        </p:nvGrpSpPr>
        <p:grpSpPr>
          <a:xfrm>
            <a:off x="538188" y="5289725"/>
            <a:ext cx="6543549" cy="952088"/>
            <a:chOff x="538188" y="5289725"/>
            <a:chExt cx="6543549" cy="952088"/>
          </a:xfrm>
        </p:grpSpPr>
        <p:grpSp>
          <p:nvGrpSpPr>
            <p:cNvPr id="93" name="Google Shape;93;p13"/>
            <p:cNvGrpSpPr/>
            <p:nvPr/>
          </p:nvGrpSpPr>
          <p:grpSpPr>
            <a:xfrm>
              <a:off x="538188" y="5289725"/>
              <a:ext cx="6482037" cy="193800"/>
              <a:chOff x="538188" y="3370000"/>
              <a:chExt cx="6482037" cy="193800"/>
            </a:xfrm>
          </p:grpSpPr>
          <p:sp>
            <p:nvSpPr>
              <p:cNvPr id="94" name="Google Shape;94;p13"/>
              <p:cNvSpPr txBox="1"/>
              <p:nvPr/>
            </p:nvSpPr>
            <p:spPr>
              <a:xfrm>
                <a:off x="538188" y="3370000"/>
                <a:ext cx="1247700" cy="19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Income level: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1838325" y="3433775"/>
                <a:ext cx="51819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6" name="Google Shape;96;p13"/>
            <p:cNvGrpSpPr/>
            <p:nvPr/>
          </p:nvGrpSpPr>
          <p:grpSpPr>
            <a:xfrm>
              <a:off x="546079" y="5695800"/>
              <a:ext cx="6535658" cy="546013"/>
              <a:chOff x="546079" y="5643413"/>
              <a:chExt cx="6535658" cy="546013"/>
            </a:xfrm>
          </p:grpSpPr>
          <p:grpSp>
            <p:nvGrpSpPr>
              <p:cNvPr id="97" name="Google Shape;97;p13"/>
              <p:cNvGrpSpPr/>
              <p:nvPr/>
            </p:nvGrpSpPr>
            <p:grpSpPr>
              <a:xfrm>
                <a:off x="546079" y="5664475"/>
                <a:ext cx="1649486" cy="166900"/>
                <a:chOff x="547688" y="3819513"/>
                <a:chExt cx="1649486" cy="166900"/>
              </a:xfrm>
            </p:grpSpPr>
            <p:sp>
              <p:nvSpPr>
                <p:cNvPr id="98" name="Google Shape;98;p13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9" name="Google Shape;99;p13"/>
                <p:cNvSpPr txBox="1"/>
                <p:nvPr/>
              </p:nvSpPr>
              <p:spPr>
                <a:xfrm>
                  <a:off x="771573" y="3820213"/>
                  <a:ext cx="14256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Less than $20,000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100" name="Google Shape;100;p13"/>
              <p:cNvGrpSpPr/>
              <p:nvPr/>
            </p:nvGrpSpPr>
            <p:grpSpPr>
              <a:xfrm>
                <a:off x="2281225" y="5643413"/>
                <a:ext cx="1566963" cy="190675"/>
                <a:chOff x="547688" y="3795725"/>
                <a:chExt cx="1566963" cy="190675"/>
              </a:xfrm>
            </p:grpSpPr>
            <p:sp>
              <p:nvSpPr>
                <p:cNvPr id="101" name="Google Shape;101;p13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2" name="Google Shape;102;p13"/>
                <p:cNvSpPr/>
                <p:nvPr/>
              </p:nvSpPr>
              <p:spPr>
                <a:xfrm>
                  <a:off x="583400" y="3795725"/>
                  <a:ext cx="138125" cy="102375"/>
                </a:xfrm>
                <a:custGeom>
                  <a:rect b="b" l="l" r="r" t="t"/>
                  <a:pathLst>
                    <a:path extrusionOk="0" h="4095" w="5525">
                      <a:moveTo>
                        <a:pt x="5525" y="0"/>
                      </a:moveTo>
                      <a:lnTo>
                        <a:pt x="1239" y="4095"/>
                      </a:lnTo>
                      <a:lnTo>
                        <a:pt x="0" y="2762"/>
                      </a:lnTo>
                    </a:path>
                  </a:pathLst>
                </a:custGeom>
                <a:noFill/>
                <a:ln cap="flat" cmpd="sng" w="19050">
                  <a:solidFill>
                    <a:srgbClr val="E73C3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03" name="Google Shape;103;p13"/>
                <p:cNvSpPr txBox="1"/>
                <p:nvPr/>
              </p:nvSpPr>
              <p:spPr>
                <a:xfrm>
                  <a:off x="771550" y="3820200"/>
                  <a:ext cx="13431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$20,000-$34,999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104" name="Google Shape;104;p13"/>
              <p:cNvGrpSpPr/>
              <p:nvPr/>
            </p:nvGrpSpPr>
            <p:grpSpPr>
              <a:xfrm>
                <a:off x="3962429" y="5664475"/>
                <a:ext cx="1533395" cy="166900"/>
                <a:chOff x="547688" y="3819513"/>
                <a:chExt cx="1533395" cy="166900"/>
              </a:xfrm>
            </p:grpSpPr>
            <p:sp>
              <p:nvSpPr>
                <p:cNvPr id="105" name="Google Shape;105;p13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6" name="Google Shape;106;p13"/>
                <p:cNvSpPr txBox="1"/>
                <p:nvPr/>
              </p:nvSpPr>
              <p:spPr>
                <a:xfrm>
                  <a:off x="771583" y="3820213"/>
                  <a:ext cx="13095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$35,000-$49,999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107" name="Google Shape;107;p13"/>
              <p:cNvGrpSpPr/>
              <p:nvPr/>
            </p:nvGrpSpPr>
            <p:grpSpPr>
              <a:xfrm>
                <a:off x="5548341" y="5664475"/>
                <a:ext cx="1533395" cy="166900"/>
                <a:chOff x="547688" y="3819513"/>
                <a:chExt cx="1533395" cy="166900"/>
              </a:xfrm>
            </p:grpSpPr>
            <p:sp>
              <p:nvSpPr>
                <p:cNvPr id="108" name="Google Shape;108;p13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9" name="Google Shape;109;p13"/>
                <p:cNvSpPr txBox="1"/>
                <p:nvPr/>
              </p:nvSpPr>
              <p:spPr>
                <a:xfrm>
                  <a:off x="771583" y="3820213"/>
                  <a:ext cx="13095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$50,000-$74,999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110" name="Google Shape;110;p13"/>
              <p:cNvGrpSpPr/>
              <p:nvPr/>
            </p:nvGrpSpPr>
            <p:grpSpPr>
              <a:xfrm>
                <a:off x="546079" y="6019813"/>
                <a:ext cx="1649486" cy="166900"/>
                <a:chOff x="547688" y="3819513"/>
                <a:chExt cx="1649486" cy="166900"/>
              </a:xfrm>
            </p:grpSpPr>
            <p:sp>
              <p:nvSpPr>
                <p:cNvPr id="111" name="Google Shape;111;p13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2" name="Google Shape;112;p13"/>
                <p:cNvSpPr txBox="1"/>
                <p:nvPr/>
              </p:nvSpPr>
              <p:spPr>
                <a:xfrm>
                  <a:off x="771573" y="3820213"/>
                  <a:ext cx="14256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$75,000-$99,999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113" name="Google Shape;113;p13"/>
              <p:cNvGrpSpPr/>
              <p:nvPr/>
            </p:nvGrpSpPr>
            <p:grpSpPr>
              <a:xfrm>
                <a:off x="2281225" y="6022538"/>
                <a:ext cx="1566963" cy="166888"/>
                <a:chOff x="547688" y="3819513"/>
                <a:chExt cx="1566963" cy="166888"/>
              </a:xfrm>
            </p:grpSpPr>
            <p:sp>
              <p:nvSpPr>
                <p:cNvPr id="114" name="Google Shape;114;p13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5" name="Google Shape;115;p13"/>
                <p:cNvSpPr txBox="1"/>
                <p:nvPr/>
              </p:nvSpPr>
              <p:spPr>
                <a:xfrm>
                  <a:off x="771550" y="3820200"/>
                  <a:ext cx="13431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$100,000-$149,999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116" name="Google Shape;116;p13"/>
              <p:cNvGrpSpPr/>
              <p:nvPr/>
            </p:nvGrpSpPr>
            <p:grpSpPr>
              <a:xfrm>
                <a:off x="3962429" y="6019813"/>
                <a:ext cx="1533395" cy="166900"/>
                <a:chOff x="547688" y="3819513"/>
                <a:chExt cx="1533395" cy="166900"/>
              </a:xfrm>
            </p:grpSpPr>
            <p:sp>
              <p:nvSpPr>
                <p:cNvPr id="117" name="Google Shape;117;p13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8" name="Google Shape;118;p13"/>
                <p:cNvSpPr txBox="1"/>
                <p:nvPr/>
              </p:nvSpPr>
              <p:spPr>
                <a:xfrm>
                  <a:off x="771583" y="3820213"/>
                  <a:ext cx="13095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$150,000 or more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</p:grpSp>
      </p:grpSp>
      <p:sp>
        <p:nvSpPr>
          <p:cNvPr id="119" name="Google Shape;119;p13"/>
          <p:cNvSpPr txBox="1"/>
          <p:nvPr/>
        </p:nvSpPr>
        <p:spPr>
          <a:xfrm>
            <a:off x="514375" y="6577663"/>
            <a:ext cx="2995500" cy="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latin typeface="Alegreya"/>
                <a:ea typeface="Alegreya"/>
                <a:cs typeface="Alegreya"/>
                <a:sym typeface="Alegreya"/>
              </a:rPr>
              <a:t>Household Information</a:t>
            </a:r>
            <a:endParaRPr b="1" sz="1800">
              <a:latin typeface="Alegreya"/>
              <a:ea typeface="Alegreya"/>
              <a:cs typeface="Alegreya"/>
              <a:sym typeface="Alegreya"/>
            </a:endParaRPr>
          </a:p>
        </p:txBody>
      </p:sp>
      <p:grpSp>
        <p:nvGrpSpPr>
          <p:cNvPr id="120" name="Google Shape;120;p13"/>
          <p:cNvGrpSpPr/>
          <p:nvPr/>
        </p:nvGrpSpPr>
        <p:grpSpPr>
          <a:xfrm>
            <a:off x="538217" y="7028038"/>
            <a:ext cx="6482083" cy="606288"/>
            <a:chOff x="538217" y="7028038"/>
            <a:chExt cx="6482083" cy="606288"/>
          </a:xfrm>
        </p:grpSpPr>
        <p:grpSp>
          <p:nvGrpSpPr>
            <p:cNvPr id="121" name="Google Shape;121;p13"/>
            <p:cNvGrpSpPr/>
            <p:nvPr/>
          </p:nvGrpSpPr>
          <p:grpSpPr>
            <a:xfrm>
              <a:off x="538217" y="7028038"/>
              <a:ext cx="6482083" cy="193800"/>
              <a:chOff x="538217" y="3370000"/>
              <a:chExt cx="6482083" cy="193800"/>
            </a:xfrm>
          </p:grpSpPr>
          <p:sp>
            <p:nvSpPr>
              <p:cNvPr id="122" name="Google Shape;122;p13"/>
              <p:cNvSpPr txBox="1"/>
              <p:nvPr/>
            </p:nvSpPr>
            <p:spPr>
              <a:xfrm>
                <a:off x="538217" y="3370000"/>
                <a:ext cx="3081300" cy="19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Number of people in household: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23" name="Google Shape;123;p13"/>
              <p:cNvSpPr/>
              <p:nvPr/>
            </p:nvSpPr>
            <p:spPr>
              <a:xfrm>
                <a:off x="3619500" y="3433775"/>
                <a:ext cx="34008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4" name="Google Shape;124;p13"/>
            <p:cNvGrpSpPr/>
            <p:nvPr/>
          </p:nvGrpSpPr>
          <p:grpSpPr>
            <a:xfrm>
              <a:off x="546079" y="7464700"/>
              <a:ext cx="435087" cy="166900"/>
              <a:chOff x="547688" y="3819513"/>
              <a:chExt cx="435087" cy="166900"/>
            </a:xfrm>
          </p:grpSpPr>
          <p:sp>
            <p:nvSpPr>
              <p:cNvPr id="125" name="Google Shape;125;p13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3"/>
              <p:cNvSpPr txBox="1"/>
              <p:nvPr/>
            </p:nvSpPr>
            <p:spPr>
              <a:xfrm>
                <a:off x="771575" y="3820213"/>
                <a:ext cx="2112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1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27" name="Google Shape;127;p13"/>
            <p:cNvGrpSpPr/>
            <p:nvPr/>
          </p:nvGrpSpPr>
          <p:grpSpPr>
            <a:xfrm>
              <a:off x="1095363" y="7443638"/>
              <a:ext cx="511866" cy="190688"/>
              <a:chOff x="547688" y="3795725"/>
              <a:chExt cx="511866" cy="190688"/>
            </a:xfrm>
          </p:grpSpPr>
          <p:sp>
            <p:nvSpPr>
              <p:cNvPr id="128" name="Google Shape;128;p13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583400" y="3795725"/>
                <a:ext cx="138125" cy="102375"/>
              </a:xfrm>
              <a:custGeom>
                <a:rect b="b" l="l" r="r" t="t"/>
                <a:pathLst>
                  <a:path extrusionOk="0" h="4095" w="5525">
                    <a:moveTo>
                      <a:pt x="5525" y="0"/>
                    </a:moveTo>
                    <a:lnTo>
                      <a:pt x="1239" y="4095"/>
                    </a:lnTo>
                    <a:lnTo>
                      <a:pt x="0" y="2762"/>
                    </a:lnTo>
                  </a:path>
                </a:pathLst>
              </a:custGeom>
              <a:noFill/>
              <a:ln cap="flat" cmpd="sng" w="19050">
                <a:solidFill>
                  <a:srgbClr val="E73C3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30" name="Google Shape;130;p13"/>
              <p:cNvSpPr txBox="1"/>
              <p:nvPr/>
            </p:nvSpPr>
            <p:spPr>
              <a:xfrm>
                <a:off x="771553" y="3820213"/>
                <a:ext cx="2880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2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31" name="Google Shape;131;p13"/>
            <p:cNvGrpSpPr/>
            <p:nvPr/>
          </p:nvGrpSpPr>
          <p:grpSpPr>
            <a:xfrm>
              <a:off x="1660504" y="7464700"/>
              <a:ext cx="435087" cy="166900"/>
              <a:chOff x="547688" y="3819513"/>
              <a:chExt cx="435087" cy="166900"/>
            </a:xfrm>
          </p:grpSpPr>
          <p:sp>
            <p:nvSpPr>
              <p:cNvPr id="132" name="Google Shape;132;p13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13"/>
              <p:cNvSpPr txBox="1"/>
              <p:nvPr/>
            </p:nvSpPr>
            <p:spPr>
              <a:xfrm>
                <a:off x="771575" y="3820213"/>
                <a:ext cx="2112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3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34" name="Google Shape;134;p13"/>
            <p:cNvGrpSpPr/>
            <p:nvPr/>
          </p:nvGrpSpPr>
          <p:grpSpPr>
            <a:xfrm>
              <a:off x="2227229" y="7464700"/>
              <a:ext cx="435087" cy="166900"/>
              <a:chOff x="547688" y="3819513"/>
              <a:chExt cx="435087" cy="166900"/>
            </a:xfrm>
          </p:grpSpPr>
          <p:sp>
            <p:nvSpPr>
              <p:cNvPr id="135" name="Google Shape;135;p13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Google Shape;136;p13"/>
              <p:cNvSpPr txBox="1"/>
              <p:nvPr/>
            </p:nvSpPr>
            <p:spPr>
              <a:xfrm>
                <a:off x="771575" y="3820213"/>
                <a:ext cx="2112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4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37" name="Google Shape;137;p13"/>
            <p:cNvGrpSpPr/>
            <p:nvPr/>
          </p:nvGrpSpPr>
          <p:grpSpPr>
            <a:xfrm>
              <a:off x="2746329" y="7464700"/>
              <a:ext cx="1292232" cy="166900"/>
              <a:chOff x="452438" y="3819513"/>
              <a:chExt cx="1292232" cy="166900"/>
            </a:xfrm>
          </p:grpSpPr>
          <p:sp>
            <p:nvSpPr>
              <p:cNvPr id="138" name="Google Shape;138;p13"/>
              <p:cNvSpPr/>
              <p:nvPr/>
            </p:nvSpPr>
            <p:spPr>
              <a:xfrm>
                <a:off x="45243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" name="Google Shape;139;p13"/>
              <p:cNvSpPr txBox="1"/>
              <p:nvPr/>
            </p:nvSpPr>
            <p:spPr>
              <a:xfrm>
                <a:off x="676370" y="3820213"/>
                <a:ext cx="10683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5 or more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140" name="Google Shape;140;p13"/>
          <p:cNvGrpSpPr/>
          <p:nvPr/>
        </p:nvGrpSpPr>
        <p:grpSpPr>
          <a:xfrm>
            <a:off x="538221" y="7873000"/>
            <a:ext cx="6482104" cy="589275"/>
            <a:chOff x="538221" y="7873000"/>
            <a:chExt cx="6482104" cy="589275"/>
          </a:xfrm>
        </p:grpSpPr>
        <p:grpSp>
          <p:nvGrpSpPr>
            <p:cNvPr id="141" name="Google Shape;141;p13"/>
            <p:cNvGrpSpPr/>
            <p:nvPr/>
          </p:nvGrpSpPr>
          <p:grpSpPr>
            <a:xfrm>
              <a:off x="538221" y="7873000"/>
              <a:ext cx="6482104" cy="193800"/>
              <a:chOff x="538221" y="3370000"/>
              <a:chExt cx="6482104" cy="193800"/>
            </a:xfrm>
          </p:grpSpPr>
          <p:sp>
            <p:nvSpPr>
              <p:cNvPr id="142" name="Google Shape;142;p13"/>
              <p:cNvSpPr txBox="1"/>
              <p:nvPr/>
            </p:nvSpPr>
            <p:spPr>
              <a:xfrm>
                <a:off x="538221" y="3370000"/>
                <a:ext cx="1433400" cy="19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Marital status: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43" name="Google Shape;143;p13"/>
              <p:cNvSpPr/>
              <p:nvPr/>
            </p:nvSpPr>
            <p:spPr>
              <a:xfrm>
                <a:off x="1971625" y="3433775"/>
                <a:ext cx="50487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4" name="Google Shape;144;p13"/>
            <p:cNvGrpSpPr/>
            <p:nvPr/>
          </p:nvGrpSpPr>
          <p:grpSpPr>
            <a:xfrm>
              <a:off x="546079" y="8274313"/>
              <a:ext cx="811312" cy="187963"/>
              <a:chOff x="546079" y="8331463"/>
              <a:chExt cx="811312" cy="187963"/>
            </a:xfrm>
          </p:grpSpPr>
          <p:sp>
            <p:nvSpPr>
              <p:cNvPr id="145" name="Google Shape;145;p13"/>
              <p:cNvSpPr/>
              <p:nvPr/>
            </p:nvSpPr>
            <p:spPr>
              <a:xfrm>
                <a:off x="546079" y="8352525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3"/>
              <p:cNvSpPr txBox="1"/>
              <p:nvPr/>
            </p:nvSpPr>
            <p:spPr>
              <a:xfrm>
                <a:off x="769991" y="8353225"/>
                <a:ext cx="5874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Single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47" name="Google Shape;147;p13"/>
              <p:cNvSpPr/>
              <p:nvPr/>
            </p:nvSpPr>
            <p:spPr>
              <a:xfrm>
                <a:off x="583375" y="8331463"/>
                <a:ext cx="138125" cy="102375"/>
              </a:xfrm>
              <a:custGeom>
                <a:rect b="b" l="l" r="r" t="t"/>
                <a:pathLst>
                  <a:path extrusionOk="0" h="4095" w="5525">
                    <a:moveTo>
                      <a:pt x="5525" y="0"/>
                    </a:moveTo>
                    <a:lnTo>
                      <a:pt x="1239" y="4095"/>
                    </a:lnTo>
                    <a:lnTo>
                      <a:pt x="0" y="2762"/>
                    </a:lnTo>
                  </a:path>
                </a:pathLst>
              </a:custGeom>
              <a:noFill/>
              <a:ln cap="flat" cmpd="sng" w="19050">
                <a:solidFill>
                  <a:srgbClr val="E73C3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grpSp>
          <p:nvGrpSpPr>
            <p:cNvPr id="148" name="Google Shape;148;p13"/>
            <p:cNvGrpSpPr/>
            <p:nvPr/>
          </p:nvGrpSpPr>
          <p:grpSpPr>
            <a:xfrm>
              <a:off x="1422379" y="8295375"/>
              <a:ext cx="962223" cy="166900"/>
              <a:chOff x="546079" y="8352525"/>
              <a:chExt cx="962223" cy="166900"/>
            </a:xfrm>
          </p:grpSpPr>
          <p:sp>
            <p:nvSpPr>
              <p:cNvPr id="149" name="Google Shape;149;p13"/>
              <p:cNvSpPr/>
              <p:nvPr/>
            </p:nvSpPr>
            <p:spPr>
              <a:xfrm>
                <a:off x="546079" y="8352525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3"/>
              <p:cNvSpPr txBox="1"/>
              <p:nvPr/>
            </p:nvSpPr>
            <p:spPr>
              <a:xfrm>
                <a:off x="770002" y="8353225"/>
                <a:ext cx="7383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Married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51" name="Google Shape;151;p13"/>
            <p:cNvGrpSpPr/>
            <p:nvPr/>
          </p:nvGrpSpPr>
          <p:grpSpPr>
            <a:xfrm>
              <a:off x="2449579" y="8295375"/>
              <a:ext cx="962223" cy="166900"/>
              <a:chOff x="546079" y="8352525"/>
              <a:chExt cx="962223" cy="166900"/>
            </a:xfrm>
          </p:grpSpPr>
          <p:sp>
            <p:nvSpPr>
              <p:cNvPr id="152" name="Google Shape;152;p13"/>
              <p:cNvSpPr/>
              <p:nvPr/>
            </p:nvSpPr>
            <p:spPr>
              <a:xfrm>
                <a:off x="546079" y="8352525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3"/>
              <p:cNvSpPr txBox="1"/>
              <p:nvPr/>
            </p:nvSpPr>
            <p:spPr>
              <a:xfrm>
                <a:off x="770002" y="8353225"/>
                <a:ext cx="7383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Divorced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54" name="Google Shape;154;p13"/>
            <p:cNvGrpSpPr/>
            <p:nvPr/>
          </p:nvGrpSpPr>
          <p:grpSpPr>
            <a:xfrm>
              <a:off x="3533691" y="8295375"/>
              <a:ext cx="962223" cy="166900"/>
              <a:chOff x="546079" y="8352525"/>
              <a:chExt cx="962223" cy="166900"/>
            </a:xfrm>
          </p:grpSpPr>
          <p:sp>
            <p:nvSpPr>
              <p:cNvPr id="155" name="Google Shape;155;p13"/>
              <p:cNvSpPr/>
              <p:nvPr/>
            </p:nvSpPr>
            <p:spPr>
              <a:xfrm>
                <a:off x="546079" y="8352525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3"/>
              <p:cNvSpPr txBox="1"/>
              <p:nvPr/>
            </p:nvSpPr>
            <p:spPr>
              <a:xfrm>
                <a:off x="770002" y="8353225"/>
                <a:ext cx="7383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Widowed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157" name="Google Shape;157;p13"/>
          <p:cNvGrpSpPr/>
          <p:nvPr/>
        </p:nvGrpSpPr>
        <p:grpSpPr>
          <a:xfrm>
            <a:off x="538228" y="8700950"/>
            <a:ext cx="6482197" cy="589275"/>
            <a:chOff x="538228" y="8700950"/>
            <a:chExt cx="6482197" cy="589275"/>
          </a:xfrm>
        </p:grpSpPr>
        <p:grpSp>
          <p:nvGrpSpPr>
            <p:cNvPr id="158" name="Google Shape;158;p13"/>
            <p:cNvGrpSpPr/>
            <p:nvPr/>
          </p:nvGrpSpPr>
          <p:grpSpPr>
            <a:xfrm>
              <a:off x="538228" y="8700950"/>
              <a:ext cx="6482197" cy="193800"/>
              <a:chOff x="538228" y="3370000"/>
              <a:chExt cx="6482197" cy="193800"/>
            </a:xfrm>
          </p:grpSpPr>
          <p:sp>
            <p:nvSpPr>
              <p:cNvPr id="159" name="Google Shape;159;p13"/>
              <p:cNvSpPr txBox="1"/>
              <p:nvPr/>
            </p:nvSpPr>
            <p:spPr>
              <a:xfrm>
                <a:off x="538228" y="3370000"/>
                <a:ext cx="2347800" cy="19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Number of children: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60" name="Google Shape;160;p13"/>
              <p:cNvSpPr/>
              <p:nvPr/>
            </p:nvSpPr>
            <p:spPr>
              <a:xfrm>
                <a:off x="2484425" y="3433775"/>
                <a:ext cx="45360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1" name="Google Shape;161;p13"/>
            <p:cNvGrpSpPr/>
            <p:nvPr/>
          </p:nvGrpSpPr>
          <p:grpSpPr>
            <a:xfrm>
              <a:off x="546079" y="9102263"/>
              <a:ext cx="3646703" cy="187963"/>
              <a:chOff x="546079" y="9102263"/>
              <a:chExt cx="3646703" cy="187963"/>
            </a:xfrm>
          </p:grpSpPr>
          <p:grpSp>
            <p:nvGrpSpPr>
              <p:cNvPr id="162" name="Google Shape;162;p13"/>
              <p:cNvGrpSpPr/>
              <p:nvPr/>
            </p:nvGrpSpPr>
            <p:grpSpPr>
              <a:xfrm>
                <a:off x="546079" y="9123325"/>
                <a:ext cx="811312" cy="166900"/>
                <a:chOff x="546079" y="8352525"/>
                <a:chExt cx="811312" cy="166900"/>
              </a:xfrm>
            </p:grpSpPr>
            <p:sp>
              <p:nvSpPr>
                <p:cNvPr id="163" name="Google Shape;163;p13"/>
                <p:cNvSpPr/>
                <p:nvPr/>
              </p:nvSpPr>
              <p:spPr>
                <a:xfrm>
                  <a:off x="546079" y="8352525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4" name="Google Shape;164;p13"/>
                <p:cNvSpPr txBox="1"/>
                <p:nvPr/>
              </p:nvSpPr>
              <p:spPr>
                <a:xfrm>
                  <a:off x="769991" y="8353225"/>
                  <a:ext cx="5874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None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165" name="Google Shape;165;p13"/>
              <p:cNvGrpSpPr/>
              <p:nvPr/>
            </p:nvGrpSpPr>
            <p:grpSpPr>
              <a:xfrm>
                <a:off x="1398566" y="9102263"/>
                <a:ext cx="468423" cy="187963"/>
                <a:chOff x="1422379" y="9102263"/>
                <a:chExt cx="468423" cy="187963"/>
              </a:xfrm>
            </p:grpSpPr>
            <p:grpSp>
              <p:nvGrpSpPr>
                <p:cNvPr id="166" name="Google Shape;166;p13"/>
                <p:cNvGrpSpPr/>
                <p:nvPr/>
              </p:nvGrpSpPr>
              <p:grpSpPr>
                <a:xfrm>
                  <a:off x="1422379" y="9123325"/>
                  <a:ext cx="468423" cy="166900"/>
                  <a:chOff x="546079" y="8352525"/>
                  <a:chExt cx="468423" cy="166900"/>
                </a:xfrm>
              </p:grpSpPr>
              <p:sp>
                <p:nvSpPr>
                  <p:cNvPr id="167" name="Google Shape;167;p13"/>
                  <p:cNvSpPr/>
                  <p:nvPr/>
                </p:nvSpPr>
                <p:spPr>
                  <a:xfrm>
                    <a:off x="546079" y="8352525"/>
                    <a:ext cx="138000" cy="1380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706F6F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68" name="Google Shape;168;p13"/>
                  <p:cNvSpPr txBox="1"/>
                  <p:nvPr/>
                </p:nvSpPr>
                <p:spPr>
                  <a:xfrm>
                    <a:off x="770001" y="8353225"/>
                    <a:ext cx="244500" cy="166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200">
                        <a:latin typeface="Comfortaa"/>
                        <a:ea typeface="Comfortaa"/>
                        <a:cs typeface="Comfortaa"/>
                        <a:sym typeface="Comfortaa"/>
                      </a:rPr>
                      <a:t>1</a:t>
                    </a:r>
                    <a:endParaRPr sz="1200">
                      <a:latin typeface="Comfortaa"/>
                      <a:ea typeface="Comfortaa"/>
                      <a:cs typeface="Comfortaa"/>
                      <a:sym typeface="Comfortaa"/>
                    </a:endParaRPr>
                  </a:p>
                </p:txBody>
              </p:sp>
            </p:grpSp>
            <p:sp>
              <p:nvSpPr>
                <p:cNvPr id="169" name="Google Shape;169;p13"/>
                <p:cNvSpPr/>
                <p:nvPr/>
              </p:nvSpPr>
              <p:spPr>
                <a:xfrm>
                  <a:off x="1469100" y="9102263"/>
                  <a:ext cx="138125" cy="102375"/>
                </a:xfrm>
                <a:custGeom>
                  <a:rect b="b" l="l" r="r" t="t"/>
                  <a:pathLst>
                    <a:path extrusionOk="0" h="4095" w="5525">
                      <a:moveTo>
                        <a:pt x="5525" y="0"/>
                      </a:moveTo>
                      <a:lnTo>
                        <a:pt x="1239" y="4095"/>
                      </a:lnTo>
                      <a:lnTo>
                        <a:pt x="0" y="2762"/>
                      </a:lnTo>
                    </a:path>
                  </a:pathLst>
                </a:custGeom>
                <a:noFill/>
                <a:ln cap="flat" cmpd="sng" w="19050">
                  <a:solidFill>
                    <a:srgbClr val="E73C3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170" name="Google Shape;170;p13"/>
              <p:cNvGrpSpPr/>
              <p:nvPr/>
            </p:nvGrpSpPr>
            <p:grpSpPr>
              <a:xfrm>
                <a:off x="1908166" y="9123325"/>
                <a:ext cx="468423" cy="166900"/>
                <a:chOff x="546079" y="8352525"/>
                <a:chExt cx="468423" cy="166900"/>
              </a:xfrm>
            </p:grpSpPr>
            <p:sp>
              <p:nvSpPr>
                <p:cNvPr id="171" name="Google Shape;171;p13"/>
                <p:cNvSpPr/>
                <p:nvPr/>
              </p:nvSpPr>
              <p:spPr>
                <a:xfrm>
                  <a:off x="546079" y="8352525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2" name="Google Shape;172;p13"/>
                <p:cNvSpPr txBox="1"/>
                <p:nvPr/>
              </p:nvSpPr>
              <p:spPr>
                <a:xfrm>
                  <a:off x="770001" y="8353225"/>
                  <a:ext cx="2445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2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173" name="Google Shape;173;p13"/>
              <p:cNvGrpSpPr/>
              <p:nvPr/>
            </p:nvGrpSpPr>
            <p:grpSpPr>
              <a:xfrm>
                <a:off x="2484441" y="9123325"/>
                <a:ext cx="468423" cy="166900"/>
                <a:chOff x="546079" y="8352525"/>
                <a:chExt cx="468423" cy="166900"/>
              </a:xfrm>
            </p:grpSpPr>
            <p:sp>
              <p:nvSpPr>
                <p:cNvPr id="174" name="Google Shape;174;p13"/>
                <p:cNvSpPr/>
                <p:nvPr/>
              </p:nvSpPr>
              <p:spPr>
                <a:xfrm>
                  <a:off x="546079" y="8352525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5" name="Google Shape;175;p13"/>
                <p:cNvSpPr txBox="1"/>
                <p:nvPr/>
              </p:nvSpPr>
              <p:spPr>
                <a:xfrm>
                  <a:off x="770001" y="8353225"/>
                  <a:ext cx="2445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3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176" name="Google Shape;176;p13"/>
              <p:cNvGrpSpPr/>
              <p:nvPr/>
            </p:nvGrpSpPr>
            <p:grpSpPr>
              <a:xfrm>
                <a:off x="3031916" y="9123325"/>
                <a:ext cx="1160866" cy="166900"/>
                <a:chOff x="546079" y="8352525"/>
                <a:chExt cx="1160866" cy="166900"/>
              </a:xfrm>
            </p:grpSpPr>
            <p:sp>
              <p:nvSpPr>
                <p:cNvPr id="177" name="Google Shape;177;p13"/>
                <p:cNvSpPr/>
                <p:nvPr/>
              </p:nvSpPr>
              <p:spPr>
                <a:xfrm>
                  <a:off x="546079" y="8352525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8" name="Google Shape;178;p13"/>
                <p:cNvSpPr txBox="1"/>
                <p:nvPr/>
              </p:nvSpPr>
              <p:spPr>
                <a:xfrm>
                  <a:off x="770045" y="8353225"/>
                  <a:ext cx="9369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4 or more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</p:grpSp>
      </p:grpSp>
      <p:grpSp>
        <p:nvGrpSpPr>
          <p:cNvPr id="179" name="Google Shape;179;p13"/>
          <p:cNvGrpSpPr/>
          <p:nvPr/>
        </p:nvGrpSpPr>
        <p:grpSpPr>
          <a:xfrm>
            <a:off x="538227" y="9521950"/>
            <a:ext cx="6482098" cy="589275"/>
            <a:chOff x="538227" y="9521950"/>
            <a:chExt cx="6482098" cy="589275"/>
          </a:xfrm>
        </p:grpSpPr>
        <p:grpSp>
          <p:nvGrpSpPr>
            <p:cNvPr id="180" name="Google Shape;180;p13"/>
            <p:cNvGrpSpPr/>
            <p:nvPr/>
          </p:nvGrpSpPr>
          <p:grpSpPr>
            <a:xfrm>
              <a:off x="538227" y="9521950"/>
              <a:ext cx="6482098" cy="193800"/>
              <a:chOff x="538227" y="3370000"/>
              <a:chExt cx="6482098" cy="193800"/>
            </a:xfrm>
          </p:grpSpPr>
          <p:sp>
            <p:nvSpPr>
              <p:cNvPr id="181" name="Google Shape;181;p13"/>
              <p:cNvSpPr txBox="1"/>
              <p:nvPr/>
            </p:nvSpPr>
            <p:spPr>
              <a:xfrm>
                <a:off x="538227" y="3370000"/>
                <a:ext cx="2124000" cy="19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Age range of children: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82" name="Google Shape;182;p13"/>
              <p:cNvSpPr/>
              <p:nvPr/>
            </p:nvSpPr>
            <p:spPr>
              <a:xfrm>
                <a:off x="2662225" y="3433775"/>
                <a:ext cx="43581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3" name="Google Shape;183;p13"/>
            <p:cNvGrpSpPr/>
            <p:nvPr/>
          </p:nvGrpSpPr>
          <p:grpSpPr>
            <a:xfrm>
              <a:off x="546079" y="9923263"/>
              <a:ext cx="4680153" cy="187963"/>
              <a:chOff x="546079" y="9923263"/>
              <a:chExt cx="4680153" cy="187963"/>
            </a:xfrm>
          </p:grpSpPr>
          <p:grpSp>
            <p:nvGrpSpPr>
              <p:cNvPr id="184" name="Google Shape;184;p13"/>
              <p:cNvGrpSpPr/>
              <p:nvPr/>
            </p:nvGrpSpPr>
            <p:grpSpPr>
              <a:xfrm>
                <a:off x="1398566" y="9944325"/>
                <a:ext cx="917554" cy="166900"/>
                <a:chOff x="546079" y="8352525"/>
                <a:chExt cx="917554" cy="166900"/>
              </a:xfrm>
            </p:grpSpPr>
            <p:sp>
              <p:nvSpPr>
                <p:cNvPr id="185" name="Google Shape;185;p13"/>
                <p:cNvSpPr/>
                <p:nvPr/>
              </p:nvSpPr>
              <p:spPr>
                <a:xfrm>
                  <a:off x="546079" y="8352525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86" name="Google Shape;186;p13"/>
                <p:cNvSpPr txBox="1"/>
                <p:nvPr/>
              </p:nvSpPr>
              <p:spPr>
                <a:xfrm>
                  <a:off x="770033" y="8353225"/>
                  <a:ext cx="6936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Under 5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187" name="Google Shape;187;p13"/>
              <p:cNvGrpSpPr/>
              <p:nvPr/>
            </p:nvGrpSpPr>
            <p:grpSpPr>
              <a:xfrm>
                <a:off x="2484441" y="9944325"/>
                <a:ext cx="712645" cy="166900"/>
                <a:chOff x="546079" y="8352525"/>
                <a:chExt cx="712645" cy="166900"/>
              </a:xfrm>
            </p:grpSpPr>
            <p:sp>
              <p:nvSpPr>
                <p:cNvPr id="188" name="Google Shape;188;p13"/>
                <p:cNvSpPr/>
                <p:nvPr/>
              </p:nvSpPr>
              <p:spPr>
                <a:xfrm>
                  <a:off x="546079" y="8352525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89" name="Google Shape;189;p13"/>
                <p:cNvSpPr txBox="1"/>
                <p:nvPr/>
              </p:nvSpPr>
              <p:spPr>
                <a:xfrm>
                  <a:off x="770024" y="8353225"/>
                  <a:ext cx="4887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6-12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190" name="Google Shape;190;p13"/>
              <p:cNvGrpSpPr/>
              <p:nvPr/>
            </p:nvGrpSpPr>
            <p:grpSpPr>
              <a:xfrm>
                <a:off x="3279566" y="9944325"/>
                <a:ext cx="735762" cy="166900"/>
                <a:chOff x="793729" y="8352525"/>
                <a:chExt cx="735762" cy="166900"/>
              </a:xfrm>
            </p:grpSpPr>
            <p:sp>
              <p:nvSpPr>
                <p:cNvPr id="191" name="Google Shape;191;p13"/>
                <p:cNvSpPr/>
                <p:nvPr/>
              </p:nvSpPr>
              <p:spPr>
                <a:xfrm>
                  <a:off x="793729" y="8352525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92" name="Google Shape;192;p13"/>
                <p:cNvSpPr txBox="1"/>
                <p:nvPr/>
              </p:nvSpPr>
              <p:spPr>
                <a:xfrm>
                  <a:off x="1017691" y="8353225"/>
                  <a:ext cx="5118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13-17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193" name="Google Shape;193;p13"/>
              <p:cNvGrpSpPr/>
              <p:nvPr/>
            </p:nvGrpSpPr>
            <p:grpSpPr>
              <a:xfrm>
                <a:off x="546079" y="9923263"/>
                <a:ext cx="811312" cy="187963"/>
                <a:chOff x="546079" y="9923263"/>
                <a:chExt cx="811312" cy="187963"/>
              </a:xfrm>
            </p:grpSpPr>
            <p:sp>
              <p:nvSpPr>
                <p:cNvPr id="194" name="Google Shape;194;p13"/>
                <p:cNvSpPr/>
                <p:nvPr/>
              </p:nvSpPr>
              <p:spPr>
                <a:xfrm>
                  <a:off x="546079" y="9944325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95" name="Google Shape;195;p13"/>
                <p:cNvSpPr txBox="1"/>
                <p:nvPr/>
              </p:nvSpPr>
              <p:spPr>
                <a:xfrm>
                  <a:off x="769991" y="9945025"/>
                  <a:ext cx="5874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None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  <p:sp>
              <p:nvSpPr>
                <p:cNvPr id="196" name="Google Shape;196;p13"/>
                <p:cNvSpPr/>
                <p:nvPr/>
              </p:nvSpPr>
              <p:spPr>
                <a:xfrm>
                  <a:off x="590688" y="9923263"/>
                  <a:ext cx="138125" cy="102375"/>
                </a:xfrm>
                <a:custGeom>
                  <a:rect b="b" l="l" r="r" t="t"/>
                  <a:pathLst>
                    <a:path extrusionOk="0" h="4095" w="5525">
                      <a:moveTo>
                        <a:pt x="5525" y="0"/>
                      </a:moveTo>
                      <a:lnTo>
                        <a:pt x="1239" y="4095"/>
                      </a:lnTo>
                      <a:lnTo>
                        <a:pt x="0" y="2762"/>
                      </a:lnTo>
                    </a:path>
                  </a:pathLst>
                </a:custGeom>
                <a:noFill/>
                <a:ln cap="flat" cmpd="sng" w="19050">
                  <a:solidFill>
                    <a:srgbClr val="E73C3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197" name="Google Shape;197;p13"/>
              <p:cNvGrpSpPr/>
              <p:nvPr/>
            </p:nvGrpSpPr>
            <p:grpSpPr>
              <a:xfrm>
                <a:off x="4065366" y="9944325"/>
                <a:ext cx="1160866" cy="166900"/>
                <a:chOff x="4065366" y="9944325"/>
                <a:chExt cx="1160866" cy="166900"/>
              </a:xfrm>
            </p:grpSpPr>
            <p:sp>
              <p:nvSpPr>
                <p:cNvPr id="198" name="Google Shape;198;p13"/>
                <p:cNvSpPr/>
                <p:nvPr/>
              </p:nvSpPr>
              <p:spPr>
                <a:xfrm>
                  <a:off x="4065366" y="9944325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99" name="Google Shape;199;p13"/>
                <p:cNvSpPr txBox="1"/>
                <p:nvPr/>
              </p:nvSpPr>
              <p:spPr>
                <a:xfrm>
                  <a:off x="4289332" y="9945025"/>
                  <a:ext cx="9369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18 or older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</p:grpSp>
      </p:grpSp>
      <p:sp>
        <p:nvSpPr>
          <p:cNvPr id="200" name="Google Shape;200;p13"/>
          <p:cNvSpPr/>
          <p:nvPr/>
        </p:nvSpPr>
        <p:spPr>
          <a:xfrm>
            <a:off x="385650" y="10530363"/>
            <a:ext cx="6796200" cy="162000"/>
          </a:xfrm>
          <a:prstGeom prst="trapezoid">
            <a:avLst>
              <a:gd fmla="val 97006" name="adj"/>
            </a:avLst>
          </a:prstGeom>
          <a:solidFill>
            <a:srgbClr val="E73C3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1" name="Google Shape;201;p13"/>
          <p:cNvGrpSpPr/>
          <p:nvPr/>
        </p:nvGrpSpPr>
        <p:grpSpPr>
          <a:xfrm>
            <a:off x="2484414" y="3819513"/>
            <a:ext cx="759662" cy="166888"/>
            <a:chOff x="547688" y="3819513"/>
            <a:chExt cx="759662" cy="166888"/>
          </a:xfrm>
        </p:grpSpPr>
        <p:sp>
          <p:nvSpPr>
            <p:cNvPr id="202" name="Google Shape;202;p13"/>
            <p:cNvSpPr/>
            <p:nvPr/>
          </p:nvSpPr>
          <p:spPr>
            <a:xfrm>
              <a:off x="547688" y="3819513"/>
              <a:ext cx="138000" cy="138000"/>
            </a:xfrm>
            <a:prstGeom prst="ellipse">
              <a:avLst/>
            </a:prstGeom>
            <a:noFill/>
            <a:ln cap="flat" cmpd="sng" w="9525">
              <a:solidFill>
                <a:srgbClr val="706F6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13"/>
            <p:cNvSpPr txBox="1"/>
            <p:nvPr/>
          </p:nvSpPr>
          <p:spPr>
            <a:xfrm>
              <a:off x="771550" y="3820200"/>
              <a:ext cx="535800" cy="16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Comfortaa"/>
                  <a:ea typeface="Comfortaa"/>
                  <a:cs typeface="Comfortaa"/>
                  <a:sym typeface="Comfortaa"/>
                </a:rPr>
                <a:t>25-34</a:t>
              </a:r>
              <a:endParaRPr sz="12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4"/>
          <p:cNvSpPr/>
          <p:nvPr/>
        </p:nvSpPr>
        <p:spPr>
          <a:xfrm rot="10800000">
            <a:off x="381900" y="-187"/>
            <a:ext cx="6796200" cy="162000"/>
          </a:xfrm>
          <a:prstGeom prst="trapezoid">
            <a:avLst>
              <a:gd fmla="val 97006" name="adj"/>
            </a:avLst>
          </a:prstGeom>
          <a:solidFill>
            <a:srgbClr val="E73C3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4"/>
          <p:cNvSpPr txBox="1"/>
          <p:nvPr/>
        </p:nvSpPr>
        <p:spPr>
          <a:xfrm>
            <a:off x="1507477" y="1162538"/>
            <a:ext cx="5358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Comfortaa"/>
                <a:ea typeface="Comfortaa"/>
                <a:cs typeface="Comfortaa"/>
                <a:sym typeface="Comfortaa"/>
              </a:rPr>
              <a:t>Rent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210" name="Google Shape;210;p14"/>
          <p:cNvGrpSpPr/>
          <p:nvPr/>
        </p:nvGrpSpPr>
        <p:grpSpPr>
          <a:xfrm>
            <a:off x="534453" y="731388"/>
            <a:ext cx="6481797" cy="597350"/>
            <a:chOff x="538203" y="731575"/>
            <a:chExt cx="6481797" cy="597350"/>
          </a:xfrm>
        </p:grpSpPr>
        <p:grpSp>
          <p:nvGrpSpPr>
            <p:cNvPr id="211" name="Google Shape;211;p14"/>
            <p:cNvGrpSpPr/>
            <p:nvPr/>
          </p:nvGrpSpPr>
          <p:grpSpPr>
            <a:xfrm>
              <a:off x="538203" y="731575"/>
              <a:ext cx="6481797" cy="193800"/>
              <a:chOff x="538203" y="3370000"/>
              <a:chExt cx="6481797" cy="193800"/>
            </a:xfrm>
          </p:grpSpPr>
          <p:sp>
            <p:nvSpPr>
              <p:cNvPr id="212" name="Google Shape;212;p14"/>
              <p:cNvSpPr txBox="1"/>
              <p:nvPr/>
            </p:nvSpPr>
            <p:spPr>
              <a:xfrm>
                <a:off x="538203" y="3370000"/>
                <a:ext cx="2124300" cy="19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Household ownership: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213" name="Google Shape;213;p14"/>
              <p:cNvSpPr/>
              <p:nvPr/>
            </p:nvSpPr>
            <p:spPr>
              <a:xfrm>
                <a:off x="2662500" y="3433775"/>
                <a:ext cx="43575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4"/>
            <p:cNvGrpSpPr/>
            <p:nvPr/>
          </p:nvGrpSpPr>
          <p:grpSpPr>
            <a:xfrm>
              <a:off x="547688" y="1138250"/>
              <a:ext cx="704762" cy="190675"/>
              <a:chOff x="547688" y="3795725"/>
              <a:chExt cx="704762" cy="190675"/>
            </a:xfrm>
          </p:grpSpPr>
          <p:sp>
            <p:nvSpPr>
              <p:cNvPr id="215" name="Google Shape;215;p14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4"/>
              <p:cNvSpPr/>
              <p:nvPr/>
            </p:nvSpPr>
            <p:spPr>
              <a:xfrm>
                <a:off x="583400" y="3795725"/>
                <a:ext cx="138125" cy="102375"/>
              </a:xfrm>
              <a:custGeom>
                <a:rect b="b" l="l" r="r" t="t"/>
                <a:pathLst>
                  <a:path extrusionOk="0" h="4095" w="5525">
                    <a:moveTo>
                      <a:pt x="5525" y="0"/>
                    </a:moveTo>
                    <a:lnTo>
                      <a:pt x="1239" y="4095"/>
                    </a:lnTo>
                    <a:lnTo>
                      <a:pt x="0" y="2762"/>
                    </a:lnTo>
                  </a:path>
                </a:pathLst>
              </a:custGeom>
              <a:noFill/>
              <a:ln cap="flat" cmpd="sng" w="19050">
                <a:solidFill>
                  <a:srgbClr val="E73C3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217" name="Google Shape;217;p14"/>
              <p:cNvSpPr txBox="1"/>
              <p:nvPr/>
            </p:nvSpPr>
            <p:spPr>
              <a:xfrm>
                <a:off x="771550" y="3820200"/>
                <a:ext cx="4809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Own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sp>
          <p:nvSpPr>
            <p:cNvPr id="218" name="Google Shape;218;p14"/>
            <p:cNvSpPr/>
            <p:nvPr/>
          </p:nvSpPr>
          <p:spPr>
            <a:xfrm>
              <a:off x="1287364" y="1162038"/>
              <a:ext cx="138000" cy="138000"/>
            </a:xfrm>
            <a:prstGeom prst="ellipse">
              <a:avLst/>
            </a:prstGeom>
            <a:noFill/>
            <a:ln cap="flat" cmpd="sng" w="9525">
              <a:solidFill>
                <a:srgbClr val="706F6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19" name="Google Shape;219;p14"/>
            <p:cNvGrpSpPr/>
            <p:nvPr/>
          </p:nvGrpSpPr>
          <p:grpSpPr>
            <a:xfrm>
              <a:off x="2047019" y="1162038"/>
              <a:ext cx="759662" cy="166888"/>
              <a:chOff x="547688" y="3819513"/>
              <a:chExt cx="759662" cy="166888"/>
            </a:xfrm>
          </p:grpSpPr>
          <p:sp>
            <p:nvSpPr>
              <p:cNvPr id="220" name="Google Shape;220;p14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4"/>
              <p:cNvSpPr txBox="1"/>
              <p:nvPr/>
            </p:nvSpPr>
            <p:spPr>
              <a:xfrm>
                <a:off x="771550" y="3820200"/>
                <a:ext cx="5358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Other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222" name="Google Shape;222;p14"/>
          <p:cNvGrpSpPr/>
          <p:nvPr/>
        </p:nvGrpSpPr>
        <p:grpSpPr>
          <a:xfrm>
            <a:off x="539175" y="3922863"/>
            <a:ext cx="6481800" cy="810900"/>
            <a:chOff x="542925" y="2705100"/>
            <a:chExt cx="6481800" cy="810900"/>
          </a:xfrm>
        </p:grpSpPr>
        <p:sp>
          <p:nvSpPr>
            <p:cNvPr id="223" name="Google Shape;223;p14"/>
            <p:cNvSpPr/>
            <p:nvPr/>
          </p:nvSpPr>
          <p:spPr>
            <a:xfrm>
              <a:off x="542925" y="2705100"/>
              <a:ext cx="6481800" cy="810900"/>
            </a:xfrm>
            <a:prstGeom prst="roundRect">
              <a:avLst>
                <a:gd fmla="val 12335" name="adj"/>
              </a:avLst>
            </a:prstGeom>
            <a:noFill/>
            <a:ln cap="flat" cmpd="sng" w="19050">
              <a:solidFill>
                <a:srgbClr val="C6C6C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14"/>
            <p:cNvSpPr txBox="1"/>
            <p:nvPr/>
          </p:nvSpPr>
          <p:spPr>
            <a:xfrm>
              <a:off x="628670" y="2812800"/>
              <a:ext cx="1552500" cy="19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Comfortaa"/>
                  <a:ea typeface="Comfortaa"/>
                  <a:cs typeface="Comfortaa"/>
                  <a:sym typeface="Comfortaa"/>
                </a:rPr>
                <a:t>Field of study:</a:t>
              </a:r>
              <a:endParaRPr b="1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sp>
        <p:nvSpPr>
          <p:cNvPr id="225" name="Google Shape;225;p14"/>
          <p:cNvSpPr/>
          <p:nvPr/>
        </p:nvSpPr>
        <p:spPr>
          <a:xfrm>
            <a:off x="381900" y="10530175"/>
            <a:ext cx="6796200" cy="162000"/>
          </a:xfrm>
          <a:prstGeom prst="trapezoid">
            <a:avLst>
              <a:gd fmla="val 97006" name="adj"/>
            </a:avLst>
          </a:prstGeom>
          <a:solidFill>
            <a:srgbClr val="E73C3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26" name="Google Shape;226;p14"/>
          <p:cNvGrpSpPr/>
          <p:nvPr/>
        </p:nvGrpSpPr>
        <p:grpSpPr>
          <a:xfrm>
            <a:off x="534451" y="1589888"/>
            <a:ext cx="6481799" cy="911325"/>
            <a:chOff x="538201" y="1590075"/>
            <a:chExt cx="6481799" cy="911325"/>
          </a:xfrm>
        </p:grpSpPr>
        <p:grpSp>
          <p:nvGrpSpPr>
            <p:cNvPr id="227" name="Google Shape;227;p14"/>
            <p:cNvGrpSpPr/>
            <p:nvPr/>
          </p:nvGrpSpPr>
          <p:grpSpPr>
            <a:xfrm>
              <a:off x="538201" y="1590075"/>
              <a:ext cx="6481799" cy="193800"/>
              <a:chOff x="538201" y="3370000"/>
              <a:chExt cx="6481799" cy="193800"/>
            </a:xfrm>
          </p:grpSpPr>
          <p:sp>
            <p:nvSpPr>
              <p:cNvPr id="228" name="Google Shape;228;p14"/>
              <p:cNvSpPr txBox="1"/>
              <p:nvPr/>
            </p:nvSpPr>
            <p:spPr>
              <a:xfrm>
                <a:off x="538201" y="3370000"/>
                <a:ext cx="1762200" cy="19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Type of residence: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229" name="Google Shape;229;p14"/>
              <p:cNvSpPr/>
              <p:nvPr/>
            </p:nvSpPr>
            <p:spPr>
              <a:xfrm>
                <a:off x="2300400" y="3433775"/>
                <a:ext cx="47196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0" name="Google Shape;230;p14"/>
            <p:cNvGrpSpPr/>
            <p:nvPr/>
          </p:nvGrpSpPr>
          <p:grpSpPr>
            <a:xfrm>
              <a:off x="547688" y="2020538"/>
              <a:ext cx="891963" cy="166888"/>
              <a:chOff x="547688" y="3819513"/>
              <a:chExt cx="891963" cy="166888"/>
            </a:xfrm>
          </p:grpSpPr>
          <p:sp>
            <p:nvSpPr>
              <p:cNvPr id="231" name="Google Shape;231;p14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4"/>
              <p:cNvSpPr txBox="1"/>
              <p:nvPr/>
            </p:nvSpPr>
            <p:spPr>
              <a:xfrm>
                <a:off x="771550" y="3820200"/>
                <a:ext cx="6681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House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33" name="Google Shape;233;p14"/>
            <p:cNvGrpSpPr/>
            <p:nvPr/>
          </p:nvGrpSpPr>
          <p:grpSpPr>
            <a:xfrm>
              <a:off x="1439764" y="2020538"/>
              <a:ext cx="1222559" cy="166888"/>
              <a:chOff x="547688" y="3819513"/>
              <a:chExt cx="1222559" cy="166888"/>
            </a:xfrm>
          </p:grpSpPr>
          <p:sp>
            <p:nvSpPr>
              <p:cNvPr id="234" name="Google Shape;234;p14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5" name="Google Shape;235;p14"/>
              <p:cNvSpPr txBox="1"/>
              <p:nvPr/>
            </p:nvSpPr>
            <p:spPr>
              <a:xfrm>
                <a:off x="771547" y="3820200"/>
                <a:ext cx="9987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Apartment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36" name="Google Shape;236;p14"/>
            <p:cNvGrpSpPr/>
            <p:nvPr/>
          </p:nvGrpSpPr>
          <p:grpSpPr>
            <a:xfrm>
              <a:off x="2751869" y="2020538"/>
              <a:ext cx="1172452" cy="166888"/>
              <a:chOff x="547688" y="3819513"/>
              <a:chExt cx="1172452" cy="166888"/>
            </a:xfrm>
          </p:grpSpPr>
          <p:sp>
            <p:nvSpPr>
              <p:cNvPr id="237" name="Google Shape;237;p14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4"/>
              <p:cNvSpPr txBox="1"/>
              <p:nvPr/>
            </p:nvSpPr>
            <p:spPr>
              <a:xfrm>
                <a:off x="771539" y="3820200"/>
                <a:ext cx="9486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Townhouse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sp>
          <p:nvSpPr>
            <p:cNvPr id="239" name="Google Shape;239;p14"/>
            <p:cNvSpPr/>
            <p:nvPr/>
          </p:nvSpPr>
          <p:spPr>
            <a:xfrm>
              <a:off x="1469100" y="1996750"/>
              <a:ext cx="138125" cy="102375"/>
            </a:xfrm>
            <a:custGeom>
              <a:rect b="b" l="l" r="r" t="t"/>
              <a:pathLst>
                <a:path extrusionOk="0" h="4095" w="5525">
                  <a:moveTo>
                    <a:pt x="5525" y="0"/>
                  </a:moveTo>
                  <a:lnTo>
                    <a:pt x="1239" y="4095"/>
                  </a:lnTo>
                  <a:lnTo>
                    <a:pt x="0" y="2762"/>
                  </a:lnTo>
                </a:path>
              </a:pathLst>
            </a:custGeom>
            <a:noFill/>
            <a:ln cap="flat" cmpd="sng" w="19050">
              <a:solidFill>
                <a:srgbClr val="E73C3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grpSp>
          <p:nvGrpSpPr>
            <p:cNvPr id="240" name="Google Shape;240;p14"/>
            <p:cNvGrpSpPr/>
            <p:nvPr/>
          </p:nvGrpSpPr>
          <p:grpSpPr>
            <a:xfrm>
              <a:off x="4032919" y="2020538"/>
              <a:ext cx="1396257" cy="166888"/>
              <a:chOff x="547688" y="3819513"/>
              <a:chExt cx="1396257" cy="166888"/>
            </a:xfrm>
          </p:grpSpPr>
          <p:sp>
            <p:nvSpPr>
              <p:cNvPr id="241" name="Google Shape;241;p14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4"/>
              <p:cNvSpPr txBox="1"/>
              <p:nvPr/>
            </p:nvSpPr>
            <p:spPr>
              <a:xfrm>
                <a:off x="771545" y="3820200"/>
                <a:ext cx="11724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Condominium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43" name="Google Shape;243;p14"/>
            <p:cNvGrpSpPr/>
            <p:nvPr/>
          </p:nvGrpSpPr>
          <p:grpSpPr>
            <a:xfrm>
              <a:off x="547688" y="2334513"/>
              <a:ext cx="1115762" cy="166888"/>
              <a:chOff x="547688" y="3819513"/>
              <a:chExt cx="1115762" cy="166888"/>
            </a:xfrm>
          </p:grpSpPr>
          <p:sp>
            <p:nvSpPr>
              <p:cNvPr id="244" name="Google Shape;244;p14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4"/>
              <p:cNvSpPr txBox="1"/>
              <p:nvPr/>
            </p:nvSpPr>
            <p:spPr>
              <a:xfrm>
                <a:off x="771550" y="3820200"/>
                <a:ext cx="8919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Education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46" name="Google Shape;246;p14"/>
            <p:cNvGrpSpPr/>
            <p:nvPr/>
          </p:nvGrpSpPr>
          <p:grpSpPr>
            <a:xfrm>
              <a:off x="1806477" y="2334513"/>
              <a:ext cx="1222559" cy="166888"/>
              <a:chOff x="547688" y="3819513"/>
              <a:chExt cx="1222559" cy="166888"/>
            </a:xfrm>
          </p:grpSpPr>
          <p:sp>
            <p:nvSpPr>
              <p:cNvPr id="247" name="Google Shape;247;p14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4"/>
              <p:cNvSpPr txBox="1"/>
              <p:nvPr/>
            </p:nvSpPr>
            <p:spPr>
              <a:xfrm>
                <a:off x="771547" y="3820200"/>
                <a:ext cx="9987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Other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249" name="Google Shape;249;p14"/>
          <p:cNvGrpSpPr/>
          <p:nvPr/>
        </p:nvGrpSpPr>
        <p:grpSpPr>
          <a:xfrm>
            <a:off x="534449" y="2747188"/>
            <a:ext cx="6481901" cy="911325"/>
            <a:chOff x="538199" y="2747375"/>
            <a:chExt cx="6481901" cy="911325"/>
          </a:xfrm>
        </p:grpSpPr>
        <p:grpSp>
          <p:nvGrpSpPr>
            <p:cNvPr id="250" name="Google Shape;250;p14"/>
            <p:cNvGrpSpPr/>
            <p:nvPr/>
          </p:nvGrpSpPr>
          <p:grpSpPr>
            <a:xfrm>
              <a:off x="538199" y="2747375"/>
              <a:ext cx="6481901" cy="193800"/>
              <a:chOff x="538199" y="3370013"/>
              <a:chExt cx="6481901" cy="193800"/>
            </a:xfrm>
          </p:grpSpPr>
          <p:sp>
            <p:nvSpPr>
              <p:cNvPr id="251" name="Google Shape;251;p14"/>
              <p:cNvSpPr txBox="1"/>
              <p:nvPr/>
            </p:nvSpPr>
            <p:spPr>
              <a:xfrm>
                <a:off x="538199" y="3370013"/>
                <a:ext cx="3571800" cy="19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Highest level of education completed: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252" name="Google Shape;252;p14"/>
              <p:cNvSpPr/>
              <p:nvPr/>
            </p:nvSpPr>
            <p:spPr>
              <a:xfrm>
                <a:off x="4133800" y="3433788"/>
                <a:ext cx="28863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3" name="Google Shape;253;p14"/>
            <p:cNvGrpSpPr/>
            <p:nvPr/>
          </p:nvGrpSpPr>
          <p:grpSpPr>
            <a:xfrm>
              <a:off x="2713769" y="3177825"/>
              <a:ext cx="2444163" cy="166900"/>
              <a:chOff x="509588" y="3819513"/>
              <a:chExt cx="2444163" cy="166900"/>
            </a:xfrm>
          </p:grpSpPr>
          <p:sp>
            <p:nvSpPr>
              <p:cNvPr id="254" name="Google Shape;254;p14"/>
              <p:cNvSpPr/>
              <p:nvPr/>
            </p:nvSpPr>
            <p:spPr>
              <a:xfrm>
                <a:off x="5095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" name="Google Shape;255;p14"/>
              <p:cNvSpPr txBox="1"/>
              <p:nvPr/>
            </p:nvSpPr>
            <p:spPr>
              <a:xfrm>
                <a:off x="733450" y="3820213"/>
                <a:ext cx="22203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High school diploma/GED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56" name="Google Shape;256;p14"/>
            <p:cNvGrpSpPr/>
            <p:nvPr/>
          </p:nvGrpSpPr>
          <p:grpSpPr>
            <a:xfrm>
              <a:off x="5175919" y="3177825"/>
              <a:ext cx="1396257" cy="166888"/>
              <a:chOff x="1690688" y="3819513"/>
              <a:chExt cx="1396257" cy="166888"/>
            </a:xfrm>
          </p:grpSpPr>
          <p:sp>
            <p:nvSpPr>
              <p:cNvPr id="257" name="Google Shape;257;p14"/>
              <p:cNvSpPr/>
              <p:nvPr/>
            </p:nvSpPr>
            <p:spPr>
              <a:xfrm>
                <a:off x="1690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4"/>
              <p:cNvSpPr txBox="1"/>
              <p:nvPr/>
            </p:nvSpPr>
            <p:spPr>
              <a:xfrm>
                <a:off x="1914545" y="3820200"/>
                <a:ext cx="11724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Some college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59" name="Google Shape;259;p14"/>
            <p:cNvGrpSpPr/>
            <p:nvPr/>
          </p:nvGrpSpPr>
          <p:grpSpPr>
            <a:xfrm>
              <a:off x="547688" y="3491800"/>
              <a:ext cx="1446363" cy="166900"/>
              <a:chOff x="547688" y="3819513"/>
              <a:chExt cx="1446363" cy="166900"/>
            </a:xfrm>
          </p:grpSpPr>
          <p:sp>
            <p:nvSpPr>
              <p:cNvPr id="260" name="Google Shape;260;p14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4"/>
              <p:cNvSpPr txBox="1"/>
              <p:nvPr/>
            </p:nvSpPr>
            <p:spPr>
              <a:xfrm>
                <a:off x="771550" y="3820213"/>
                <a:ext cx="12225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College degree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62" name="Google Shape;262;p14"/>
            <p:cNvGrpSpPr/>
            <p:nvPr/>
          </p:nvGrpSpPr>
          <p:grpSpPr>
            <a:xfrm>
              <a:off x="2163664" y="3491800"/>
              <a:ext cx="1670161" cy="166900"/>
              <a:chOff x="547688" y="3819513"/>
              <a:chExt cx="1670161" cy="166900"/>
            </a:xfrm>
          </p:grpSpPr>
          <p:sp>
            <p:nvSpPr>
              <p:cNvPr id="263" name="Google Shape;263;p14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4" name="Google Shape;264;p14"/>
              <p:cNvSpPr txBox="1"/>
              <p:nvPr/>
            </p:nvSpPr>
            <p:spPr>
              <a:xfrm>
                <a:off x="771549" y="3820213"/>
                <a:ext cx="14463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Graduate degree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65" name="Google Shape;265;p14"/>
            <p:cNvGrpSpPr/>
            <p:nvPr/>
          </p:nvGrpSpPr>
          <p:grpSpPr>
            <a:xfrm>
              <a:off x="547688" y="3161338"/>
              <a:ext cx="2014562" cy="183388"/>
              <a:chOff x="547688" y="3161338"/>
              <a:chExt cx="2014562" cy="183388"/>
            </a:xfrm>
          </p:grpSpPr>
          <p:grpSp>
            <p:nvGrpSpPr>
              <p:cNvPr id="266" name="Google Shape;266;p14"/>
              <p:cNvGrpSpPr/>
              <p:nvPr/>
            </p:nvGrpSpPr>
            <p:grpSpPr>
              <a:xfrm>
                <a:off x="547688" y="3177825"/>
                <a:ext cx="2014562" cy="166900"/>
                <a:chOff x="547688" y="3819513"/>
                <a:chExt cx="2014562" cy="166900"/>
              </a:xfrm>
            </p:grpSpPr>
            <p:sp>
              <p:nvSpPr>
                <p:cNvPr id="267" name="Google Shape;267;p14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68" name="Google Shape;268;p14"/>
                <p:cNvSpPr txBox="1"/>
                <p:nvPr/>
              </p:nvSpPr>
              <p:spPr>
                <a:xfrm>
                  <a:off x="771550" y="3820213"/>
                  <a:ext cx="17907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Less than high school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sp>
            <p:nvSpPr>
              <p:cNvPr id="269" name="Google Shape;269;p14"/>
              <p:cNvSpPr/>
              <p:nvPr/>
            </p:nvSpPr>
            <p:spPr>
              <a:xfrm>
                <a:off x="581175" y="3161338"/>
                <a:ext cx="138125" cy="102375"/>
              </a:xfrm>
              <a:custGeom>
                <a:rect b="b" l="l" r="r" t="t"/>
                <a:pathLst>
                  <a:path extrusionOk="0" h="4095" w="5525">
                    <a:moveTo>
                      <a:pt x="5525" y="0"/>
                    </a:moveTo>
                    <a:lnTo>
                      <a:pt x="1239" y="4095"/>
                    </a:lnTo>
                    <a:lnTo>
                      <a:pt x="0" y="2762"/>
                    </a:lnTo>
                  </a:path>
                </a:pathLst>
              </a:custGeom>
              <a:noFill/>
              <a:ln cap="flat" cmpd="sng" w="19050">
                <a:solidFill>
                  <a:srgbClr val="E73C3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</p:grpSp>
      <p:sp>
        <p:nvSpPr>
          <p:cNvPr id="270" name="Google Shape;270;p14"/>
          <p:cNvSpPr txBox="1"/>
          <p:nvPr/>
        </p:nvSpPr>
        <p:spPr>
          <a:xfrm>
            <a:off x="510625" y="5043950"/>
            <a:ext cx="2995500" cy="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latin typeface="Alegreya"/>
                <a:ea typeface="Alegreya"/>
                <a:cs typeface="Alegreya"/>
                <a:sym typeface="Alegreya"/>
              </a:rPr>
              <a:t>Ethnicity</a:t>
            </a:r>
            <a:endParaRPr b="1" sz="1800"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271" name="Google Shape;271;p14"/>
          <p:cNvSpPr/>
          <p:nvPr/>
        </p:nvSpPr>
        <p:spPr>
          <a:xfrm>
            <a:off x="2420525" y="5925863"/>
            <a:ext cx="138125" cy="102375"/>
          </a:xfrm>
          <a:custGeom>
            <a:rect b="b" l="l" r="r" t="t"/>
            <a:pathLst>
              <a:path extrusionOk="0" h="4095" w="5525">
                <a:moveTo>
                  <a:pt x="5525" y="0"/>
                </a:moveTo>
                <a:lnTo>
                  <a:pt x="1239" y="4095"/>
                </a:lnTo>
                <a:lnTo>
                  <a:pt x="0" y="2762"/>
                </a:lnTo>
              </a:path>
            </a:pathLst>
          </a:custGeom>
          <a:noFill/>
          <a:ln cap="flat" cmpd="sng" w="19050">
            <a:solidFill>
              <a:srgbClr val="E73C30"/>
            </a:solidFill>
            <a:prstDash val="solid"/>
            <a:round/>
            <a:headEnd len="med" w="med" type="none"/>
            <a:tailEnd len="med" w="med" type="none"/>
          </a:ln>
        </p:spPr>
      </p:sp>
      <p:grpSp>
        <p:nvGrpSpPr>
          <p:cNvPr id="272" name="Google Shape;272;p14"/>
          <p:cNvGrpSpPr/>
          <p:nvPr/>
        </p:nvGrpSpPr>
        <p:grpSpPr>
          <a:xfrm>
            <a:off x="534450" y="5511913"/>
            <a:ext cx="6486400" cy="911325"/>
            <a:chOff x="538200" y="5512100"/>
            <a:chExt cx="6486400" cy="911325"/>
          </a:xfrm>
        </p:grpSpPr>
        <p:grpSp>
          <p:nvGrpSpPr>
            <p:cNvPr id="273" name="Google Shape;273;p14"/>
            <p:cNvGrpSpPr/>
            <p:nvPr/>
          </p:nvGrpSpPr>
          <p:grpSpPr>
            <a:xfrm>
              <a:off x="538200" y="5512100"/>
              <a:ext cx="6481775" cy="911325"/>
              <a:chOff x="538200" y="2747388"/>
              <a:chExt cx="6481775" cy="911325"/>
            </a:xfrm>
          </p:grpSpPr>
          <p:grpSp>
            <p:nvGrpSpPr>
              <p:cNvPr id="274" name="Google Shape;274;p14"/>
              <p:cNvGrpSpPr/>
              <p:nvPr/>
            </p:nvGrpSpPr>
            <p:grpSpPr>
              <a:xfrm>
                <a:off x="538200" y="2747388"/>
                <a:ext cx="6481775" cy="193800"/>
                <a:chOff x="538200" y="3370025"/>
                <a:chExt cx="6481775" cy="193800"/>
              </a:xfrm>
            </p:grpSpPr>
            <p:sp>
              <p:nvSpPr>
                <p:cNvPr id="275" name="Google Shape;275;p14"/>
                <p:cNvSpPr txBox="1"/>
                <p:nvPr/>
              </p:nvSpPr>
              <p:spPr>
                <a:xfrm>
                  <a:off x="538200" y="3370025"/>
                  <a:ext cx="2220300" cy="193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>
                      <a:latin typeface="Comfortaa"/>
                      <a:ea typeface="Comfortaa"/>
                      <a:cs typeface="Comfortaa"/>
                      <a:sym typeface="Comfortaa"/>
                    </a:rPr>
                    <a:t>What is your ethnicity?</a:t>
                  </a:r>
                  <a:endParaRPr b="1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  <p:sp>
              <p:nvSpPr>
                <p:cNvPr id="276" name="Google Shape;276;p14"/>
                <p:cNvSpPr/>
                <p:nvPr/>
              </p:nvSpPr>
              <p:spPr>
                <a:xfrm>
                  <a:off x="2713775" y="3433800"/>
                  <a:ext cx="4306200" cy="95400"/>
                </a:xfrm>
                <a:prstGeom prst="rect">
                  <a:avLst/>
                </a:prstGeom>
                <a:solidFill>
                  <a:srgbClr val="F0F2F4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277" name="Google Shape;277;p14"/>
              <p:cNvGrpSpPr/>
              <p:nvPr/>
            </p:nvGrpSpPr>
            <p:grpSpPr>
              <a:xfrm>
                <a:off x="2387519" y="3177825"/>
                <a:ext cx="2248857" cy="166913"/>
                <a:chOff x="183338" y="3819513"/>
                <a:chExt cx="2248857" cy="166913"/>
              </a:xfrm>
            </p:grpSpPr>
            <p:sp>
              <p:nvSpPr>
                <p:cNvPr id="278" name="Google Shape;278;p14"/>
                <p:cNvSpPr/>
                <p:nvPr/>
              </p:nvSpPr>
              <p:spPr>
                <a:xfrm>
                  <a:off x="18333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79" name="Google Shape;279;p14"/>
                <p:cNvSpPr txBox="1"/>
                <p:nvPr/>
              </p:nvSpPr>
              <p:spPr>
                <a:xfrm>
                  <a:off x="407194" y="3820225"/>
                  <a:ext cx="20250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Black/African American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280" name="Google Shape;280;p14"/>
              <p:cNvGrpSpPr/>
              <p:nvPr/>
            </p:nvGrpSpPr>
            <p:grpSpPr>
              <a:xfrm>
                <a:off x="4722219" y="3177825"/>
                <a:ext cx="1767956" cy="166888"/>
                <a:chOff x="1236988" y="3819513"/>
                <a:chExt cx="1767956" cy="166888"/>
              </a:xfrm>
            </p:grpSpPr>
            <p:sp>
              <p:nvSpPr>
                <p:cNvPr id="281" name="Google Shape;281;p14"/>
                <p:cNvSpPr/>
                <p:nvPr/>
              </p:nvSpPr>
              <p:spPr>
                <a:xfrm>
                  <a:off x="12369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82" name="Google Shape;282;p14"/>
                <p:cNvSpPr txBox="1"/>
                <p:nvPr/>
              </p:nvSpPr>
              <p:spPr>
                <a:xfrm>
                  <a:off x="1460844" y="3820200"/>
                  <a:ext cx="15441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Hispanic/Latino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283" name="Google Shape;283;p14"/>
              <p:cNvGrpSpPr/>
              <p:nvPr/>
            </p:nvGrpSpPr>
            <p:grpSpPr>
              <a:xfrm>
                <a:off x="547688" y="3491800"/>
                <a:ext cx="795363" cy="166913"/>
                <a:chOff x="547688" y="3819513"/>
                <a:chExt cx="795363" cy="166913"/>
              </a:xfrm>
            </p:grpSpPr>
            <p:sp>
              <p:nvSpPr>
                <p:cNvPr id="284" name="Google Shape;284;p14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85" name="Google Shape;285;p14"/>
                <p:cNvSpPr txBox="1"/>
                <p:nvPr/>
              </p:nvSpPr>
              <p:spPr>
                <a:xfrm>
                  <a:off x="771550" y="3820225"/>
                  <a:ext cx="5715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Asian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286" name="Google Shape;286;p14"/>
              <p:cNvGrpSpPr/>
              <p:nvPr/>
            </p:nvGrpSpPr>
            <p:grpSpPr>
              <a:xfrm>
                <a:off x="4521102" y="3491800"/>
                <a:ext cx="1527372" cy="166913"/>
                <a:chOff x="2905125" y="3819513"/>
                <a:chExt cx="1527372" cy="166913"/>
              </a:xfrm>
            </p:grpSpPr>
            <p:sp>
              <p:nvSpPr>
                <p:cNvPr id="287" name="Google Shape;287;p14"/>
                <p:cNvSpPr/>
                <p:nvPr/>
              </p:nvSpPr>
              <p:spPr>
                <a:xfrm>
                  <a:off x="2905125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88" name="Google Shape;288;p14"/>
                <p:cNvSpPr txBox="1"/>
                <p:nvPr/>
              </p:nvSpPr>
              <p:spPr>
                <a:xfrm>
                  <a:off x="3128997" y="3820225"/>
                  <a:ext cx="13035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Middle Eastern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289" name="Google Shape;289;p14"/>
              <p:cNvGrpSpPr/>
              <p:nvPr/>
            </p:nvGrpSpPr>
            <p:grpSpPr>
              <a:xfrm>
                <a:off x="547688" y="3177825"/>
                <a:ext cx="1695362" cy="166913"/>
                <a:chOff x="547688" y="3819513"/>
                <a:chExt cx="1695362" cy="166913"/>
              </a:xfrm>
            </p:grpSpPr>
            <p:sp>
              <p:nvSpPr>
                <p:cNvPr id="290" name="Google Shape;290;p14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1" name="Google Shape;291;p14"/>
                <p:cNvSpPr txBox="1"/>
                <p:nvPr/>
              </p:nvSpPr>
              <p:spPr>
                <a:xfrm>
                  <a:off x="771550" y="3820225"/>
                  <a:ext cx="14715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White/Caucasian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</p:grpSp>
        <p:grpSp>
          <p:nvGrpSpPr>
            <p:cNvPr id="292" name="Google Shape;292;p14"/>
            <p:cNvGrpSpPr/>
            <p:nvPr/>
          </p:nvGrpSpPr>
          <p:grpSpPr>
            <a:xfrm>
              <a:off x="1428889" y="6256513"/>
              <a:ext cx="2976360" cy="166913"/>
              <a:chOff x="547688" y="3819513"/>
              <a:chExt cx="2976360" cy="166913"/>
            </a:xfrm>
          </p:grpSpPr>
          <p:sp>
            <p:nvSpPr>
              <p:cNvPr id="293" name="Google Shape;293;p14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" name="Google Shape;294;p14"/>
              <p:cNvSpPr txBox="1"/>
              <p:nvPr/>
            </p:nvSpPr>
            <p:spPr>
              <a:xfrm>
                <a:off x="771548" y="3820225"/>
                <a:ext cx="27525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Native American/American Indian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95" name="Google Shape;295;p14"/>
            <p:cNvGrpSpPr/>
            <p:nvPr/>
          </p:nvGrpSpPr>
          <p:grpSpPr>
            <a:xfrm>
              <a:off x="6130839" y="6256513"/>
              <a:ext cx="893761" cy="166913"/>
              <a:chOff x="2905125" y="3819513"/>
              <a:chExt cx="893761" cy="166913"/>
            </a:xfrm>
          </p:grpSpPr>
          <p:sp>
            <p:nvSpPr>
              <p:cNvPr id="296" name="Google Shape;296;p14"/>
              <p:cNvSpPr/>
              <p:nvPr/>
            </p:nvSpPr>
            <p:spPr>
              <a:xfrm>
                <a:off x="2905125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7" name="Google Shape;297;p14"/>
              <p:cNvSpPr txBox="1"/>
              <p:nvPr/>
            </p:nvSpPr>
            <p:spPr>
              <a:xfrm>
                <a:off x="3128986" y="3820225"/>
                <a:ext cx="6699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Other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sp>
        <p:nvSpPr>
          <p:cNvPr id="298" name="Google Shape;298;p14"/>
          <p:cNvSpPr txBox="1"/>
          <p:nvPr/>
        </p:nvSpPr>
        <p:spPr>
          <a:xfrm>
            <a:off x="510625" y="6733425"/>
            <a:ext cx="2995500" cy="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latin typeface="Alegreya"/>
                <a:ea typeface="Alegreya"/>
                <a:cs typeface="Alegreya"/>
                <a:sym typeface="Alegreya"/>
              </a:rPr>
              <a:t>Employment</a:t>
            </a:r>
            <a:endParaRPr b="1" sz="1800">
              <a:latin typeface="Alegreya"/>
              <a:ea typeface="Alegreya"/>
              <a:cs typeface="Alegreya"/>
              <a:sym typeface="Alegreya"/>
            </a:endParaRPr>
          </a:p>
        </p:txBody>
      </p:sp>
      <p:grpSp>
        <p:nvGrpSpPr>
          <p:cNvPr id="299" name="Google Shape;299;p14"/>
          <p:cNvGrpSpPr/>
          <p:nvPr/>
        </p:nvGrpSpPr>
        <p:grpSpPr>
          <a:xfrm>
            <a:off x="534450" y="7125188"/>
            <a:ext cx="6481875" cy="911325"/>
            <a:chOff x="538200" y="7201575"/>
            <a:chExt cx="6481875" cy="911325"/>
          </a:xfrm>
        </p:grpSpPr>
        <p:grpSp>
          <p:nvGrpSpPr>
            <p:cNvPr id="300" name="Google Shape;300;p14"/>
            <p:cNvGrpSpPr/>
            <p:nvPr/>
          </p:nvGrpSpPr>
          <p:grpSpPr>
            <a:xfrm>
              <a:off x="538200" y="7201575"/>
              <a:ext cx="6481875" cy="911325"/>
              <a:chOff x="538200" y="2747388"/>
              <a:chExt cx="6481875" cy="911325"/>
            </a:xfrm>
          </p:grpSpPr>
          <p:grpSp>
            <p:nvGrpSpPr>
              <p:cNvPr id="301" name="Google Shape;301;p14"/>
              <p:cNvGrpSpPr/>
              <p:nvPr/>
            </p:nvGrpSpPr>
            <p:grpSpPr>
              <a:xfrm>
                <a:off x="538200" y="2747388"/>
                <a:ext cx="6481875" cy="193800"/>
                <a:chOff x="538200" y="3370025"/>
                <a:chExt cx="6481875" cy="193800"/>
              </a:xfrm>
            </p:grpSpPr>
            <p:sp>
              <p:nvSpPr>
                <p:cNvPr id="302" name="Google Shape;302;p14"/>
                <p:cNvSpPr txBox="1"/>
                <p:nvPr/>
              </p:nvSpPr>
              <p:spPr>
                <a:xfrm>
                  <a:off x="538200" y="3370025"/>
                  <a:ext cx="2633700" cy="193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>
                      <a:latin typeface="Comfortaa"/>
                      <a:ea typeface="Comfortaa"/>
                      <a:cs typeface="Comfortaa"/>
                      <a:sym typeface="Comfortaa"/>
                    </a:rPr>
                    <a:t>Current employment status:</a:t>
                  </a:r>
                  <a:endParaRPr b="1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  <p:sp>
              <p:nvSpPr>
                <p:cNvPr id="303" name="Google Shape;303;p14"/>
                <p:cNvSpPr/>
                <p:nvPr/>
              </p:nvSpPr>
              <p:spPr>
                <a:xfrm>
                  <a:off x="3228975" y="3433800"/>
                  <a:ext cx="3791100" cy="95400"/>
                </a:xfrm>
                <a:prstGeom prst="rect">
                  <a:avLst/>
                </a:prstGeom>
                <a:solidFill>
                  <a:srgbClr val="F0F2F4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304" name="Google Shape;304;p14"/>
              <p:cNvGrpSpPr/>
              <p:nvPr/>
            </p:nvGrpSpPr>
            <p:grpSpPr>
              <a:xfrm>
                <a:off x="2463719" y="3177825"/>
                <a:ext cx="2081156" cy="166913"/>
                <a:chOff x="259538" y="3819513"/>
                <a:chExt cx="2081156" cy="166913"/>
              </a:xfrm>
            </p:grpSpPr>
            <p:sp>
              <p:nvSpPr>
                <p:cNvPr id="305" name="Google Shape;305;p14"/>
                <p:cNvSpPr/>
                <p:nvPr/>
              </p:nvSpPr>
              <p:spPr>
                <a:xfrm>
                  <a:off x="25953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6" name="Google Shape;306;p14"/>
                <p:cNvSpPr txBox="1"/>
                <p:nvPr/>
              </p:nvSpPr>
              <p:spPr>
                <a:xfrm>
                  <a:off x="483394" y="3820225"/>
                  <a:ext cx="18573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Employed part-time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307" name="Google Shape;307;p14"/>
              <p:cNvGrpSpPr/>
              <p:nvPr/>
            </p:nvGrpSpPr>
            <p:grpSpPr>
              <a:xfrm>
                <a:off x="4493619" y="3177825"/>
                <a:ext cx="1767956" cy="166888"/>
                <a:chOff x="1008388" y="3819513"/>
                <a:chExt cx="1767956" cy="166888"/>
              </a:xfrm>
            </p:grpSpPr>
            <p:sp>
              <p:nvSpPr>
                <p:cNvPr id="308" name="Google Shape;308;p14"/>
                <p:cNvSpPr/>
                <p:nvPr/>
              </p:nvSpPr>
              <p:spPr>
                <a:xfrm>
                  <a:off x="10083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9" name="Google Shape;309;p14"/>
                <p:cNvSpPr txBox="1"/>
                <p:nvPr/>
              </p:nvSpPr>
              <p:spPr>
                <a:xfrm>
                  <a:off x="1232244" y="3820200"/>
                  <a:ext cx="15441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Unemployed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310" name="Google Shape;310;p14"/>
              <p:cNvGrpSpPr/>
              <p:nvPr/>
            </p:nvGrpSpPr>
            <p:grpSpPr>
              <a:xfrm>
                <a:off x="547688" y="3491800"/>
                <a:ext cx="983462" cy="166913"/>
                <a:chOff x="547688" y="3819513"/>
                <a:chExt cx="983462" cy="166913"/>
              </a:xfrm>
            </p:grpSpPr>
            <p:sp>
              <p:nvSpPr>
                <p:cNvPr id="311" name="Google Shape;311;p14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2" name="Google Shape;312;p14"/>
                <p:cNvSpPr txBox="1"/>
                <p:nvPr/>
              </p:nvSpPr>
              <p:spPr>
                <a:xfrm>
                  <a:off x="771550" y="3820225"/>
                  <a:ext cx="7596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Student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313" name="Google Shape;313;p14"/>
              <p:cNvGrpSpPr/>
              <p:nvPr/>
            </p:nvGrpSpPr>
            <p:grpSpPr>
              <a:xfrm>
                <a:off x="547688" y="3177825"/>
                <a:ext cx="1839963" cy="166913"/>
                <a:chOff x="547688" y="3819513"/>
                <a:chExt cx="1839963" cy="166913"/>
              </a:xfrm>
            </p:grpSpPr>
            <p:sp>
              <p:nvSpPr>
                <p:cNvPr id="314" name="Google Shape;314;p14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5" name="Google Shape;315;p14"/>
                <p:cNvSpPr txBox="1"/>
                <p:nvPr/>
              </p:nvSpPr>
              <p:spPr>
                <a:xfrm>
                  <a:off x="771550" y="3820225"/>
                  <a:ext cx="16161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Employed full-time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</p:grpSp>
        <p:grpSp>
          <p:nvGrpSpPr>
            <p:cNvPr id="316" name="Google Shape;316;p14"/>
            <p:cNvGrpSpPr/>
            <p:nvPr/>
          </p:nvGrpSpPr>
          <p:grpSpPr>
            <a:xfrm>
              <a:off x="2644689" y="7945988"/>
              <a:ext cx="893761" cy="166913"/>
              <a:chOff x="2905125" y="3819513"/>
              <a:chExt cx="893761" cy="166913"/>
            </a:xfrm>
          </p:grpSpPr>
          <p:sp>
            <p:nvSpPr>
              <p:cNvPr id="317" name="Google Shape;317;p14"/>
              <p:cNvSpPr/>
              <p:nvPr/>
            </p:nvSpPr>
            <p:spPr>
              <a:xfrm>
                <a:off x="2905125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8" name="Google Shape;318;p14"/>
              <p:cNvSpPr txBox="1"/>
              <p:nvPr/>
            </p:nvSpPr>
            <p:spPr>
              <a:xfrm>
                <a:off x="3128986" y="3820225"/>
                <a:ext cx="6699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Other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19" name="Google Shape;319;p14"/>
            <p:cNvGrpSpPr/>
            <p:nvPr/>
          </p:nvGrpSpPr>
          <p:grpSpPr>
            <a:xfrm>
              <a:off x="1655102" y="7945988"/>
              <a:ext cx="907273" cy="166913"/>
              <a:chOff x="2905125" y="3819513"/>
              <a:chExt cx="907273" cy="166913"/>
            </a:xfrm>
          </p:grpSpPr>
          <p:sp>
            <p:nvSpPr>
              <p:cNvPr id="320" name="Google Shape;320;p14"/>
              <p:cNvSpPr/>
              <p:nvPr/>
            </p:nvSpPr>
            <p:spPr>
              <a:xfrm>
                <a:off x="2905125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1" name="Google Shape;321;p14"/>
              <p:cNvSpPr txBox="1"/>
              <p:nvPr/>
            </p:nvSpPr>
            <p:spPr>
              <a:xfrm>
                <a:off x="3128998" y="3820225"/>
                <a:ext cx="6834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Retired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sp>
        <p:nvSpPr>
          <p:cNvPr id="322" name="Google Shape;322;p14"/>
          <p:cNvSpPr/>
          <p:nvPr/>
        </p:nvSpPr>
        <p:spPr>
          <a:xfrm>
            <a:off x="577450" y="7534375"/>
            <a:ext cx="138125" cy="102375"/>
          </a:xfrm>
          <a:custGeom>
            <a:rect b="b" l="l" r="r" t="t"/>
            <a:pathLst>
              <a:path extrusionOk="0" h="4095" w="5525">
                <a:moveTo>
                  <a:pt x="5525" y="0"/>
                </a:moveTo>
                <a:lnTo>
                  <a:pt x="1239" y="4095"/>
                </a:lnTo>
                <a:lnTo>
                  <a:pt x="0" y="2762"/>
                </a:lnTo>
              </a:path>
            </a:pathLst>
          </a:custGeom>
          <a:noFill/>
          <a:ln cap="flat" cmpd="sng" w="19050">
            <a:solidFill>
              <a:srgbClr val="E73C30"/>
            </a:solidFill>
            <a:prstDash val="solid"/>
            <a:round/>
            <a:headEnd len="med" w="med" type="none"/>
            <a:tailEnd len="med" w="med" type="none"/>
          </a:ln>
        </p:spPr>
      </p:sp>
      <p:grpSp>
        <p:nvGrpSpPr>
          <p:cNvPr id="323" name="Google Shape;323;p14"/>
          <p:cNvGrpSpPr/>
          <p:nvPr/>
        </p:nvGrpSpPr>
        <p:grpSpPr>
          <a:xfrm>
            <a:off x="539175" y="8383188"/>
            <a:ext cx="6481800" cy="810900"/>
            <a:chOff x="542925" y="2705100"/>
            <a:chExt cx="6481800" cy="810900"/>
          </a:xfrm>
        </p:grpSpPr>
        <p:sp>
          <p:nvSpPr>
            <p:cNvPr id="324" name="Google Shape;324;p14"/>
            <p:cNvSpPr/>
            <p:nvPr/>
          </p:nvSpPr>
          <p:spPr>
            <a:xfrm>
              <a:off x="542925" y="2705100"/>
              <a:ext cx="6481800" cy="810900"/>
            </a:xfrm>
            <a:prstGeom prst="roundRect">
              <a:avLst>
                <a:gd fmla="val 12335" name="adj"/>
              </a:avLst>
            </a:prstGeom>
            <a:noFill/>
            <a:ln cap="flat" cmpd="sng" w="19050">
              <a:solidFill>
                <a:srgbClr val="C6C6C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14"/>
            <p:cNvSpPr txBox="1"/>
            <p:nvPr/>
          </p:nvSpPr>
          <p:spPr>
            <a:xfrm>
              <a:off x="628685" y="2812800"/>
              <a:ext cx="4543500" cy="19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Comfortaa"/>
                  <a:ea typeface="Comfortaa"/>
                  <a:cs typeface="Comfortaa"/>
                  <a:sym typeface="Comfortaa"/>
                </a:rPr>
                <a:t>Industry of current or most recent employment:</a:t>
              </a:r>
              <a:endParaRPr b="1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326" name="Google Shape;326;p14"/>
          <p:cNvGrpSpPr/>
          <p:nvPr/>
        </p:nvGrpSpPr>
        <p:grpSpPr>
          <a:xfrm>
            <a:off x="539175" y="9492038"/>
            <a:ext cx="6481800" cy="810900"/>
            <a:chOff x="542925" y="2705100"/>
            <a:chExt cx="6481800" cy="810900"/>
          </a:xfrm>
        </p:grpSpPr>
        <p:sp>
          <p:nvSpPr>
            <p:cNvPr id="327" name="Google Shape;327;p14"/>
            <p:cNvSpPr/>
            <p:nvPr/>
          </p:nvSpPr>
          <p:spPr>
            <a:xfrm>
              <a:off x="542925" y="2705100"/>
              <a:ext cx="6481800" cy="810900"/>
            </a:xfrm>
            <a:prstGeom prst="roundRect">
              <a:avLst>
                <a:gd fmla="val 12335" name="adj"/>
              </a:avLst>
            </a:prstGeom>
            <a:noFill/>
            <a:ln cap="flat" cmpd="sng" w="19050">
              <a:solidFill>
                <a:srgbClr val="C6C6C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14"/>
            <p:cNvSpPr txBox="1"/>
            <p:nvPr/>
          </p:nvSpPr>
          <p:spPr>
            <a:xfrm>
              <a:off x="628685" y="2812800"/>
              <a:ext cx="4543500" cy="19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Comfortaa"/>
                  <a:ea typeface="Comfortaa"/>
                  <a:cs typeface="Comfortaa"/>
                  <a:sym typeface="Comfortaa"/>
                </a:rPr>
                <a:t>Position/job title:</a:t>
              </a:r>
              <a:endParaRPr b="1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15"/>
          <p:cNvSpPr/>
          <p:nvPr/>
        </p:nvSpPr>
        <p:spPr>
          <a:xfrm rot="10800000">
            <a:off x="385650" y="0"/>
            <a:ext cx="6796200" cy="162000"/>
          </a:xfrm>
          <a:prstGeom prst="trapezoid">
            <a:avLst>
              <a:gd fmla="val 97006" name="adj"/>
            </a:avLst>
          </a:prstGeom>
          <a:solidFill>
            <a:srgbClr val="E73C3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4" name="Google Shape;334;p15"/>
          <p:cNvGrpSpPr/>
          <p:nvPr/>
        </p:nvGrpSpPr>
        <p:grpSpPr>
          <a:xfrm>
            <a:off x="542925" y="2399050"/>
            <a:ext cx="6481800" cy="810900"/>
            <a:chOff x="542925" y="2705100"/>
            <a:chExt cx="6481800" cy="810900"/>
          </a:xfrm>
        </p:grpSpPr>
        <p:sp>
          <p:nvSpPr>
            <p:cNvPr id="335" name="Google Shape;335;p15"/>
            <p:cNvSpPr/>
            <p:nvPr/>
          </p:nvSpPr>
          <p:spPr>
            <a:xfrm>
              <a:off x="542925" y="2705100"/>
              <a:ext cx="6481800" cy="810900"/>
            </a:xfrm>
            <a:prstGeom prst="roundRect">
              <a:avLst>
                <a:gd fmla="val 12335" name="adj"/>
              </a:avLst>
            </a:prstGeom>
            <a:noFill/>
            <a:ln cap="flat" cmpd="sng" w="19050">
              <a:solidFill>
                <a:srgbClr val="C6C6C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15"/>
            <p:cNvSpPr txBox="1"/>
            <p:nvPr/>
          </p:nvSpPr>
          <p:spPr>
            <a:xfrm>
              <a:off x="628682" y="2812800"/>
              <a:ext cx="3600300" cy="19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Comfortaa"/>
                  <a:ea typeface="Comfortaa"/>
                  <a:cs typeface="Comfortaa"/>
                  <a:sym typeface="Comfortaa"/>
                </a:rPr>
                <a:t>What city do you currently reside in?</a:t>
              </a:r>
              <a:endParaRPr b="1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sp>
        <p:nvSpPr>
          <p:cNvPr id="337" name="Google Shape;337;p15"/>
          <p:cNvSpPr/>
          <p:nvPr/>
        </p:nvSpPr>
        <p:spPr>
          <a:xfrm>
            <a:off x="385650" y="10530363"/>
            <a:ext cx="6796200" cy="162000"/>
          </a:xfrm>
          <a:prstGeom prst="trapezoid">
            <a:avLst>
              <a:gd fmla="val 97006" name="adj"/>
            </a:avLst>
          </a:prstGeom>
          <a:solidFill>
            <a:srgbClr val="E73C3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15"/>
          <p:cNvSpPr txBox="1"/>
          <p:nvPr/>
        </p:nvSpPr>
        <p:spPr>
          <a:xfrm>
            <a:off x="514375" y="1910413"/>
            <a:ext cx="2995500" cy="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latin typeface="Alegreya"/>
                <a:ea typeface="Alegreya"/>
                <a:cs typeface="Alegreya"/>
                <a:sym typeface="Alegreya"/>
              </a:rPr>
              <a:t>Geographic Information</a:t>
            </a:r>
            <a:endParaRPr b="1" sz="1800">
              <a:latin typeface="Alegreya"/>
              <a:ea typeface="Alegreya"/>
              <a:cs typeface="Alegreya"/>
              <a:sym typeface="Alegreya"/>
            </a:endParaRPr>
          </a:p>
        </p:txBody>
      </p:sp>
      <p:grpSp>
        <p:nvGrpSpPr>
          <p:cNvPr id="339" name="Google Shape;339;p15"/>
          <p:cNvGrpSpPr/>
          <p:nvPr/>
        </p:nvGrpSpPr>
        <p:grpSpPr>
          <a:xfrm>
            <a:off x="542925" y="4630525"/>
            <a:ext cx="6481800" cy="405300"/>
            <a:chOff x="542925" y="2705100"/>
            <a:chExt cx="6481800" cy="405300"/>
          </a:xfrm>
        </p:grpSpPr>
        <p:sp>
          <p:nvSpPr>
            <p:cNvPr id="340" name="Google Shape;340;p15"/>
            <p:cNvSpPr/>
            <p:nvPr/>
          </p:nvSpPr>
          <p:spPr>
            <a:xfrm>
              <a:off x="542925" y="2705100"/>
              <a:ext cx="6481800" cy="405300"/>
            </a:xfrm>
            <a:prstGeom prst="roundRect">
              <a:avLst>
                <a:gd fmla="val 12335" name="adj"/>
              </a:avLst>
            </a:prstGeom>
            <a:noFill/>
            <a:ln cap="flat" cmpd="sng" w="19050">
              <a:solidFill>
                <a:srgbClr val="C6C6C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15"/>
            <p:cNvSpPr txBox="1"/>
            <p:nvPr/>
          </p:nvSpPr>
          <p:spPr>
            <a:xfrm>
              <a:off x="628685" y="2812800"/>
              <a:ext cx="4543500" cy="19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Comfortaa"/>
                  <a:ea typeface="Comfortaa"/>
                  <a:cs typeface="Comfortaa"/>
                  <a:sym typeface="Comfortaa"/>
                </a:rPr>
                <a:t>What is your zip code?</a:t>
              </a:r>
              <a:endParaRPr b="1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sp>
        <p:nvSpPr>
          <p:cNvPr id="342" name="Google Shape;342;p15"/>
          <p:cNvSpPr/>
          <p:nvPr/>
        </p:nvSpPr>
        <p:spPr>
          <a:xfrm>
            <a:off x="2302650" y="1119200"/>
            <a:ext cx="138125" cy="102375"/>
          </a:xfrm>
          <a:custGeom>
            <a:rect b="b" l="l" r="r" t="t"/>
            <a:pathLst>
              <a:path extrusionOk="0" h="4095" w="5525">
                <a:moveTo>
                  <a:pt x="5525" y="0"/>
                </a:moveTo>
                <a:lnTo>
                  <a:pt x="1239" y="4095"/>
                </a:lnTo>
                <a:lnTo>
                  <a:pt x="0" y="2762"/>
                </a:lnTo>
              </a:path>
            </a:pathLst>
          </a:custGeom>
          <a:noFill/>
          <a:ln cap="flat" cmpd="sng" w="19050">
            <a:solidFill>
              <a:srgbClr val="E73C30"/>
            </a:solidFill>
            <a:prstDash val="solid"/>
            <a:round/>
            <a:headEnd len="med" w="med" type="none"/>
            <a:tailEnd len="med" w="med" type="none"/>
          </a:ln>
        </p:spPr>
      </p:sp>
      <p:grpSp>
        <p:nvGrpSpPr>
          <p:cNvPr id="343" name="Google Shape;343;p15"/>
          <p:cNvGrpSpPr/>
          <p:nvPr/>
        </p:nvGrpSpPr>
        <p:grpSpPr>
          <a:xfrm>
            <a:off x="538200" y="706325"/>
            <a:ext cx="6481800" cy="911325"/>
            <a:chOff x="538200" y="2747388"/>
            <a:chExt cx="6481800" cy="911325"/>
          </a:xfrm>
        </p:grpSpPr>
        <p:grpSp>
          <p:nvGrpSpPr>
            <p:cNvPr id="344" name="Google Shape;344;p15"/>
            <p:cNvGrpSpPr/>
            <p:nvPr/>
          </p:nvGrpSpPr>
          <p:grpSpPr>
            <a:xfrm>
              <a:off x="538200" y="2747388"/>
              <a:ext cx="6481800" cy="193800"/>
              <a:chOff x="538200" y="3370025"/>
              <a:chExt cx="6481800" cy="193800"/>
            </a:xfrm>
          </p:grpSpPr>
          <p:sp>
            <p:nvSpPr>
              <p:cNvPr id="345" name="Google Shape;345;p15"/>
              <p:cNvSpPr txBox="1"/>
              <p:nvPr/>
            </p:nvSpPr>
            <p:spPr>
              <a:xfrm>
                <a:off x="538200" y="3370025"/>
                <a:ext cx="4367100" cy="19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Length of current or most recent employment: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346" name="Google Shape;346;p15"/>
              <p:cNvSpPr/>
              <p:nvPr/>
            </p:nvSpPr>
            <p:spPr>
              <a:xfrm>
                <a:off x="4905300" y="3433800"/>
                <a:ext cx="21147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47" name="Google Shape;347;p15"/>
            <p:cNvGrpSpPr/>
            <p:nvPr/>
          </p:nvGrpSpPr>
          <p:grpSpPr>
            <a:xfrm>
              <a:off x="2263694" y="3177825"/>
              <a:ext cx="1003257" cy="166913"/>
              <a:chOff x="59513" y="3819513"/>
              <a:chExt cx="1003257" cy="166913"/>
            </a:xfrm>
          </p:grpSpPr>
          <p:sp>
            <p:nvSpPr>
              <p:cNvPr id="348" name="Google Shape;348;p15"/>
              <p:cNvSpPr/>
              <p:nvPr/>
            </p:nvSpPr>
            <p:spPr>
              <a:xfrm>
                <a:off x="59513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9" name="Google Shape;349;p15"/>
              <p:cNvSpPr txBox="1"/>
              <p:nvPr/>
            </p:nvSpPr>
            <p:spPr>
              <a:xfrm>
                <a:off x="283369" y="3820225"/>
                <a:ext cx="7794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1-5 years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50" name="Google Shape;350;p15"/>
            <p:cNvGrpSpPr/>
            <p:nvPr/>
          </p:nvGrpSpPr>
          <p:grpSpPr>
            <a:xfrm>
              <a:off x="3398244" y="3177825"/>
              <a:ext cx="1767956" cy="166888"/>
              <a:chOff x="-86987" y="3819513"/>
              <a:chExt cx="1767956" cy="166888"/>
            </a:xfrm>
          </p:grpSpPr>
          <p:sp>
            <p:nvSpPr>
              <p:cNvPr id="351" name="Google Shape;351;p15"/>
              <p:cNvSpPr/>
              <p:nvPr/>
            </p:nvSpPr>
            <p:spPr>
              <a:xfrm>
                <a:off x="-86987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2" name="Google Shape;352;p15"/>
              <p:cNvSpPr txBox="1"/>
              <p:nvPr/>
            </p:nvSpPr>
            <p:spPr>
              <a:xfrm>
                <a:off x="136869" y="3820200"/>
                <a:ext cx="15441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6-10 years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53" name="Google Shape;353;p15"/>
            <p:cNvGrpSpPr/>
            <p:nvPr/>
          </p:nvGrpSpPr>
          <p:grpSpPr>
            <a:xfrm>
              <a:off x="547688" y="3491800"/>
              <a:ext cx="1143062" cy="166913"/>
              <a:chOff x="547688" y="3819513"/>
              <a:chExt cx="1143062" cy="166913"/>
            </a:xfrm>
          </p:grpSpPr>
          <p:sp>
            <p:nvSpPr>
              <p:cNvPr id="354" name="Google Shape;354;p15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5" name="Google Shape;355;p15"/>
              <p:cNvSpPr txBox="1"/>
              <p:nvPr/>
            </p:nvSpPr>
            <p:spPr>
              <a:xfrm>
                <a:off x="771550" y="3820225"/>
                <a:ext cx="9192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11-15 years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56" name="Google Shape;356;p15"/>
            <p:cNvGrpSpPr/>
            <p:nvPr/>
          </p:nvGrpSpPr>
          <p:grpSpPr>
            <a:xfrm>
              <a:off x="1777902" y="3491800"/>
              <a:ext cx="1527372" cy="166913"/>
              <a:chOff x="161925" y="3819513"/>
              <a:chExt cx="1527372" cy="166913"/>
            </a:xfrm>
          </p:grpSpPr>
          <p:sp>
            <p:nvSpPr>
              <p:cNvPr id="357" name="Google Shape;357;p15"/>
              <p:cNvSpPr/>
              <p:nvPr/>
            </p:nvSpPr>
            <p:spPr>
              <a:xfrm>
                <a:off x="161925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8" name="Google Shape;358;p15"/>
              <p:cNvSpPr txBox="1"/>
              <p:nvPr/>
            </p:nvSpPr>
            <p:spPr>
              <a:xfrm>
                <a:off x="385797" y="3820225"/>
                <a:ext cx="13035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16 or more years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59" name="Google Shape;359;p15"/>
            <p:cNvGrpSpPr/>
            <p:nvPr/>
          </p:nvGrpSpPr>
          <p:grpSpPr>
            <a:xfrm>
              <a:off x="547688" y="3177825"/>
              <a:ext cx="1695362" cy="166913"/>
              <a:chOff x="547688" y="3819513"/>
              <a:chExt cx="1695362" cy="166913"/>
            </a:xfrm>
          </p:grpSpPr>
          <p:sp>
            <p:nvSpPr>
              <p:cNvPr id="360" name="Google Shape;360;p15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1" name="Google Shape;361;p15"/>
              <p:cNvSpPr txBox="1"/>
              <p:nvPr/>
            </p:nvSpPr>
            <p:spPr>
              <a:xfrm>
                <a:off x="771550" y="3820225"/>
                <a:ext cx="14715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Less than 1 year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362" name="Google Shape;362;p15"/>
          <p:cNvGrpSpPr/>
          <p:nvPr/>
        </p:nvGrpSpPr>
        <p:grpSpPr>
          <a:xfrm>
            <a:off x="538200" y="3469000"/>
            <a:ext cx="6481800" cy="911325"/>
            <a:chOff x="538200" y="3469000"/>
            <a:chExt cx="6481800" cy="911325"/>
          </a:xfrm>
        </p:grpSpPr>
        <p:grpSp>
          <p:nvGrpSpPr>
            <p:cNvPr id="363" name="Google Shape;363;p15"/>
            <p:cNvGrpSpPr/>
            <p:nvPr/>
          </p:nvGrpSpPr>
          <p:grpSpPr>
            <a:xfrm>
              <a:off x="538200" y="3469000"/>
              <a:ext cx="6481800" cy="911325"/>
              <a:chOff x="538200" y="2747400"/>
              <a:chExt cx="6481800" cy="911325"/>
            </a:xfrm>
          </p:grpSpPr>
          <p:grpSp>
            <p:nvGrpSpPr>
              <p:cNvPr id="364" name="Google Shape;364;p15"/>
              <p:cNvGrpSpPr/>
              <p:nvPr/>
            </p:nvGrpSpPr>
            <p:grpSpPr>
              <a:xfrm>
                <a:off x="538200" y="2747400"/>
                <a:ext cx="6481800" cy="193800"/>
                <a:chOff x="538200" y="3370038"/>
                <a:chExt cx="6481800" cy="193800"/>
              </a:xfrm>
            </p:grpSpPr>
            <p:sp>
              <p:nvSpPr>
                <p:cNvPr id="365" name="Google Shape;365;p15"/>
                <p:cNvSpPr txBox="1"/>
                <p:nvPr/>
              </p:nvSpPr>
              <p:spPr>
                <a:xfrm>
                  <a:off x="538200" y="3370038"/>
                  <a:ext cx="3414600" cy="193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>
                      <a:latin typeface="Comfortaa"/>
                      <a:ea typeface="Comfortaa"/>
                      <a:cs typeface="Comfortaa"/>
                      <a:sym typeface="Comfortaa"/>
                    </a:rPr>
                    <a:t>How long have you lived in this city?</a:t>
                  </a:r>
                  <a:endParaRPr b="1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  <p:sp>
              <p:nvSpPr>
                <p:cNvPr id="366" name="Google Shape;366;p15"/>
                <p:cNvSpPr/>
                <p:nvPr/>
              </p:nvSpPr>
              <p:spPr>
                <a:xfrm>
                  <a:off x="3952800" y="3433813"/>
                  <a:ext cx="3067200" cy="95400"/>
                </a:xfrm>
                <a:prstGeom prst="rect">
                  <a:avLst/>
                </a:prstGeom>
                <a:solidFill>
                  <a:srgbClr val="F0F2F4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367" name="Google Shape;367;p15"/>
              <p:cNvGrpSpPr/>
              <p:nvPr/>
            </p:nvGrpSpPr>
            <p:grpSpPr>
              <a:xfrm>
                <a:off x="2311319" y="3177825"/>
                <a:ext cx="1941656" cy="166925"/>
                <a:chOff x="107138" y="3819513"/>
                <a:chExt cx="1941656" cy="166925"/>
              </a:xfrm>
            </p:grpSpPr>
            <p:sp>
              <p:nvSpPr>
                <p:cNvPr id="368" name="Google Shape;368;p15"/>
                <p:cNvSpPr/>
                <p:nvPr/>
              </p:nvSpPr>
              <p:spPr>
                <a:xfrm>
                  <a:off x="10713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69" name="Google Shape;369;p15"/>
                <p:cNvSpPr txBox="1"/>
                <p:nvPr/>
              </p:nvSpPr>
              <p:spPr>
                <a:xfrm>
                  <a:off x="330994" y="3820238"/>
                  <a:ext cx="17178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Employed part-time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370" name="Google Shape;370;p15"/>
              <p:cNvGrpSpPr/>
              <p:nvPr/>
            </p:nvGrpSpPr>
            <p:grpSpPr>
              <a:xfrm>
                <a:off x="4417419" y="3177825"/>
                <a:ext cx="1767956" cy="166888"/>
                <a:chOff x="932188" y="3819513"/>
                <a:chExt cx="1767956" cy="166888"/>
              </a:xfrm>
            </p:grpSpPr>
            <p:sp>
              <p:nvSpPr>
                <p:cNvPr id="371" name="Google Shape;371;p15"/>
                <p:cNvSpPr/>
                <p:nvPr/>
              </p:nvSpPr>
              <p:spPr>
                <a:xfrm>
                  <a:off x="9321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72" name="Google Shape;372;p15"/>
                <p:cNvSpPr txBox="1"/>
                <p:nvPr/>
              </p:nvSpPr>
              <p:spPr>
                <a:xfrm>
                  <a:off x="1156044" y="3820200"/>
                  <a:ext cx="15441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Unemployed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373" name="Google Shape;373;p15"/>
              <p:cNvGrpSpPr/>
              <p:nvPr/>
            </p:nvGrpSpPr>
            <p:grpSpPr>
              <a:xfrm>
                <a:off x="547688" y="3491800"/>
                <a:ext cx="990662" cy="166925"/>
                <a:chOff x="547688" y="3819513"/>
                <a:chExt cx="990662" cy="166925"/>
              </a:xfrm>
            </p:grpSpPr>
            <p:sp>
              <p:nvSpPr>
                <p:cNvPr id="374" name="Google Shape;374;p15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75" name="Google Shape;375;p15"/>
                <p:cNvSpPr txBox="1"/>
                <p:nvPr/>
              </p:nvSpPr>
              <p:spPr>
                <a:xfrm>
                  <a:off x="771550" y="3820238"/>
                  <a:ext cx="7668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Student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376" name="Google Shape;376;p15"/>
              <p:cNvGrpSpPr/>
              <p:nvPr/>
            </p:nvGrpSpPr>
            <p:grpSpPr>
              <a:xfrm>
                <a:off x="547688" y="3177825"/>
                <a:ext cx="1695362" cy="166913"/>
                <a:chOff x="547688" y="3819513"/>
                <a:chExt cx="1695362" cy="166913"/>
              </a:xfrm>
            </p:grpSpPr>
            <p:sp>
              <p:nvSpPr>
                <p:cNvPr id="377" name="Google Shape;377;p15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78" name="Google Shape;378;p15"/>
                <p:cNvSpPr txBox="1"/>
                <p:nvPr/>
              </p:nvSpPr>
              <p:spPr>
                <a:xfrm>
                  <a:off x="771550" y="3820225"/>
                  <a:ext cx="14715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Less than 1 year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</p:grpSp>
        <p:grpSp>
          <p:nvGrpSpPr>
            <p:cNvPr id="379" name="Google Shape;379;p15"/>
            <p:cNvGrpSpPr/>
            <p:nvPr/>
          </p:nvGrpSpPr>
          <p:grpSpPr>
            <a:xfrm>
              <a:off x="1628788" y="4213400"/>
              <a:ext cx="990662" cy="166925"/>
              <a:chOff x="547688" y="3819513"/>
              <a:chExt cx="990662" cy="166925"/>
            </a:xfrm>
          </p:grpSpPr>
          <p:sp>
            <p:nvSpPr>
              <p:cNvPr id="380" name="Google Shape;380;p15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1" name="Google Shape;381;p15"/>
              <p:cNvSpPr txBox="1"/>
              <p:nvPr/>
            </p:nvSpPr>
            <p:spPr>
              <a:xfrm>
                <a:off x="771550" y="3820238"/>
                <a:ext cx="7668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Retired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82" name="Google Shape;382;p15"/>
            <p:cNvGrpSpPr/>
            <p:nvPr/>
          </p:nvGrpSpPr>
          <p:grpSpPr>
            <a:xfrm>
              <a:off x="2644688" y="4213400"/>
              <a:ext cx="990662" cy="166925"/>
              <a:chOff x="547688" y="3819513"/>
              <a:chExt cx="990662" cy="166925"/>
            </a:xfrm>
          </p:grpSpPr>
          <p:sp>
            <p:nvSpPr>
              <p:cNvPr id="383" name="Google Shape;383;p15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4" name="Google Shape;384;p15"/>
              <p:cNvSpPr txBox="1"/>
              <p:nvPr/>
            </p:nvSpPr>
            <p:spPr>
              <a:xfrm>
                <a:off x="771550" y="3820238"/>
                <a:ext cx="7668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Other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sp>
        <p:nvSpPr>
          <p:cNvPr id="385" name="Google Shape;385;p15"/>
          <p:cNvSpPr txBox="1"/>
          <p:nvPr/>
        </p:nvSpPr>
        <p:spPr>
          <a:xfrm>
            <a:off x="514375" y="5362813"/>
            <a:ext cx="2995500" cy="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latin typeface="Alegreya"/>
                <a:ea typeface="Alegreya"/>
                <a:cs typeface="Alegreya"/>
                <a:sym typeface="Alegreya"/>
              </a:rPr>
              <a:t>Lifestyle</a:t>
            </a:r>
            <a:endParaRPr b="1" sz="1800">
              <a:latin typeface="Alegreya"/>
              <a:ea typeface="Alegreya"/>
              <a:cs typeface="Alegreya"/>
              <a:sym typeface="Alegreya"/>
            </a:endParaRPr>
          </a:p>
        </p:txBody>
      </p:sp>
      <p:grpSp>
        <p:nvGrpSpPr>
          <p:cNvPr id="386" name="Google Shape;386;p15"/>
          <p:cNvGrpSpPr/>
          <p:nvPr/>
        </p:nvGrpSpPr>
        <p:grpSpPr>
          <a:xfrm>
            <a:off x="538200" y="5848475"/>
            <a:ext cx="6481875" cy="597350"/>
            <a:chOff x="538200" y="5848475"/>
            <a:chExt cx="6481875" cy="597350"/>
          </a:xfrm>
        </p:grpSpPr>
        <p:grpSp>
          <p:nvGrpSpPr>
            <p:cNvPr id="387" name="Google Shape;387;p15"/>
            <p:cNvGrpSpPr/>
            <p:nvPr/>
          </p:nvGrpSpPr>
          <p:grpSpPr>
            <a:xfrm>
              <a:off x="538200" y="5848475"/>
              <a:ext cx="6481875" cy="193800"/>
              <a:chOff x="538200" y="3370038"/>
              <a:chExt cx="6481875" cy="193800"/>
            </a:xfrm>
          </p:grpSpPr>
          <p:sp>
            <p:nvSpPr>
              <p:cNvPr id="388" name="Google Shape;388;p15"/>
              <p:cNvSpPr txBox="1"/>
              <p:nvPr/>
            </p:nvSpPr>
            <p:spPr>
              <a:xfrm>
                <a:off x="538200" y="3370038"/>
                <a:ext cx="3757500" cy="19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How many days a week do you exercise?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389" name="Google Shape;389;p15"/>
              <p:cNvSpPr/>
              <p:nvPr/>
            </p:nvSpPr>
            <p:spPr>
              <a:xfrm>
                <a:off x="4333875" y="3433813"/>
                <a:ext cx="26862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90" name="Google Shape;390;p15"/>
            <p:cNvGrpSpPr/>
            <p:nvPr/>
          </p:nvGrpSpPr>
          <p:grpSpPr>
            <a:xfrm>
              <a:off x="3498256" y="6278900"/>
              <a:ext cx="1767956" cy="166888"/>
              <a:chOff x="956000" y="3819513"/>
              <a:chExt cx="1767956" cy="166888"/>
            </a:xfrm>
          </p:grpSpPr>
          <p:sp>
            <p:nvSpPr>
              <p:cNvPr id="391" name="Google Shape;391;p15"/>
              <p:cNvSpPr/>
              <p:nvPr/>
            </p:nvSpPr>
            <p:spPr>
              <a:xfrm>
                <a:off x="956000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2" name="Google Shape;392;p15"/>
              <p:cNvSpPr txBox="1"/>
              <p:nvPr/>
            </p:nvSpPr>
            <p:spPr>
              <a:xfrm>
                <a:off x="1179856" y="3820200"/>
                <a:ext cx="15441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5 or more days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93" name="Google Shape;393;p15"/>
            <p:cNvGrpSpPr/>
            <p:nvPr/>
          </p:nvGrpSpPr>
          <p:grpSpPr>
            <a:xfrm>
              <a:off x="547688" y="6278900"/>
              <a:ext cx="795362" cy="166925"/>
              <a:chOff x="547688" y="3819513"/>
              <a:chExt cx="795362" cy="166925"/>
            </a:xfrm>
          </p:grpSpPr>
          <p:sp>
            <p:nvSpPr>
              <p:cNvPr id="394" name="Google Shape;394;p15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5" name="Google Shape;395;p15"/>
              <p:cNvSpPr txBox="1"/>
              <p:nvPr/>
            </p:nvSpPr>
            <p:spPr>
              <a:xfrm>
                <a:off x="771550" y="3820238"/>
                <a:ext cx="5715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None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96" name="Google Shape;396;p15"/>
            <p:cNvGrpSpPr/>
            <p:nvPr/>
          </p:nvGrpSpPr>
          <p:grpSpPr>
            <a:xfrm>
              <a:off x="1368344" y="6264338"/>
              <a:ext cx="934256" cy="181488"/>
              <a:chOff x="1368344" y="6264338"/>
              <a:chExt cx="934256" cy="181488"/>
            </a:xfrm>
          </p:grpSpPr>
          <p:grpSp>
            <p:nvGrpSpPr>
              <p:cNvPr id="397" name="Google Shape;397;p15"/>
              <p:cNvGrpSpPr/>
              <p:nvPr/>
            </p:nvGrpSpPr>
            <p:grpSpPr>
              <a:xfrm>
                <a:off x="1368344" y="6278900"/>
                <a:ext cx="934256" cy="166925"/>
                <a:chOff x="107138" y="3819513"/>
                <a:chExt cx="934256" cy="166925"/>
              </a:xfrm>
            </p:grpSpPr>
            <p:sp>
              <p:nvSpPr>
                <p:cNvPr id="398" name="Google Shape;398;p15"/>
                <p:cNvSpPr/>
                <p:nvPr/>
              </p:nvSpPr>
              <p:spPr>
                <a:xfrm>
                  <a:off x="10713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99" name="Google Shape;399;p15"/>
                <p:cNvSpPr txBox="1"/>
                <p:nvPr/>
              </p:nvSpPr>
              <p:spPr>
                <a:xfrm>
                  <a:off x="330994" y="3820238"/>
                  <a:ext cx="7104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1-2 days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sp>
            <p:nvSpPr>
              <p:cNvPr id="400" name="Google Shape;400;p15"/>
              <p:cNvSpPr/>
              <p:nvPr/>
            </p:nvSpPr>
            <p:spPr>
              <a:xfrm>
                <a:off x="1405113" y="6264338"/>
                <a:ext cx="138125" cy="102375"/>
              </a:xfrm>
              <a:custGeom>
                <a:rect b="b" l="l" r="r" t="t"/>
                <a:pathLst>
                  <a:path extrusionOk="0" h="4095" w="5525">
                    <a:moveTo>
                      <a:pt x="5525" y="0"/>
                    </a:moveTo>
                    <a:lnTo>
                      <a:pt x="1239" y="4095"/>
                    </a:lnTo>
                    <a:lnTo>
                      <a:pt x="0" y="2762"/>
                    </a:lnTo>
                  </a:path>
                </a:pathLst>
              </a:custGeom>
              <a:noFill/>
              <a:ln cap="flat" cmpd="sng" w="19050">
                <a:solidFill>
                  <a:srgbClr val="E73C3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grpSp>
          <p:nvGrpSpPr>
            <p:cNvPr id="401" name="Google Shape;401;p15"/>
            <p:cNvGrpSpPr/>
            <p:nvPr/>
          </p:nvGrpSpPr>
          <p:grpSpPr>
            <a:xfrm>
              <a:off x="2395525" y="6278900"/>
              <a:ext cx="1000263" cy="166925"/>
              <a:chOff x="571500" y="3819513"/>
              <a:chExt cx="1000263" cy="166925"/>
            </a:xfrm>
          </p:grpSpPr>
          <p:sp>
            <p:nvSpPr>
              <p:cNvPr id="402" name="Google Shape;402;p15"/>
              <p:cNvSpPr/>
              <p:nvPr/>
            </p:nvSpPr>
            <p:spPr>
              <a:xfrm>
                <a:off x="571500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3" name="Google Shape;403;p15"/>
              <p:cNvSpPr txBox="1"/>
              <p:nvPr/>
            </p:nvSpPr>
            <p:spPr>
              <a:xfrm>
                <a:off x="795363" y="3820238"/>
                <a:ext cx="7764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3-4 days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sp>
        <p:nvSpPr>
          <p:cNvPr id="404" name="Google Shape;404;p15"/>
          <p:cNvSpPr/>
          <p:nvPr/>
        </p:nvSpPr>
        <p:spPr>
          <a:xfrm>
            <a:off x="590725" y="3878563"/>
            <a:ext cx="138125" cy="102375"/>
          </a:xfrm>
          <a:custGeom>
            <a:rect b="b" l="l" r="r" t="t"/>
            <a:pathLst>
              <a:path extrusionOk="0" h="4095" w="5525">
                <a:moveTo>
                  <a:pt x="5525" y="0"/>
                </a:moveTo>
                <a:lnTo>
                  <a:pt x="1239" y="4095"/>
                </a:lnTo>
                <a:lnTo>
                  <a:pt x="0" y="2762"/>
                </a:lnTo>
              </a:path>
            </a:pathLst>
          </a:custGeom>
          <a:noFill/>
          <a:ln cap="flat" cmpd="sng" w="19050">
            <a:solidFill>
              <a:srgbClr val="E73C30"/>
            </a:solidFill>
            <a:prstDash val="solid"/>
            <a:round/>
            <a:headEnd len="med" w="med" type="none"/>
            <a:tailEnd len="med" w="med" type="none"/>
          </a:ln>
        </p:spPr>
      </p:sp>
      <p:grpSp>
        <p:nvGrpSpPr>
          <p:cNvPr id="405" name="Google Shape;405;p15"/>
          <p:cNvGrpSpPr/>
          <p:nvPr/>
        </p:nvGrpSpPr>
        <p:grpSpPr>
          <a:xfrm>
            <a:off x="538200" y="6682175"/>
            <a:ext cx="6481875" cy="597350"/>
            <a:chOff x="538200" y="6682175"/>
            <a:chExt cx="6481875" cy="597350"/>
          </a:xfrm>
        </p:grpSpPr>
        <p:grpSp>
          <p:nvGrpSpPr>
            <p:cNvPr id="406" name="Google Shape;406;p15"/>
            <p:cNvGrpSpPr/>
            <p:nvPr/>
          </p:nvGrpSpPr>
          <p:grpSpPr>
            <a:xfrm>
              <a:off x="538200" y="6682175"/>
              <a:ext cx="6481875" cy="597350"/>
              <a:chOff x="538200" y="5848475"/>
              <a:chExt cx="6481875" cy="597350"/>
            </a:xfrm>
          </p:grpSpPr>
          <p:grpSp>
            <p:nvGrpSpPr>
              <p:cNvPr id="407" name="Google Shape;407;p15"/>
              <p:cNvGrpSpPr/>
              <p:nvPr/>
            </p:nvGrpSpPr>
            <p:grpSpPr>
              <a:xfrm>
                <a:off x="538200" y="5848475"/>
                <a:ext cx="6481875" cy="193800"/>
                <a:chOff x="538200" y="3370038"/>
                <a:chExt cx="6481875" cy="193800"/>
              </a:xfrm>
            </p:grpSpPr>
            <p:sp>
              <p:nvSpPr>
                <p:cNvPr id="408" name="Google Shape;408;p15"/>
                <p:cNvSpPr txBox="1"/>
                <p:nvPr/>
              </p:nvSpPr>
              <p:spPr>
                <a:xfrm>
                  <a:off x="538200" y="3370038"/>
                  <a:ext cx="3757500" cy="193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>
                      <a:latin typeface="Comfortaa"/>
                      <a:ea typeface="Comfortaa"/>
                      <a:cs typeface="Comfortaa"/>
                      <a:sym typeface="Comfortaa"/>
                    </a:rPr>
                    <a:t>How many times a week do you eat out?</a:t>
                  </a:r>
                  <a:endParaRPr b="1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  <p:sp>
              <p:nvSpPr>
                <p:cNvPr id="409" name="Google Shape;409;p15"/>
                <p:cNvSpPr/>
                <p:nvPr/>
              </p:nvSpPr>
              <p:spPr>
                <a:xfrm>
                  <a:off x="4333875" y="3433813"/>
                  <a:ext cx="2686200" cy="95400"/>
                </a:xfrm>
                <a:prstGeom prst="rect">
                  <a:avLst/>
                </a:prstGeom>
                <a:solidFill>
                  <a:srgbClr val="F0F2F4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410" name="Google Shape;410;p15"/>
              <p:cNvGrpSpPr/>
              <p:nvPr/>
            </p:nvGrpSpPr>
            <p:grpSpPr>
              <a:xfrm>
                <a:off x="3498256" y="6278900"/>
                <a:ext cx="1767956" cy="166888"/>
                <a:chOff x="956000" y="3819513"/>
                <a:chExt cx="1767956" cy="166888"/>
              </a:xfrm>
            </p:grpSpPr>
            <p:sp>
              <p:nvSpPr>
                <p:cNvPr id="411" name="Google Shape;411;p15"/>
                <p:cNvSpPr/>
                <p:nvPr/>
              </p:nvSpPr>
              <p:spPr>
                <a:xfrm>
                  <a:off x="956000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12" name="Google Shape;412;p15"/>
                <p:cNvSpPr txBox="1"/>
                <p:nvPr/>
              </p:nvSpPr>
              <p:spPr>
                <a:xfrm>
                  <a:off x="1179856" y="3820200"/>
                  <a:ext cx="15441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5 or more times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413" name="Google Shape;413;p15"/>
              <p:cNvGrpSpPr/>
              <p:nvPr/>
            </p:nvGrpSpPr>
            <p:grpSpPr>
              <a:xfrm>
                <a:off x="547688" y="6278900"/>
                <a:ext cx="795362" cy="166925"/>
                <a:chOff x="547688" y="3819513"/>
                <a:chExt cx="795362" cy="166925"/>
              </a:xfrm>
            </p:grpSpPr>
            <p:sp>
              <p:nvSpPr>
                <p:cNvPr id="414" name="Google Shape;414;p15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15" name="Google Shape;415;p15"/>
                <p:cNvSpPr txBox="1"/>
                <p:nvPr/>
              </p:nvSpPr>
              <p:spPr>
                <a:xfrm>
                  <a:off x="771550" y="3820238"/>
                  <a:ext cx="5715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None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416" name="Google Shape;416;p15"/>
              <p:cNvGrpSpPr/>
              <p:nvPr/>
            </p:nvGrpSpPr>
            <p:grpSpPr>
              <a:xfrm>
                <a:off x="1368344" y="6278900"/>
                <a:ext cx="934256" cy="166925"/>
                <a:chOff x="107138" y="3819513"/>
                <a:chExt cx="934256" cy="166925"/>
              </a:xfrm>
            </p:grpSpPr>
            <p:sp>
              <p:nvSpPr>
                <p:cNvPr id="417" name="Google Shape;417;p15"/>
                <p:cNvSpPr/>
                <p:nvPr/>
              </p:nvSpPr>
              <p:spPr>
                <a:xfrm>
                  <a:off x="10713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18" name="Google Shape;418;p15"/>
                <p:cNvSpPr txBox="1"/>
                <p:nvPr/>
              </p:nvSpPr>
              <p:spPr>
                <a:xfrm>
                  <a:off x="330994" y="3820238"/>
                  <a:ext cx="7104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1-2 times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grpSp>
            <p:nvGrpSpPr>
              <p:cNvPr id="419" name="Google Shape;419;p15"/>
              <p:cNvGrpSpPr/>
              <p:nvPr/>
            </p:nvGrpSpPr>
            <p:grpSpPr>
              <a:xfrm>
                <a:off x="2395525" y="6278900"/>
                <a:ext cx="1000263" cy="166925"/>
                <a:chOff x="571500" y="3819513"/>
                <a:chExt cx="1000263" cy="166925"/>
              </a:xfrm>
            </p:grpSpPr>
            <p:sp>
              <p:nvSpPr>
                <p:cNvPr id="420" name="Google Shape;420;p15"/>
                <p:cNvSpPr/>
                <p:nvPr/>
              </p:nvSpPr>
              <p:spPr>
                <a:xfrm>
                  <a:off x="571500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21" name="Google Shape;421;p15"/>
                <p:cNvSpPr txBox="1"/>
                <p:nvPr/>
              </p:nvSpPr>
              <p:spPr>
                <a:xfrm>
                  <a:off x="795363" y="3820238"/>
                  <a:ext cx="7764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3-4 times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</p:grpSp>
        <p:sp>
          <p:nvSpPr>
            <p:cNvPr id="422" name="Google Shape;422;p15"/>
            <p:cNvSpPr/>
            <p:nvPr/>
          </p:nvSpPr>
          <p:spPr>
            <a:xfrm>
              <a:off x="580863" y="7098038"/>
              <a:ext cx="138125" cy="102375"/>
            </a:xfrm>
            <a:custGeom>
              <a:rect b="b" l="l" r="r" t="t"/>
              <a:pathLst>
                <a:path extrusionOk="0" h="4095" w="5525">
                  <a:moveTo>
                    <a:pt x="5525" y="0"/>
                  </a:moveTo>
                  <a:lnTo>
                    <a:pt x="1239" y="4095"/>
                  </a:lnTo>
                  <a:lnTo>
                    <a:pt x="0" y="2762"/>
                  </a:lnTo>
                </a:path>
              </a:pathLst>
            </a:custGeom>
            <a:noFill/>
            <a:ln cap="flat" cmpd="sng" w="19050">
              <a:solidFill>
                <a:srgbClr val="E73C30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423" name="Google Shape;423;p15"/>
          <p:cNvGrpSpPr/>
          <p:nvPr/>
        </p:nvGrpSpPr>
        <p:grpSpPr>
          <a:xfrm>
            <a:off x="538200" y="7525300"/>
            <a:ext cx="6481950" cy="597350"/>
            <a:chOff x="538200" y="5848488"/>
            <a:chExt cx="6481950" cy="597350"/>
          </a:xfrm>
        </p:grpSpPr>
        <p:grpSp>
          <p:nvGrpSpPr>
            <p:cNvPr id="424" name="Google Shape;424;p15"/>
            <p:cNvGrpSpPr/>
            <p:nvPr/>
          </p:nvGrpSpPr>
          <p:grpSpPr>
            <a:xfrm>
              <a:off x="538200" y="5848488"/>
              <a:ext cx="6481950" cy="193800"/>
              <a:chOff x="538200" y="3370050"/>
              <a:chExt cx="6481950" cy="193800"/>
            </a:xfrm>
          </p:grpSpPr>
          <p:sp>
            <p:nvSpPr>
              <p:cNvPr id="425" name="Google Shape;425;p15"/>
              <p:cNvSpPr txBox="1"/>
              <p:nvPr/>
            </p:nvSpPr>
            <p:spPr>
              <a:xfrm>
                <a:off x="538200" y="3370050"/>
                <a:ext cx="2647800" cy="19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How often do you travel?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426" name="Google Shape;426;p15"/>
              <p:cNvSpPr/>
              <p:nvPr/>
            </p:nvSpPr>
            <p:spPr>
              <a:xfrm>
                <a:off x="2914650" y="3433825"/>
                <a:ext cx="41055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27" name="Google Shape;427;p15"/>
            <p:cNvGrpSpPr/>
            <p:nvPr/>
          </p:nvGrpSpPr>
          <p:grpSpPr>
            <a:xfrm>
              <a:off x="3655419" y="6278900"/>
              <a:ext cx="1767956" cy="166888"/>
              <a:chOff x="1113163" y="3819513"/>
              <a:chExt cx="1767956" cy="166888"/>
            </a:xfrm>
          </p:grpSpPr>
          <p:sp>
            <p:nvSpPr>
              <p:cNvPr id="428" name="Google Shape;428;p15"/>
              <p:cNvSpPr/>
              <p:nvPr/>
            </p:nvSpPr>
            <p:spPr>
              <a:xfrm>
                <a:off x="1113163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9" name="Google Shape;429;p15"/>
              <p:cNvSpPr txBox="1"/>
              <p:nvPr/>
            </p:nvSpPr>
            <p:spPr>
              <a:xfrm>
                <a:off x="1337019" y="3820200"/>
                <a:ext cx="15441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Frequently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430" name="Google Shape;430;p15"/>
            <p:cNvGrpSpPr/>
            <p:nvPr/>
          </p:nvGrpSpPr>
          <p:grpSpPr>
            <a:xfrm>
              <a:off x="547688" y="6278900"/>
              <a:ext cx="795362" cy="166925"/>
              <a:chOff x="547688" y="3819513"/>
              <a:chExt cx="795362" cy="166925"/>
            </a:xfrm>
          </p:grpSpPr>
          <p:sp>
            <p:nvSpPr>
              <p:cNvPr id="431" name="Google Shape;431;p15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2" name="Google Shape;432;p15"/>
              <p:cNvSpPr txBox="1"/>
              <p:nvPr/>
            </p:nvSpPr>
            <p:spPr>
              <a:xfrm>
                <a:off x="771550" y="3820238"/>
                <a:ext cx="5715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Never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433" name="Google Shape;433;p15"/>
            <p:cNvGrpSpPr/>
            <p:nvPr/>
          </p:nvGrpSpPr>
          <p:grpSpPr>
            <a:xfrm>
              <a:off x="1368344" y="6278900"/>
              <a:ext cx="934256" cy="166925"/>
              <a:chOff x="107138" y="3819513"/>
              <a:chExt cx="934256" cy="166925"/>
            </a:xfrm>
          </p:grpSpPr>
          <p:sp>
            <p:nvSpPr>
              <p:cNvPr id="434" name="Google Shape;434;p15"/>
              <p:cNvSpPr/>
              <p:nvPr/>
            </p:nvSpPr>
            <p:spPr>
              <a:xfrm>
                <a:off x="10713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5" name="Google Shape;435;p15"/>
              <p:cNvSpPr txBox="1"/>
              <p:nvPr/>
            </p:nvSpPr>
            <p:spPr>
              <a:xfrm>
                <a:off x="330994" y="3820238"/>
                <a:ext cx="7104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Rarely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436" name="Google Shape;436;p15"/>
            <p:cNvGrpSpPr/>
            <p:nvPr/>
          </p:nvGrpSpPr>
          <p:grpSpPr>
            <a:xfrm>
              <a:off x="2243125" y="6278900"/>
              <a:ext cx="1352475" cy="166938"/>
              <a:chOff x="419100" y="3819513"/>
              <a:chExt cx="1352475" cy="166938"/>
            </a:xfrm>
          </p:grpSpPr>
          <p:sp>
            <p:nvSpPr>
              <p:cNvPr id="437" name="Google Shape;437;p15"/>
              <p:cNvSpPr/>
              <p:nvPr/>
            </p:nvSpPr>
            <p:spPr>
              <a:xfrm>
                <a:off x="419100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8" name="Google Shape;438;p15"/>
              <p:cNvSpPr txBox="1"/>
              <p:nvPr/>
            </p:nvSpPr>
            <p:spPr>
              <a:xfrm>
                <a:off x="642975" y="3820250"/>
                <a:ext cx="11286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Occasionally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sp>
        <p:nvSpPr>
          <p:cNvPr id="439" name="Google Shape;439;p15"/>
          <p:cNvSpPr/>
          <p:nvPr/>
        </p:nvSpPr>
        <p:spPr>
          <a:xfrm>
            <a:off x="1403313" y="7941150"/>
            <a:ext cx="138125" cy="102375"/>
          </a:xfrm>
          <a:custGeom>
            <a:rect b="b" l="l" r="r" t="t"/>
            <a:pathLst>
              <a:path extrusionOk="0" h="4095" w="5525">
                <a:moveTo>
                  <a:pt x="5525" y="0"/>
                </a:moveTo>
                <a:lnTo>
                  <a:pt x="1239" y="4095"/>
                </a:lnTo>
                <a:lnTo>
                  <a:pt x="0" y="2762"/>
                </a:lnTo>
              </a:path>
            </a:pathLst>
          </a:custGeom>
          <a:noFill/>
          <a:ln cap="flat" cmpd="sng" w="19050">
            <a:solidFill>
              <a:srgbClr val="E73C3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40" name="Google Shape;440;p15"/>
          <p:cNvSpPr txBox="1"/>
          <p:nvPr/>
        </p:nvSpPr>
        <p:spPr>
          <a:xfrm>
            <a:off x="514375" y="8440113"/>
            <a:ext cx="2995500" cy="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latin typeface="Alegreya"/>
                <a:ea typeface="Alegreya"/>
                <a:cs typeface="Alegreya"/>
                <a:sym typeface="Alegreya"/>
              </a:rPr>
              <a:t>Media Consumption</a:t>
            </a:r>
            <a:endParaRPr b="1" sz="1800">
              <a:latin typeface="Alegreya"/>
              <a:ea typeface="Alegreya"/>
              <a:cs typeface="Alegreya"/>
              <a:sym typeface="Alegreya"/>
            </a:endParaRPr>
          </a:p>
        </p:txBody>
      </p:sp>
      <p:grpSp>
        <p:nvGrpSpPr>
          <p:cNvPr id="441" name="Google Shape;441;p15"/>
          <p:cNvGrpSpPr/>
          <p:nvPr/>
        </p:nvGrpSpPr>
        <p:grpSpPr>
          <a:xfrm>
            <a:off x="538125" y="8925875"/>
            <a:ext cx="6482100" cy="1091075"/>
            <a:chOff x="538125" y="8925875"/>
            <a:chExt cx="6482100" cy="1091075"/>
          </a:xfrm>
        </p:grpSpPr>
        <p:grpSp>
          <p:nvGrpSpPr>
            <p:cNvPr id="442" name="Google Shape;442;p15"/>
            <p:cNvGrpSpPr/>
            <p:nvPr/>
          </p:nvGrpSpPr>
          <p:grpSpPr>
            <a:xfrm>
              <a:off x="538125" y="8925875"/>
              <a:ext cx="6482100" cy="387900"/>
              <a:chOff x="538125" y="8925875"/>
              <a:chExt cx="6482100" cy="387900"/>
            </a:xfrm>
          </p:grpSpPr>
          <p:sp>
            <p:nvSpPr>
              <p:cNvPr id="443" name="Google Shape;443;p15"/>
              <p:cNvSpPr txBox="1"/>
              <p:nvPr/>
            </p:nvSpPr>
            <p:spPr>
              <a:xfrm>
                <a:off x="538125" y="8925875"/>
                <a:ext cx="6482100" cy="38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What types of media do you consume on a regular basis?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(TV, internet, newspapers, etc.)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444" name="Google Shape;444;p15"/>
              <p:cNvSpPr/>
              <p:nvPr/>
            </p:nvSpPr>
            <p:spPr>
              <a:xfrm>
                <a:off x="3438525" y="9170225"/>
                <a:ext cx="35817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45" name="Google Shape;445;p15"/>
            <p:cNvGrpSpPr/>
            <p:nvPr/>
          </p:nvGrpSpPr>
          <p:grpSpPr>
            <a:xfrm>
              <a:off x="2560044" y="9539463"/>
              <a:ext cx="3069357" cy="166888"/>
              <a:chOff x="1113163" y="3819513"/>
              <a:chExt cx="3069357" cy="166888"/>
            </a:xfrm>
          </p:grpSpPr>
          <p:sp>
            <p:nvSpPr>
              <p:cNvPr id="446" name="Google Shape;446;p15"/>
              <p:cNvSpPr/>
              <p:nvPr/>
            </p:nvSpPr>
            <p:spPr>
              <a:xfrm>
                <a:off x="1113163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7" name="Google Shape;447;p15"/>
              <p:cNvSpPr txBox="1"/>
              <p:nvPr/>
            </p:nvSpPr>
            <p:spPr>
              <a:xfrm>
                <a:off x="1337019" y="3820200"/>
                <a:ext cx="28455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Print (Newspapers, magazines)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448" name="Google Shape;448;p15"/>
            <p:cNvGrpSpPr/>
            <p:nvPr/>
          </p:nvGrpSpPr>
          <p:grpSpPr>
            <a:xfrm>
              <a:off x="1700200" y="9539463"/>
              <a:ext cx="1352475" cy="166938"/>
              <a:chOff x="419100" y="3819513"/>
              <a:chExt cx="1352475" cy="166938"/>
            </a:xfrm>
          </p:grpSpPr>
          <p:sp>
            <p:nvSpPr>
              <p:cNvPr id="449" name="Google Shape;449;p15"/>
              <p:cNvSpPr/>
              <p:nvPr/>
            </p:nvSpPr>
            <p:spPr>
              <a:xfrm>
                <a:off x="419100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0" name="Google Shape;450;p15"/>
              <p:cNvSpPr txBox="1"/>
              <p:nvPr/>
            </p:nvSpPr>
            <p:spPr>
              <a:xfrm>
                <a:off x="642975" y="3820250"/>
                <a:ext cx="11286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Radio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451" name="Google Shape;451;p15"/>
            <p:cNvGrpSpPr/>
            <p:nvPr/>
          </p:nvGrpSpPr>
          <p:grpSpPr>
            <a:xfrm>
              <a:off x="547688" y="9850013"/>
              <a:ext cx="3143162" cy="166938"/>
              <a:chOff x="547688" y="3819513"/>
              <a:chExt cx="3143162" cy="166938"/>
            </a:xfrm>
          </p:grpSpPr>
          <p:sp>
            <p:nvSpPr>
              <p:cNvPr id="452" name="Google Shape;452;p15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3" name="Google Shape;453;p15"/>
              <p:cNvSpPr txBox="1"/>
              <p:nvPr/>
            </p:nvSpPr>
            <p:spPr>
              <a:xfrm>
                <a:off x="771550" y="3820250"/>
                <a:ext cx="29193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Online (news websites, social media)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454" name="Google Shape;454;p15"/>
            <p:cNvGrpSpPr/>
            <p:nvPr/>
          </p:nvGrpSpPr>
          <p:grpSpPr>
            <a:xfrm>
              <a:off x="3829038" y="9850013"/>
              <a:ext cx="3190938" cy="166938"/>
              <a:chOff x="3829038" y="9850013"/>
              <a:chExt cx="3190938" cy="166938"/>
            </a:xfrm>
          </p:grpSpPr>
          <p:grpSp>
            <p:nvGrpSpPr>
              <p:cNvPr id="455" name="Google Shape;455;p15"/>
              <p:cNvGrpSpPr/>
              <p:nvPr/>
            </p:nvGrpSpPr>
            <p:grpSpPr>
              <a:xfrm>
                <a:off x="3829038" y="9850013"/>
                <a:ext cx="752469" cy="166938"/>
                <a:chOff x="419100" y="3819513"/>
                <a:chExt cx="752469" cy="166938"/>
              </a:xfrm>
            </p:grpSpPr>
            <p:sp>
              <p:nvSpPr>
                <p:cNvPr id="456" name="Google Shape;456;p15"/>
                <p:cNvSpPr/>
                <p:nvPr/>
              </p:nvSpPr>
              <p:spPr>
                <a:xfrm>
                  <a:off x="419100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57" name="Google Shape;457;p15"/>
                <p:cNvSpPr txBox="1"/>
                <p:nvPr/>
              </p:nvSpPr>
              <p:spPr>
                <a:xfrm>
                  <a:off x="642969" y="3820250"/>
                  <a:ext cx="5286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Other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cxnSp>
            <p:nvCxnSpPr>
              <p:cNvPr id="458" name="Google Shape;458;p15"/>
              <p:cNvCxnSpPr/>
              <p:nvPr/>
            </p:nvCxnSpPr>
            <p:spPr>
              <a:xfrm>
                <a:off x="4614875" y="9977438"/>
                <a:ext cx="2405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706F6F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459" name="Google Shape;459;p15"/>
            <p:cNvGrpSpPr/>
            <p:nvPr/>
          </p:nvGrpSpPr>
          <p:grpSpPr>
            <a:xfrm>
              <a:off x="547688" y="9530713"/>
              <a:ext cx="1081263" cy="175688"/>
              <a:chOff x="547688" y="9530713"/>
              <a:chExt cx="1081263" cy="175688"/>
            </a:xfrm>
          </p:grpSpPr>
          <p:grpSp>
            <p:nvGrpSpPr>
              <p:cNvPr id="460" name="Google Shape;460;p15"/>
              <p:cNvGrpSpPr/>
              <p:nvPr/>
            </p:nvGrpSpPr>
            <p:grpSpPr>
              <a:xfrm>
                <a:off x="547688" y="9539463"/>
                <a:ext cx="1081263" cy="166938"/>
                <a:chOff x="547688" y="3819513"/>
                <a:chExt cx="1081263" cy="166938"/>
              </a:xfrm>
            </p:grpSpPr>
            <p:sp>
              <p:nvSpPr>
                <p:cNvPr id="461" name="Google Shape;461;p15"/>
                <p:cNvSpPr/>
                <p:nvPr/>
              </p:nvSpPr>
              <p:spPr>
                <a:xfrm>
                  <a:off x="547688" y="3819513"/>
                  <a:ext cx="138000" cy="1380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706F6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62" name="Google Shape;462;p15"/>
                <p:cNvSpPr txBox="1"/>
                <p:nvPr/>
              </p:nvSpPr>
              <p:spPr>
                <a:xfrm>
                  <a:off x="771550" y="3820250"/>
                  <a:ext cx="857400" cy="16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latin typeface="Comfortaa"/>
                      <a:ea typeface="Comfortaa"/>
                      <a:cs typeface="Comfortaa"/>
                      <a:sym typeface="Comfortaa"/>
                    </a:rPr>
                    <a:t>Television</a:t>
                  </a:r>
                  <a:endParaRPr sz="1200"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  <p:sp>
            <p:nvSpPr>
              <p:cNvPr id="463" name="Google Shape;463;p15"/>
              <p:cNvSpPr/>
              <p:nvPr/>
            </p:nvSpPr>
            <p:spPr>
              <a:xfrm>
                <a:off x="590713" y="9530713"/>
                <a:ext cx="138125" cy="102375"/>
              </a:xfrm>
              <a:custGeom>
                <a:rect b="b" l="l" r="r" t="t"/>
                <a:pathLst>
                  <a:path extrusionOk="0" h="4095" w="5525">
                    <a:moveTo>
                      <a:pt x="5525" y="0"/>
                    </a:moveTo>
                    <a:lnTo>
                      <a:pt x="1239" y="4095"/>
                    </a:lnTo>
                    <a:lnTo>
                      <a:pt x="0" y="2762"/>
                    </a:lnTo>
                  </a:path>
                </a:pathLst>
              </a:custGeom>
              <a:noFill/>
              <a:ln cap="flat" cmpd="sng" w="19050">
                <a:solidFill>
                  <a:srgbClr val="E73C3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6"/>
          <p:cNvSpPr/>
          <p:nvPr/>
        </p:nvSpPr>
        <p:spPr>
          <a:xfrm rot="10800000">
            <a:off x="385650" y="0"/>
            <a:ext cx="6796200" cy="162000"/>
          </a:xfrm>
          <a:prstGeom prst="trapezoid">
            <a:avLst>
              <a:gd fmla="val 97006" name="adj"/>
            </a:avLst>
          </a:prstGeom>
          <a:solidFill>
            <a:srgbClr val="E73C3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69" name="Google Shape;469;p16"/>
          <p:cNvGrpSpPr/>
          <p:nvPr/>
        </p:nvGrpSpPr>
        <p:grpSpPr>
          <a:xfrm>
            <a:off x="542925" y="3542140"/>
            <a:ext cx="6481800" cy="987352"/>
            <a:chOff x="542925" y="2705100"/>
            <a:chExt cx="6481800" cy="810900"/>
          </a:xfrm>
        </p:grpSpPr>
        <p:sp>
          <p:nvSpPr>
            <p:cNvPr id="470" name="Google Shape;470;p16"/>
            <p:cNvSpPr/>
            <p:nvPr/>
          </p:nvSpPr>
          <p:spPr>
            <a:xfrm>
              <a:off x="542925" y="2705100"/>
              <a:ext cx="6481800" cy="810900"/>
            </a:xfrm>
            <a:prstGeom prst="roundRect">
              <a:avLst>
                <a:gd fmla="val 12335" name="adj"/>
              </a:avLst>
            </a:prstGeom>
            <a:noFill/>
            <a:ln cap="flat" cmpd="sng" w="19050">
              <a:solidFill>
                <a:srgbClr val="C6C6C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16"/>
            <p:cNvSpPr txBox="1"/>
            <p:nvPr/>
          </p:nvSpPr>
          <p:spPr>
            <a:xfrm>
              <a:off x="628671" y="2812800"/>
              <a:ext cx="5851200" cy="15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Comfortaa"/>
                  <a:ea typeface="Comfortaa"/>
                  <a:cs typeface="Comfortaa"/>
                  <a:sym typeface="Comfortaa"/>
                </a:rPr>
                <a:t>Is there anything else you would like to share with us?</a:t>
              </a:r>
              <a:endParaRPr b="1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sp>
        <p:nvSpPr>
          <p:cNvPr id="472" name="Google Shape;472;p16"/>
          <p:cNvSpPr/>
          <p:nvPr/>
        </p:nvSpPr>
        <p:spPr>
          <a:xfrm>
            <a:off x="385650" y="10530363"/>
            <a:ext cx="6796200" cy="162000"/>
          </a:xfrm>
          <a:prstGeom prst="trapezoid">
            <a:avLst>
              <a:gd fmla="val 97006" name="adj"/>
            </a:avLst>
          </a:prstGeom>
          <a:solidFill>
            <a:srgbClr val="E73C3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16"/>
          <p:cNvSpPr txBox="1"/>
          <p:nvPr/>
        </p:nvSpPr>
        <p:spPr>
          <a:xfrm>
            <a:off x="514375" y="3053413"/>
            <a:ext cx="2995500" cy="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latin typeface="Alegreya"/>
                <a:ea typeface="Alegreya"/>
                <a:cs typeface="Alegreya"/>
                <a:sym typeface="Alegreya"/>
              </a:rPr>
              <a:t>Additional Information</a:t>
            </a:r>
            <a:endParaRPr b="1" sz="1800">
              <a:latin typeface="Alegreya"/>
              <a:ea typeface="Alegreya"/>
              <a:cs typeface="Alegreya"/>
              <a:sym typeface="Alegreya"/>
            </a:endParaRPr>
          </a:p>
        </p:txBody>
      </p:sp>
      <p:grpSp>
        <p:nvGrpSpPr>
          <p:cNvPr id="474" name="Google Shape;474;p16"/>
          <p:cNvGrpSpPr/>
          <p:nvPr/>
        </p:nvGrpSpPr>
        <p:grpSpPr>
          <a:xfrm>
            <a:off x="538200" y="706325"/>
            <a:ext cx="6481800" cy="911325"/>
            <a:chOff x="538200" y="706325"/>
            <a:chExt cx="6481800" cy="911325"/>
          </a:xfrm>
        </p:grpSpPr>
        <p:sp>
          <p:nvSpPr>
            <p:cNvPr id="475" name="Google Shape;475;p16"/>
            <p:cNvSpPr/>
            <p:nvPr/>
          </p:nvSpPr>
          <p:spPr>
            <a:xfrm>
              <a:off x="1364438" y="1119200"/>
              <a:ext cx="138125" cy="102375"/>
            </a:xfrm>
            <a:custGeom>
              <a:rect b="b" l="l" r="r" t="t"/>
              <a:pathLst>
                <a:path extrusionOk="0" h="4095" w="5525">
                  <a:moveTo>
                    <a:pt x="5525" y="0"/>
                  </a:moveTo>
                  <a:lnTo>
                    <a:pt x="1239" y="4095"/>
                  </a:lnTo>
                  <a:lnTo>
                    <a:pt x="0" y="2762"/>
                  </a:lnTo>
                </a:path>
              </a:pathLst>
            </a:custGeom>
            <a:noFill/>
            <a:ln cap="flat" cmpd="sng" w="19050">
              <a:solidFill>
                <a:srgbClr val="E73C3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grpSp>
          <p:nvGrpSpPr>
            <p:cNvPr id="476" name="Google Shape;476;p16"/>
            <p:cNvGrpSpPr/>
            <p:nvPr/>
          </p:nvGrpSpPr>
          <p:grpSpPr>
            <a:xfrm>
              <a:off x="538200" y="706325"/>
              <a:ext cx="6481800" cy="193800"/>
              <a:chOff x="538200" y="3370025"/>
              <a:chExt cx="6481800" cy="193800"/>
            </a:xfrm>
          </p:grpSpPr>
          <p:sp>
            <p:nvSpPr>
              <p:cNvPr id="477" name="Google Shape;477;p16"/>
              <p:cNvSpPr txBox="1"/>
              <p:nvPr/>
            </p:nvSpPr>
            <p:spPr>
              <a:xfrm>
                <a:off x="538200" y="3370025"/>
                <a:ext cx="3405000" cy="19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How often do you use social media?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478" name="Google Shape;478;p16"/>
              <p:cNvSpPr/>
              <p:nvPr/>
            </p:nvSpPr>
            <p:spPr>
              <a:xfrm>
                <a:off x="3943200" y="3433800"/>
                <a:ext cx="30768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79" name="Google Shape;479;p16"/>
            <p:cNvGrpSpPr/>
            <p:nvPr/>
          </p:nvGrpSpPr>
          <p:grpSpPr>
            <a:xfrm>
              <a:off x="1325481" y="1136763"/>
              <a:ext cx="1751181" cy="166913"/>
              <a:chOff x="59513" y="3819513"/>
              <a:chExt cx="1751181" cy="166913"/>
            </a:xfrm>
          </p:grpSpPr>
          <p:sp>
            <p:nvSpPr>
              <p:cNvPr id="480" name="Google Shape;480;p16"/>
              <p:cNvSpPr/>
              <p:nvPr/>
            </p:nvSpPr>
            <p:spPr>
              <a:xfrm>
                <a:off x="59513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1" name="Google Shape;481;p16"/>
              <p:cNvSpPr txBox="1"/>
              <p:nvPr/>
            </p:nvSpPr>
            <p:spPr>
              <a:xfrm>
                <a:off x="283393" y="3820225"/>
                <a:ext cx="15273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A few times a week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482" name="Google Shape;482;p16"/>
            <p:cNvGrpSpPr/>
            <p:nvPr/>
          </p:nvGrpSpPr>
          <p:grpSpPr>
            <a:xfrm>
              <a:off x="3193456" y="1136763"/>
              <a:ext cx="1340447" cy="166888"/>
              <a:chOff x="-86987" y="3819513"/>
              <a:chExt cx="1340447" cy="166888"/>
            </a:xfrm>
          </p:grpSpPr>
          <p:sp>
            <p:nvSpPr>
              <p:cNvPr id="483" name="Google Shape;483;p16"/>
              <p:cNvSpPr/>
              <p:nvPr/>
            </p:nvSpPr>
            <p:spPr>
              <a:xfrm>
                <a:off x="-86987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4" name="Google Shape;484;p16"/>
              <p:cNvSpPr txBox="1"/>
              <p:nvPr/>
            </p:nvSpPr>
            <p:spPr>
              <a:xfrm>
                <a:off x="136860" y="3820200"/>
                <a:ext cx="11166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Once a week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485" name="Google Shape;485;p16"/>
            <p:cNvGrpSpPr/>
            <p:nvPr/>
          </p:nvGrpSpPr>
          <p:grpSpPr>
            <a:xfrm>
              <a:off x="547688" y="1450738"/>
              <a:ext cx="1143062" cy="166913"/>
              <a:chOff x="547688" y="3819513"/>
              <a:chExt cx="1143062" cy="166913"/>
            </a:xfrm>
          </p:grpSpPr>
          <p:sp>
            <p:nvSpPr>
              <p:cNvPr id="486" name="Google Shape;486;p16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7" name="Google Shape;487;p16"/>
              <p:cNvSpPr txBox="1"/>
              <p:nvPr/>
            </p:nvSpPr>
            <p:spPr>
              <a:xfrm>
                <a:off x="771550" y="3820225"/>
                <a:ext cx="9192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Rarely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488" name="Google Shape;488;p16"/>
            <p:cNvGrpSpPr/>
            <p:nvPr/>
          </p:nvGrpSpPr>
          <p:grpSpPr>
            <a:xfrm>
              <a:off x="1396902" y="1450738"/>
              <a:ext cx="1527372" cy="166913"/>
              <a:chOff x="161925" y="3819513"/>
              <a:chExt cx="1527372" cy="166913"/>
            </a:xfrm>
          </p:grpSpPr>
          <p:sp>
            <p:nvSpPr>
              <p:cNvPr id="489" name="Google Shape;489;p16"/>
              <p:cNvSpPr/>
              <p:nvPr/>
            </p:nvSpPr>
            <p:spPr>
              <a:xfrm>
                <a:off x="161925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0" name="Google Shape;490;p16"/>
              <p:cNvSpPr txBox="1"/>
              <p:nvPr/>
            </p:nvSpPr>
            <p:spPr>
              <a:xfrm>
                <a:off x="385797" y="3820225"/>
                <a:ext cx="13035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Never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491" name="Google Shape;491;p16"/>
            <p:cNvGrpSpPr/>
            <p:nvPr/>
          </p:nvGrpSpPr>
          <p:grpSpPr>
            <a:xfrm>
              <a:off x="547688" y="1136763"/>
              <a:ext cx="700862" cy="166913"/>
              <a:chOff x="547688" y="3819513"/>
              <a:chExt cx="700862" cy="166913"/>
            </a:xfrm>
          </p:grpSpPr>
          <p:sp>
            <p:nvSpPr>
              <p:cNvPr id="492" name="Google Shape;492;p16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3" name="Google Shape;493;p16"/>
              <p:cNvSpPr txBox="1"/>
              <p:nvPr/>
            </p:nvSpPr>
            <p:spPr>
              <a:xfrm>
                <a:off x="771550" y="3820225"/>
                <a:ext cx="4770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Daily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494" name="Google Shape;494;p16"/>
            <p:cNvGrpSpPr/>
            <p:nvPr/>
          </p:nvGrpSpPr>
          <p:grpSpPr>
            <a:xfrm>
              <a:off x="4579356" y="1136763"/>
              <a:ext cx="1945242" cy="166888"/>
              <a:chOff x="-86987" y="3819513"/>
              <a:chExt cx="1945242" cy="166888"/>
            </a:xfrm>
          </p:grpSpPr>
          <p:sp>
            <p:nvSpPr>
              <p:cNvPr id="495" name="Google Shape;495;p16"/>
              <p:cNvSpPr/>
              <p:nvPr/>
            </p:nvSpPr>
            <p:spPr>
              <a:xfrm>
                <a:off x="-86987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6" name="Google Shape;496;p16"/>
              <p:cNvSpPr txBox="1"/>
              <p:nvPr/>
            </p:nvSpPr>
            <p:spPr>
              <a:xfrm>
                <a:off x="136855" y="3820200"/>
                <a:ext cx="17214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A few times a month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497" name="Google Shape;497;p16"/>
          <p:cNvGrpSpPr/>
          <p:nvPr/>
        </p:nvGrpSpPr>
        <p:grpSpPr>
          <a:xfrm>
            <a:off x="538200" y="1854175"/>
            <a:ext cx="6481800" cy="911313"/>
            <a:chOff x="538200" y="1854175"/>
            <a:chExt cx="6481800" cy="911313"/>
          </a:xfrm>
        </p:grpSpPr>
        <p:grpSp>
          <p:nvGrpSpPr>
            <p:cNvPr id="498" name="Google Shape;498;p16"/>
            <p:cNvGrpSpPr/>
            <p:nvPr/>
          </p:nvGrpSpPr>
          <p:grpSpPr>
            <a:xfrm>
              <a:off x="4853144" y="2284600"/>
              <a:ext cx="1333543" cy="166888"/>
              <a:chOff x="-1161037" y="3819513"/>
              <a:chExt cx="1333543" cy="166888"/>
            </a:xfrm>
          </p:grpSpPr>
          <p:sp>
            <p:nvSpPr>
              <p:cNvPr id="499" name="Google Shape;499;p16"/>
              <p:cNvSpPr/>
              <p:nvPr/>
            </p:nvSpPr>
            <p:spPr>
              <a:xfrm>
                <a:off x="-1161037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0" name="Google Shape;500;p16"/>
              <p:cNvSpPr txBox="1"/>
              <p:nvPr/>
            </p:nvSpPr>
            <p:spPr>
              <a:xfrm>
                <a:off x="-937194" y="3820200"/>
                <a:ext cx="11097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Print news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501" name="Google Shape;501;p16"/>
            <p:cNvGrpSpPr/>
            <p:nvPr/>
          </p:nvGrpSpPr>
          <p:grpSpPr>
            <a:xfrm>
              <a:off x="538200" y="1854175"/>
              <a:ext cx="6481800" cy="911313"/>
              <a:chOff x="538200" y="1935138"/>
              <a:chExt cx="6481800" cy="911313"/>
            </a:xfrm>
          </p:grpSpPr>
          <p:grpSp>
            <p:nvGrpSpPr>
              <p:cNvPr id="502" name="Google Shape;502;p16"/>
              <p:cNvGrpSpPr/>
              <p:nvPr/>
            </p:nvGrpSpPr>
            <p:grpSpPr>
              <a:xfrm>
                <a:off x="538200" y="1935138"/>
                <a:ext cx="6481800" cy="911313"/>
                <a:chOff x="538200" y="706338"/>
                <a:chExt cx="6481800" cy="911313"/>
              </a:xfrm>
            </p:grpSpPr>
            <p:sp>
              <p:nvSpPr>
                <p:cNvPr id="503" name="Google Shape;503;p16"/>
                <p:cNvSpPr/>
                <p:nvPr/>
              </p:nvSpPr>
              <p:spPr>
                <a:xfrm>
                  <a:off x="588150" y="1119200"/>
                  <a:ext cx="138125" cy="102375"/>
                </a:xfrm>
                <a:custGeom>
                  <a:rect b="b" l="l" r="r" t="t"/>
                  <a:pathLst>
                    <a:path extrusionOk="0" h="4095" w="5525">
                      <a:moveTo>
                        <a:pt x="5525" y="0"/>
                      </a:moveTo>
                      <a:lnTo>
                        <a:pt x="1239" y="4095"/>
                      </a:lnTo>
                      <a:lnTo>
                        <a:pt x="0" y="2762"/>
                      </a:lnTo>
                    </a:path>
                  </a:pathLst>
                </a:custGeom>
                <a:noFill/>
                <a:ln cap="flat" cmpd="sng" w="19050">
                  <a:solidFill>
                    <a:srgbClr val="E73C3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grpSp>
              <p:nvGrpSpPr>
                <p:cNvPr id="504" name="Google Shape;504;p16"/>
                <p:cNvGrpSpPr/>
                <p:nvPr/>
              </p:nvGrpSpPr>
              <p:grpSpPr>
                <a:xfrm>
                  <a:off x="538200" y="706338"/>
                  <a:ext cx="6481800" cy="193800"/>
                  <a:chOff x="538200" y="3370038"/>
                  <a:chExt cx="6481800" cy="193800"/>
                </a:xfrm>
              </p:grpSpPr>
              <p:sp>
                <p:nvSpPr>
                  <p:cNvPr id="505" name="Google Shape;505;p16"/>
                  <p:cNvSpPr txBox="1"/>
                  <p:nvPr/>
                </p:nvSpPr>
                <p:spPr>
                  <a:xfrm>
                    <a:off x="538200" y="3370038"/>
                    <a:ext cx="3633600" cy="193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ru">
                        <a:latin typeface="Comfortaa"/>
                        <a:ea typeface="Comfortaa"/>
                        <a:cs typeface="Comfortaa"/>
                        <a:sym typeface="Comfortaa"/>
                      </a:rPr>
                      <a:t>What is your preferred news source?</a:t>
                    </a:r>
                    <a:endParaRPr b="1">
                      <a:latin typeface="Comfortaa"/>
                      <a:ea typeface="Comfortaa"/>
                      <a:cs typeface="Comfortaa"/>
                      <a:sym typeface="Comfortaa"/>
                    </a:endParaRPr>
                  </a:p>
                </p:txBody>
              </p:sp>
              <p:sp>
                <p:nvSpPr>
                  <p:cNvPr id="506" name="Google Shape;506;p16"/>
                  <p:cNvSpPr/>
                  <p:nvPr/>
                </p:nvSpPr>
                <p:spPr>
                  <a:xfrm>
                    <a:off x="4024500" y="3433800"/>
                    <a:ext cx="2995500" cy="95400"/>
                  </a:xfrm>
                  <a:prstGeom prst="rect">
                    <a:avLst/>
                  </a:prstGeom>
                  <a:solidFill>
                    <a:srgbClr val="F0F2F4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507" name="Google Shape;507;p16"/>
                <p:cNvGrpSpPr/>
                <p:nvPr/>
              </p:nvGrpSpPr>
              <p:grpSpPr>
                <a:xfrm>
                  <a:off x="2160906" y="1136763"/>
                  <a:ext cx="1258544" cy="166888"/>
                  <a:chOff x="-1119537" y="3819513"/>
                  <a:chExt cx="1258544" cy="166888"/>
                </a:xfrm>
              </p:grpSpPr>
              <p:sp>
                <p:nvSpPr>
                  <p:cNvPr id="508" name="Google Shape;508;p16"/>
                  <p:cNvSpPr/>
                  <p:nvPr/>
                </p:nvSpPr>
                <p:spPr>
                  <a:xfrm>
                    <a:off x="-1119537" y="3819513"/>
                    <a:ext cx="138000" cy="1380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706F6F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509" name="Google Shape;509;p16"/>
                  <p:cNvSpPr txBox="1"/>
                  <p:nvPr/>
                </p:nvSpPr>
                <p:spPr>
                  <a:xfrm>
                    <a:off x="-895693" y="3820200"/>
                    <a:ext cx="1034700" cy="166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200">
                        <a:latin typeface="Comfortaa"/>
                        <a:ea typeface="Comfortaa"/>
                        <a:cs typeface="Comfortaa"/>
                        <a:sym typeface="Comfortaa"/>
                      </a:rPr>
                      <a:t>Radio news</a:t>
                    </a:r>
                    <a:endParaRPr sz="1200">
                      <a:latin typeface="Comfortaa"/>
                      <a:ea typeface="Comfortaa"/>
                      <a:cs typeface="Comfortaa"/>
                      <a:sym typeface="Comfortaa"/>
                    </a:endParaRPr>
                  </a:p>
                </p:txBody>
              </p:sp>
            </p:grpSp>
            <p:grpSp>
              <p:nvGrpSpPr>
                <p:cNvPr id="510" name="Google Shape;510;p16"/>
                <p:cNvGrpSpPr/>
                <p:nvPr/>
              </p:nvGrpSpPr>
              <p:grpSpPr>
                <a:xfrm>
                  <a:off x="547688" y="1450738"/>
                  <a:ext cx="1366863" cy="166913"/>
                  <a:chOff x="547688" y="3819513"/>
                  <a:chExt cx="1366863" cy="166913"/>
                </a:xfrm>
              </p:grpSpPr>
              <p:sp>
                <p:nvSpPr>
                  <p:cNvPr id="511" name="Google Shape;511;p16"/>
                  <p:cNvSpPr/>
                  <p:nvPr/>
                </p:nvSpPr>
                <p:spPr>
                  <a:xfrm>
                    <a:off x="547688" y="3819513"/>
                    <a:ext cx="138000" cy="1380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706F6F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512" name="Google Shape;512;p16"/>
                  <p:cNvSpPr txBox="1"/>
                  <p:nvPr/>
                </p:nvSpPr>
                <p:spPr>
                  <a:xfrm>
                    <a:off x="771550" y="3820225"/>
                    <a:ext cx="1143000" cy="166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200">
                        <a:latin typeface="Comfortaa"/>
                        <a:ea typeface="Comfortaa"/>
                        <a:cs typeface="Comfortaa"/>
                        <a:sym typeface="Comfortaa"/>
                      </a:rPr>
                      <a:t>Social media</a:t>
                    </a:r>
                    <a:endParaRPr sz="1200">
                      <a:latin typeface="Comfortaa"/>
                      <a:ea typeface="Comfortaa"/>
                      <a:cs typeface="Comfortaa"/>
                      <a:sym typeface="Comfortaa"/>
                    </a:endParaRPr>
                  </a:p>
                </p:txBody>
              </p:sp>
            </p:grpSp>
            <p:grpSp>
              <p:nvGrpSpPr>
                <p:cNvPr id="513" name="Google Shape;513;p16"/>
                <p:cNvGrpSpPr/>
                <p:nvPr/>
              </p:nvGrpSpPr>
              <p:grpSpPr>
                <a:xfrm>
                  <a:off x="2006502" y="1450738"/>
                  <a:ext cx="779473" cy="166913"/>
                  <a:chOff x="771525" y="3819513"/>
                  <a:chExt cx="779473" cy="166913"/>
                </a:xfrm>
              </p:grpSpPr>
              <p:sp>
                <p:nvSpPr>
                  <p:cNvPr id="514" name="Google Shape;514;p16"/>
                  <p:cNvSpPr/>
                  <p:nvPr/>
                </p:nvSpPr>
                <p:spPr>
                  <a:xfrm>
                    <a:off x="771525" y="3819513"/>
                    <a:ext cx="138000" cy="1380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706F6F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515" name="Google Shape;515;p16"/>
                  <p:cNvSpPr txBox="1"/>
                  <p:nvPr/>
                </p:nvSpPr>
                <p:spPr>
                  <a:xfrm>
                    <a:off x="995398" y="3820225"/>
                    <a:ext cx="555600" cy="166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200">
                        <a:latin typeface="Comfortaa"/>
                        <a:ea typeface="Comfortaa"/>
                        <a:cs typeface="Comfortaa"/>
                        <a:sym typeface="Comfortaa"/>
                      </a:rPr>
                      <a:t>Other</a:t>
                    </a:r>
                    <a:endParaRPr sz="1200">
                      <a:latin typeface="Comfortaa"/>
                      <a:ea typeface="Comfortaa"/>
                      <a:cs typeface="Comfortaa"/>
                      <a:sym typeface="Comfortaa"/>
                    </a:endParaRPr>
                  </a:p>
                </p:txBody>
              </p:sp>
            </p:grpSp>
            <p:grpSp>
              <p:nvGrpSpPr>
                <p:cNvPr id="516" name="Google Shape;516;p16"/>
                <p:cNvGrpSpPr/>
                <p:nvPr/>
              </p:nvGrpSpPr>
              <p:grpSpPr>
                <a:xfrm>
                  <a:off x="547688" y="1136763"/>
                  <a:ext cx="1527363" cy="166913"/>
                  <a:chOff x="547688" y="3819513"/>
                  <a:chExt cx="1527363" cy="166913"/>
                </a:xfrm>
              </p:grpSpPr>
              <p:sp>
                <p:nvSpPr>
                  <p:cNvPr id="517" name="Google Shape;517;p16"/>
                  <p:cNvSpPr/>
                  <p:nvPr/>
                </p:nvSpPr>
                <p:spPr>
                  <a:xfrm>
                    <a:off x="547688" y="3819513"/>
                    <a:ext cx="138000" cy="1380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706F6F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518" name="Google Shape;518;p16"/>
                  <p:cNvSpPr txBox="1"/>
                  <p:nvPr/>
                </p:nvSpPr>
                <p:spPr>
                  <a:xfrm>
                    <a:off x="771550" y="3820225"/>
                    <a:ext cx="1303500" cy="166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200">
                        <a:latin typeface="Comfortaa"/>
                        <a:ea typeface="Comfortaa"/>
                        <a:cs typeface="Comfortaa"/>
                        <a:sym typeface="Comfortaa"/>
                      </a:rPr>
                      <a:t>Television news</a:t>
                    </a:r>
                    <a:endParaRPr sz="1200">
                      <a:latin typeface="Comfortaa"/>
                      <a:ea typeface="Comfortaa"/>
                      <a:cs typeface="Comfortaa"/>
                      <a:sym typeface="Comfortaa"/>
                    </a:endParaRPr>
                  </a:p>
                </p:txBody>
              </p:sp>
            </p:grpSp>
            <p:grpSp>
              <p:nvGrpSpPr>
                <p:cNvPr id="519" name="Google Shape;519;p16"/>
                <p:cNvGrpSpPr/>
                <p:nvPr/>
              </p:nvGrpSpPr>
              <p:grpSpPr>
                <a:xfrm>
                  <a:off x="3505306" y="1136763"/>
                  <a:ext cx="1333543" cy="166888"/>
                  <a:chOff x="-1161037" y="3819513"/>
                  <a:chExt cx="1333543" cy="166888"/>
                </a:xfrm>
              </p:grpSpPr>
              <p:sp>
                <p:nvSpPr>
                  <p:cNvPr id="520" name="Google Shape;520;p16"/>
                  <p:cNvSpPr/>
                  <p:nvPr/>
                </p:nvSpPr>
                <p:spPr>
                  <a:xfrm>
                    <a:off x="-1161037" y="3819513"/>
                    <a:ext cx="138000" cy="1380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706F6F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521" name="Google Shape;521;p16"/>
                  <p:cNvSpPr txBox="1"/>
                  <p:nvPr/>
                </p:nvSpPr>
                <p:spPr>
                  <a:xfrm>
                    <a:off x="-937194" y="3820200"/>
                    <a:ext cx="1109700" cy="166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200">
                        <a:latin typeface="Comfortaa"/>
                        <a:ea typeface="Comfortaa"/>
                        <a:cs typeface="Comfortaa"/>
                        <a:sym typeface="Comfortaa"/>
                      </a:rPr>
                      <a:t>Online news</a:t>
                    </a:r>
                    <a:endParaRPr sz="1200">
                      <a:latin typeface="Comfortaa"/>
                      <a:ea typeface="Comfortaa"/>
                      <a:cs typeface="Comfortaa"/>
                      <a:sym typeface="Comfortaa"/>
                    </a:endParaRPr>
                  </a:p>
                </p:txBody>
              </p:sp>
            </p:grpSp>
          </p:grpSp>
          <p:cxnSp>
            <p:nvCxnSpPr>
              <p:cNvPr id="522" name="Google Shape;522;p16"/>
              <p:cNvCxnSpPr/>
              <p:nvPr/>
            </p:nvCxnSpPr>
            <p:spPr>
              <a:xfrm>
                <a:off x="2852649" y="2815738"/>
                <a:ext cx="27195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706F6F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523" name="Google Shape;523;p16"/>
          <p:cNvGrpSpPr/>
          <p:nvPr/>
        </p:nvGrpSpPr>
        <p:grpSpPr>
          <a:xfrm>
            <a:off x="538200" y="4783225"/>
            <a:ext cx="6481800" cy="597350"/>
            <a:chOff x="538200" y="706338"/>
            <a:chExt cx="6481800" cy="597350"/>
          </a:xfrm>
        </p:grpSpPr>
        <p:sp>
          <p:nvSpPr>
            <p:cNvPr id="524" name="Google Shape;524;p16"/>
            <p:cNvSpPr/>
            <p:nvPr/>
          </p:nvSpPr>
          <p:spPr>
            <a:xfrm>
              <a:off x="588150" y="1119200"/>
              <a:ext cx="138125" cy="102375"/>
            </a:xfrm>
            <a:custGeom>
              <a:rect b="b" l="l" r="r" t="t"/>
              <a:pathLst>
                <a:path extrusionOk="0" h="4095" w="5525">
                  <a:moveTo>
                    <a:pt x="5525" y="0"/>
                  </a:moveTo>
                  <a:lnTo>
                    <a:pt x="1239" y="4095"/>
                  </a:lnTo>
                  <a:lnTo>
                    <a:pt x="0" y="2762"/>
                  </a:lnTo>
                </a:path>
              </a:pathLst>
            </a:custGeom>
            <a:noFill/>
            <a:ln cap="flat" cmpd="sng" w="19050">
              <a:solidFill>
                <a:srgbClr val="E73C3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grpSp>
          <p:nvGrpSpPr>
            <p:cNvPr id="525" name="Google Shape;525;p16"/>
            <p:cNvGrpSpPr/>
            <p:nvPr/>
          </p:nvGrpSpPr>
          <p:grpSpPr>
            <a:xfrm>
              <a:off x="538200" y="706338"/>
              <a:ext cx="6481800" cy="193800"/>
              <a:chOff x="538200" y="3370038"/>
              <a:chExt cx="6481800" cy="193800"/>
            </a:xfrm>
          </p:grpSpPr>
          <p:sp>
            <p:nvSpPr>
              <p:cNvPr id="526" name="Google Shape;526;p16"/>
              <p:cNvSpPr txBox="1"/>
              <p:nvPr/>
            </p:nvSpPr>
            <p:spPr>
              <a:xfrm>
                <a:off x="538200" y="3370038"/>
                <a:ext cx="4795800" cy="19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latin typeface="Comfortaa"/>
                    <a:ea typeface="Comfortaa"/>
                    <a:cs typeface="Comfortaa"/>
                    <a:sym typeface="Comfortaa"/>
                  </a:rPr>
                  <a:t>May we contact you for further surveys or studies?</a:t>
                </a:r>
                <a:endParaRPr b="1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527" name="Google Shape;527;p16"/>
              <p:cNvSpPr/>
              <p:nvPr/>
            </p:nvSpPr>
            <p:spPr>
              <a:xfrm>
                <a:off x="5334000" y="3433813"/>
                <a:ext cx="1686000" cy="95400"/>
              </a:xfrm>
              <a:prstGeom prst="rect">
                <a:avLst/>
              </a:prstGeom>
              <a:solidFill>
                <a:srgbClr val="F0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28" name="Google Shape;528;p16"/>
            <p:cNvGrpSpPr/>
            <p:nvPr/>
          </p:nvGrpSpPr>
          <p:grpSpPr>
            <a:xfrm>
              <a:off x="1246506" y="1136763"/>
              <a:ext cx="587144" cy="166900"/>
              <a:chOff x="-2033937" y="3819513"/>
              <a:chExt cx="587144" cy="166900"/>
            </a:xfrm>
          </p:grpSpPr>
          <p:sp>
            <p:nvSpPr>
              <p:cNvPr id="529" name="Google Shape;529;p16"/>
              <p:cNvSpPr/>
              <p:nvPr/>
            </p:nvSpPr>
            <p:spPr>
              <a:xfrm>
                <a:off x="-2033937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0" name="Google Shape;530;p16"/>
              <p:cNvSpPr txBox="1"/>
              <p:nvPr/>
            </p:nvSpPr>
            <p:spPr>
              <a:xfrm>
                <a:off x="-1810093" y="3820213"/>
                <a:ext cx="3633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No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531" name="Google Shape;531;p16"/>
            <p:cNvGrpSpPr/>
            <p:nvPr/>
          </p:nvGrpSpPr>
          <p:grpSpPr>
            <a:xfrm>
              <a:off x="547688" y="1136763"/>
              <a:ext cx="635163" cy="166925"/>
              <a:chOff x="547688" y="3819513"/>
              <a:chExt cx="635163" cy="166925"/>
            </a:xfrm>
          </p:grpSpPr>
          <p:sp>
            <p:nvSpPr>
              <p:cNvPr id="532" name="Google Shape;532;p16"/>
              <p:cNvSpPr/>
              <p:nvPr/>
            </p:nvSpPr>
            <p:spPr>
              <a:xfrm>
                <a:off x="547688" y="3819513"/>
                <a:ext cx="138000" cy="138000"/>
              </a:xfrm>
              <a:prstGeom prst="ellipse">
                <a:avLst/>
              </a:prstGeom>
              <a:noFill/>
              <a:ln cap="flat" cmpd="sng" w="9525">
                <a:solidFill>
                  <a:srgbClr val="706F6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3" name="Google Shape;533;p16"/>
              <p:cNvSpPr txBox="1"/>
              <p:nvPr/>
            </p:nvSpPr>
            <p:spPr>
              <a:xfrm>
                <a:off x="771550" y="3820238"/>
                <a:ext cx="411300" cy="16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Comfortaa"/>
                    <a:ea typeface="Comfortaa"/>
                    <a:cs typeface="Comfortaa"/>
                    <a:sym typeface="Comfortaa"/>
                  </a:rPr>
                  <a:t>Yes</a:t>
                </a:r>
                <a:endParaRPr sz="12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sp>
        <p:nvSpPr>
          <p:cNvPr id="534" name="Google Shape;534;p16"/>
          <p:cNvSpPr/>
          <p:nvPr/>
        </p:nvSpPr>
        <p:spPr>
          <a:xfrm>
            <a:off x="1288225" y="5196088"/>
            <a:ext cx="138125" cy="102375"/>
          </a:xfrm>
          <a:custGeom>
            <a:rect b="b" l="l" r="r" t="t"/>
            <a:pathLst>
              <a:path extrusionOk="0" h="4095" w="5525">
                <a:moveTo>
                  <a:pt x="5525" y="0"/>
                </a:moveTo>
                <a:lnTo>
                  <a:pt x="1239" y="4095"/>
                </a:lnTo>
                <a:lnTo>
                  <a:pt x="0" y="2762"/>
                </a:lnTo>
              </a:path>
            </a:pathLst>
          </a:custGeom>
          <a:noFill/>
          <a:ln cap="flat" cmpd="sng" w="19050">
            <a:solidFill>
              <a:srgbClr val="E73C3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5" name="Google Shape;535;p16"/>
          <p:cNvSpPr txBox="1"/>
          <p:nvPr/>
        </p:nvSpPr>
        <p:spPr>
          <a:xfrm>
            <a:off x="2282250" y="5596588"/>
            <a:ext cx="2995500" cy="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latin typeface="Alegreya"/>
                <a:ea typeface="Alegreya"/>
                <a:cs typeface="Alegreya"/>
                <a:sym typeface="Alegreya"/>
              </a:rPr>
              <a:t>Thank You!</a:t>
            </a:r>
            <a:endParaRPr b="1" sz="1800"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536" name="Google Shape;536;p16"/>
          <p:cNvSpPr txBox="1"/>
          <p:nvPr/>
        </p:nvSpPr>
        <p:spPr>
          <a:xfrm>
            <a:off x="854400" y="9530425"/>
            <a:ext cx="5851200" cy="4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Comfortaa"/>
                <a:ea typeface="Comfortaa"/>
                <a:cs typeface="Comfortaa"/>
                <a:sym typeface="Comfortaa"/>
              </a:rPr>
              <a:t>Thank you for taking the time to fill out our survey. 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Comfortaa"/>
                <a:ea typeface="Comfortaa"/>
                <a:cs typeface="Comfortaa"/>
                <a:sym typeface="Comfortaa"/>
              </a:rPr>
              <a:t>Your feedback is valuable to us.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