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Nunito"/>
      <p:regular r:id="rId7"/>
      <p:bold r:id="rId8"/>
      <p:italic r:id="rId9"/>
      <p:boldItalic r:id="rId10"/>
    </p:embeddedFont>
    <p:embeddedFont>
      <p:font typeface="Poppins"/>
      <p:regular r:id="rId11"/>
      <p:bold r:id="rId12"/>
      <p:italic r:id="rId13"/>
      <p:boldItalic r:id="rId14"/>
    </p:embeddedFont>
    <p:embeddedFont>
      <p:font typeface="Passion One"/>
      <p:regular r:id="rId15"/>
      <p:bold r:id="rId16"/>
    </p:embeddedFont>
    <p:embeddedFont>
      <p:font typeface="Luckiest Guy"/>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40">
          <p15:clr>
            <a:srgbClr val="747775"/>
          </p15:clr>
        </p15:guide>
        <p15:guide id="2" pos="442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40"/>
        <p:guide pos="442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oppins-regular.fntdata"/><Relationship Id="rId10" Type="http://schemas.openxmlformats.org/officeDocument/2006/relationships/font" Target="fonts/Nunito-boldItalic.fntdata"/><Relationship Id="rId13" Type="http://schemas.openxmlformats.org/officeDocument/2006/relationships/font" Target="fonts/Poppins-italic.fntdata"/><Relationship Id="rId12" Type="http://schemas.openxmlformats.org/officeDocument/2006/relationships/font" Target="fonts/Poppi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Nunito-italic.fntdata"/><Relationship Id="rId15" Type="http://schemas.openxmlformats.org/officeDocument/2006/relationships/font" Target="fonts/PassionOne-regular.fntdata"/><Relationship Id="rId14" Type="http://schemas.openxmlformats.org/officeDocument/2006/relationships/font" Target="fonts/Poppins-boldItalic.fntdata"/><Relationship Id="rId17" Type="http://schemas.openxmlformats.org/officeDocument/2006/relationships/font" Target="fonts/LuckiestGuy-regular.fntdata"/><Relationship Id="rId16" Type="http://schemas.openxmlformats.org/officeDocument/2006/relationships/font" Target="fonts/PassionOne-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Nunito-regular.fntdata"/><Relationship Id="rId8" Type="http://schemas.openxmlformats.org/officeDocument/2006/relationships/font" Target="fonts/Nuni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56" l="2848" r="2838" t="5630"/>
          <a:stretch/>
        </p:blipFill>
        <p:spPr>
          <a:xfrm>
            <a:off x="-1" y="610482"/>
            <a:ext cx="7560003" cy="5503889"/>
          </a:xfrm>
          <a:prstGeom prst="rect">
            <a:avLst/>
          </a:prstGeom>
          <a:noFill/>
          <a:ln>
            <a:noFill/>
          </a:ln>
        </p:spPr>
      </p:pic>
      <p:sp>
        <p:nvSpPr>
          <p:cNvPr id="55" name="Google Shape;55;p13"/>
          <p:cNvSpPr/>
          <p:nvPr/>
        </p:nvSpPr>
        <p:spPr>
          <a:xfrm>
            <a:off x="2336490" y="2897400"/>
            <a:ext cx="3758700" cy="3758700"/>
          </a:xfrm>
          <a:prstGeom prst="ellipse">
            <a:avLst/>
          </a:prstGeom>
          <a:solidFill>
            <a:srgbClr val="DBC3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4">
            <a:alphaModFix/>
          </a:blip>
          <a:stretch>
            <a:fillRect/>
          </a:stretch>
        </p:blipFill>
        <p:spPr>
          <a:xfrm>
            <a:off x="1" y="3106230"/>
            <a:ext cx="7559998" cy="7714437"/>
          </a:xfrm>
          <a:prstGeom prst="rect">
            <a:avLst/>
          </a:prstGeom>
          <a:noFill/>
          <a:ln>
            <a:noFill/>
          </a:ln>
        </p:spPr>
      </p:pic>
      <p:grpSp>
        <p:nvGrpSpPr>
          <p:cNvPr id="57" name="Google Shape;57;p13"/>
          <p:cNvGrpSpPr/>
          <p:nvPr/>
        </p:nvGrpSpPr>
        <p:grpSpPr>
          <a:xfrm>
            <a:off x="548447" y="126850"/>
            <a:ext cx="312050" cy="320525"/>
            <a:chOff x="208550" y="133300"/>
            <a:chExt cx="312050" cy="320525"/>
          </a:xfrm>
        </p:grpSpPr>
        <p:sp>
          <p:nvSpPr>
            <p:cNvPr id="58" name="Google Shape;58;p13"/>
            <p:cNvSpPr/>
            <p:nvPr/>
          </p:nvSpPr>
          <p:spPr>
            <a:xfrm>
              <a:off x="208550" y="212875"/>
              <a:ext cx="135600" cy="1356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 name="Google Shape;59;p13"/>
            <p:cNvSpPr/>
            <p:nvPr/>
          </p:nvSpPr>
          <p:spPr>
            <a:xfrm>
              <a:off x="249400" y="318225"/>
              <a:ext cx="135600" cy="1356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 name="Google Shape;60;p13"/>
            <p:cNvSpPr/>
            <p:nvPr/>
          </p:nvSpPr>
          <p:spPr>
            <a:xfrm>
              <a:off x="365525" y="307475"/>
              <a:ext cx="135600" cy="1356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 name="Google Shape;61;p13"/>
            <p:cNvSpPr/>
            <p:nvPr/>
          </p:nvSpPr>
          <p:spPr>
            <a:xfrm>
              <a:off x="288125" y="133300"/>
              <a:ext cx="135600" cy="1356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3"/>
            <p:cNvSpPr/>
            <p:nvPr/>
          </p:nvSpPr>
          <p:spPr>
            <a:xfrm>
              <a:off x="385000" y="195675"/>
              <a:ext cx="135600" cy="1356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3"/>
            <p:cNvSpPr/>
            <p:nvPr/>
          </p:nvSpPr>
          <p:spPr>
            <a:xfrm>
              <a:off x="307600" y="238675"/>
              <a:ext cx="122700" cy="122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64" name="Google Shape;64;p13"/>
          <p:cNvSpPr txBox="1"/>
          <p:nvPr/>
        </p:nvSpPr>
        <p:spPr>
          <a:xfrm>
            <a:off x="2479950" y="3693252"/>
            <a:ext cx="2600100" cy="677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ru" sz="2200">
                <a:solidFill>
                  <a:srgbClr val="F9DB6E"/>
                </a:solidFill>
                <a:latin typeface="Passion One"/>
                <a:ea typeface="Passion One"/>
                <a:cs typeface="Passion One"/>
                <a:sym typeface="Passion One"/>
              </a:rPr>
              <a:t>WELCOME TO</a:t>
            </a:r>
            <a:endParaRPr sz="2200">
              <a:solidFill>
                <a:srgbClr val="F9DB6E"/>
              </a:solidFill>
              <a:latin typeface="Passion One"/>
              <a:ea typeface="Passion One"/>
              <a:cs typeface="Passion One"/>
              <a:sym typeface="Passion One"/>
            </a:endParaRPr>
          </a:p>
          <a:p>
            <a:pPr indent="0" lvl="0" marL="0" rtl="0" algn="ctr">
              <a:spcBef>
                <a:spcPts val="0"/>
              </a:spcBef>
              <a:spcAft>
                <a:spcPts val="0"/>
              </a:spcAft>
              <a:buNone/>
            </a:pPr>
            <a:r>
              <a:rPr lang="ru" sz="2200">
                <a:solidFill>
                  <a:srgbClr val="F9DB6E"/>
                </a:solidFill>
                <a:latin typeface="Passion One"/>
                <a:ea typeface="Passion One"/>
                <a:cs typeface="Passion One"/>
                <a:sym typeface="Passion One"/>
              </a:rPr>
              <a:t>GARDEN PRESCHOOL</a:t>
            </a:r>
            <a:endParaRPr sz="2200">
              <a:solidFill>
                <a:srgbClr val="F9DB6E"/>
              </a:solidFill>
              <a:latin typeface="Passion One"/>
              <a:ea typeface="Passion One"/>
              <a:cs typeface="Passion One"/>
              <a:sym typeface="Passion One"/>
            </a:endParaRPr>
          </a:p>
        </p:txBody>
      </p:sp>
      <p:sp>
        <p:nvSpPr>
          <p:cNvPr id="65" name="Google Shape;65;p13"/>
          <p:cNvSpPr txBox="1"/>
          <p:nvPr/>
        </p:nvSpPr>
        <p:spPr>
          <a:xfrm>
            <a:off x="540000" y="4572057"/>
            <a:ext cx="6480600" cy="114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0C0C0C"/>
                </a:solidFill>
                <a:latin typeface="Nunito"/>
                <a:ea typeface="Nunito"/>
                <a:cs typeface="Nunito"/>
                <a:sym typeface="Nunito"/>
              </a:rPr>
              <a:t>Dear Parents,</a:t>
            </a:r>
            <a:endParaRPr sz="1100">
              <a:solidFill>
                <a:srgbClr val="0C0C0C"/>
              </a:solidFill>
              <a:latin typeface="Nunito"/>
              <a:ea typeface="Nunito"/>
              <a:cs typeface="Nunito"/>
              <a:sym typeface="Nunito"/>
            </a:endParaRPr>
          </a:p>
          <a:p>
            <a:pPr indent="0" lvl="0" marL="0" rtl="0" algn="l">
              <a:lnSpc>
                <a:spcPct val="115000"/>
              </a:lnSpc>
              <a:spcBef>
                <a:spcPts val="0"/>
              </a:spcBef>
              <a:spcAft>
                <a:spcPts val="0"/>
              </a:spcAft>
              <a:buNone/>
            </a:pPr>
            <a:r>
              <a:rPr lang="ru" sz="1100">
                <a:solidFill>
                  <a:srgbClr val="0C0C0C"/>
                </a:solidFill>
                <a:latin typeface="Nunito"/>
                <a:ea typeface="Nunito"/>
                <a:cs typeface="Nunito"/>
                <a:sym typeface="Nunito"/>
              </a:rPr>
              <a:t>Welcome to the new school year at Sunshine Kids Daycare! We strive to provide your children with a warm, nurturing environment for learning, development, and fun. Our team of educators is ready to work with you to ensure the best experience for your family. We value the partnership between our educators and parents. Your active participation and support play a crucial role in your child's educational journey.</a:t>
            </a:r>
            <a:endParaRPr sz="1100">
              <a:solidFill>
                <a:srgbClr val="0C0C0C"/>
              </a:solidFill>
              <a:latin typeface="Nunito"/>
              <a:ea typeface="Nunito"/>
              <a:cs typeface="Nunito"/>
              <a:sym typeface="Nunito"/>
            </a:endParaRPr>
          </a:p>
        </p:txBody>
      </p:sp>
      <p:grpSp>
        <p:nvGrpSpPr>
          <p:cNvPr id="66" name="Google Shape;66;p13"/>
          <p:cNvGrpSpPr/>
          <p:nvPr/>
        </p:nvGrpSpPr>
        <p:grpSpPr>
          <a:xfrm>
            <a:off x="541525" y="5916492"/>
            <a:ext cx="3115200" cy="464400"/>
            <a:chOff x="541525" y="5932500"/>
            <a:chExt cx="3115200" cy="464400"/>
          </a:xfrm>
        </p:grpSpPr>
        <p:sp>
          <p:nvSpPr>
            <p:cNvPr id="67" name="Google Shape;67;p13"/>
            <p:cNvSpPr/>
            <p:nvPr/>
          </p:nvSpPr>
          <p:spPr>
            <a:xfrm>
              <a:off x="541525" y="5932500"/>
              <a:ext cx="3115200" cy="464400"/>
            </a:xfrm>
            <a:prstGeom prst="roundRect">
              <a:avLst>
                <a:gd fmla="val 16667" name="adj"/>
              </a:avLst>
            </a:prstGeom>
            <a:solidFill>
              <a:srgbClr val="F9DB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3"/>
            <p:cNvSpPr txBox="1"/>
            <p:nvPr/>
          </p:nvSpPr>
          <p:spPr>
            <a:xfrm>
              <a:off x="799075" y="6001060"/>
              <a:ext cx="26001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000">
                  <a:solidFill>
                    <a:schemeClr val="lt1"/>
                  </a:solidFill>
                  <a:latin typeface="Passion One"/>
                  <a:ea typeface="Passion One"/>
                  <a:cs typeface="Passion One"/>
                  <a:sym typeface="Passion One"/>
                </a:rPr>
                <a:t>OUR ADVANTAGES:</a:t>
              </a:r>
              <a:endParaRPr sz="2000">
                <a:solidFill>
                  <a:schemeClr val="lt1"/>
                </a:solidFill>
                <a:latin typeface="Passion One"/>
                <a:ea typeface="Passion One"/>
                <a:cs typeface="Passion One"/>
                <a:sym typeface="Passion One"/>
              </a:endParaRPr>
            </a:p>
          </p:txBody>
        </p:sp>
      </p:grpSp>
      <p:grpSp>
        <p:nvGrpSpPr>
          <p:cNvPr id="69" name="Google Shape;69;p13"/>
          <p:cNvGrpSpPr/>
          <p:nvPr/>
        </p:nvGrpSpPr>
        <p:grpSpPr>
          <a:xfrm>
            <a:off x="3905400" y="5916492"/>
            <a:ext cx="3115200" cy="464400"/>
            <a:chOff x="541525" y="5932500"/>
            <a:chExt cx="3115200" cy="464400"/>
          </a:xfrm>
        </p:grpSpPr>
        <p:sp>
          <p:nvSpPr>
            <p:cNvPr id="70" name="Google Shape;70;p13"/>
            <p:cNvSpPr/>
            <p:nvPr/>
          </p:nvSpPr>
          <p:spPr>
            <a:xfrm>
              <a:off x="541525" y="5932500"/>
              <a:ext cx="3115200" cy="464400"/>
            </a:xfrm>
            <a:prstGeom prst="roundRect">
              <a:avLst>
                <a:gd fmla="val 16667" name="adj"/>
              </a:avLst>
            </a:prstGeom>
            <a:solidFill>
              <a:srgbClr val="F9DB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 name="Google Shape;71;p13"/>
            <p:cNvSpPr txBox="1"/>
            <p:nvPr/>
          </p:nvSpPr>
          <p:spPr>
            <a:xfrm>
              <a:off x="799075" y="6001060"/>
              <a:ext cx="26001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000">
                  <a:solidFill>
                    <a:schemeClr val="lt1"/>
                  </a:solidFill>
                  <a:latin typeface="Passion One"/>
                  <a:ea typeface="Passion One"/>
                  <a:cs typeface="Passion One"/>
                  <a:sym typeface="Passion One"/>
                </a:rPr>
                <a:t>SCHEDULE A TOUR:</a:t>
              </a:r>
              <a:endParaRPr sz="2000">
                <a:solidFill>
                  <a:schemeClr val="lt1"/>
                </a:solidFill>
                <a:latin typeface="Passion One"/>
                <a:ea typeface="Passion One"/>
                <a:cs typeface="Passion One"/>
                <a:sym typeface="Passion One"/>
              </a:endParaRPr>
            </a:p>
          </p:txBody>
        </p:sp>
      </p:grpSp>
      <p:grpSp>
        <p:nvGrpSpPr>
          <p:cNvPr id="72" name="Google Shape;72;p13"/>
          <p:cNvGrpSpPr/>
          <p:nvPr/>
        </p:nvGrpSpPr>
        <p:grpSpPr>
          <a:xfrm>
            <a:off x="540000" y="6745906"/>
            <a:ext cx="2024600" cy="1401193"/>
            <a:chOff x="540000" y="6745906"/>
            <a:chExt cx="2024600" cy="1401193"/>
          </a:xfrm>
        </p:grpSpPr>
        <p:grpSp>
          <p:nvGrpSpPr>
            <p:cNvPr id="73" name="Google Shape;73;p13"/>
            <p:cNvGrpSpPr/>
            <p:nvPr/>
          </p:nvGrpSpPr>
          <p:grpSpPr>
            <a:xfrm>
              <a:off x="1185055" y="6745906"/>
              <a:ext cx="1379545" cy="1401193"/>
              <a:chOff x="1185055" y="6745906"/>
              <a:chExt cx="1379545" cy="1401193"/>
            </a:xfrm>
          </p:grpSpPr>
          <p:sp>
            <p:nvSpPr>
              <p:cNvPr id="74" name="Google Shape;74;p13"/>
              <p:cNvSpPr/>
              <p:nvPr/>
            </p:nvSpPr>
            <p:spPr>
              <a:xfrm>
                <a:off x="1249400" y="6831899"/>
                <a:ext cx="1315200" cy="1315200"/>
              </a:xfrm>
              <a:prstGeom prst="ellipse">
                <a:avLst/>
              </a:prstGeom>
              <a:solidFill>
                <a:srgbClr val="F9DB6E">
                  <a:alpha val="253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75" name="Google Shape;75;p13"/>
              <p:cNvGrpSpPr/>
              <p:nvPr/>
            </p:nvGrpSpPr>
            <p:grpSpPr>
              <a:xfrm>
                <a:off x="1185055" y="6745906"/>
                <a:ext cx="479808" cy="492839"/>
                <a:chOff x="618430" y="6745906"/>
                <a:chExt cx="479808" cy="492839"/>
              </a:xfrm>
            </p:grpSpPr>
            <p:sp>
              <p:nvSpPr>
                <p:cNvPr id="76" name="Google Shape;76;p13"/>
                <p:cNvSpPr/>
                <p:nvPr/>
              </p:nvSpPr>
              <p:spPr>
                <a:xfrm>
                  <a:off x="618430" y="6868260"/>
                  <a:ext cx="208499" cy="208499"/>
                </a:xfrm>
                <a:prstGeom prst="ellipse">
                  <a:avLst/>
                </a:prstGeom>
                <a:solidFill>
                  <a:srgbClr val="F9DB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 name="Google Shape;77;p13"/>
                <p:cNvSpPr/>
                <p:nvPr/>
              </p:nvSpPr>
              <p:spPr>
                <a:xfrm>
                  <a:off x="681241" y="7030247"/>
                  <a:ext cx="208499" cy="208499"/>
                </a:xfrm>
                <a:prstGeom prst="ellipse">
                  <a:avLst/>
                </a:prstGeom>
                <a:solidFill>
                  <a:srgbClr val="F9DB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p13"/>
                <p:cNvSpPr/>
                <p:nvPr/>
              </p:nvSpPr>
              <p:spPr>
                <a:xfrm>
                  <a:off x="859795" y="7013717"/>
                  <a:ext cx="208499" cy="208499"/>
                </a:xfrm>
                <a:prstGeom prst="ellipse">
                  <a:avLst/>
                </a:prstGeom>
                <a:solidFill>
                  <a:srgbClr val="F9DB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3"/>
                <p:cNvSpPr/>
                <p:nvPr/>
              </p:nvSpPr>
              <p:spPr>
                <a:xfrm>
                  <a:off x="740785" y="6745906"/>
                  <a:ext cx="208499" cy="208499"/>
                </a:xfrm>
                <a:prstGeom prst="ellipse">
                  <a:avLst/>
                </a:prstGeom>
                <a:solidFill>
                  <a:srgbClr val="F9DB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 name="Google Shape;80;p13"/>
                <p:cNvSpPr/>
                <p:nvPr/>
              </p:nvSpPr>
              <p:spPr>
                <a:xfrm>
                  <a:off x="889740" y="6841814"/>
                  <a:ext cx="208499" cy="208499"/>
                </a:xfrm>
                <a:prstGeom prst="ellipse">
                  <a:avLst/>
                </a:prstGeom>
                <a:solidFill>
                  <a:srgbClr val="F9DB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 name="Google Shape;81;p13"/>
                <p:cNvSpPr/>
                <p:nvPr/>
              </p:nvSpPr>
              <p:spPr>
                <a:xfrm>
                  <a:off x="770730" y="6907931"/>
                  <a:ext cx="188664" cy="188664"/>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grpSp>
          <p:nvGrpSpPr>
            <p:cNvPr id="82" name="Google Shape;82;p13"/>
            <p:cNvGrpSpPr/>
            <p:nvPr/>
          </p:nvGrpSpPr>
          <p:grpSpPr>
            <a:xfrm>
              <a:off x="540000" y="7382726"/>
              <a:ext cx="1940100" cy="648249"/>
              <a:chOff x="540000" y="7382726"/>
              <a:chExt cx="1940100" cy="648249"/>
            </a:xfrm>
          </p:grpSpPr>
          <p:sp>
            <p:nvSpPr>
              <p:cNvPr id="83" name="Google Shape;83;p13"/>
              <p:cNvSpPr txBox="1"/>
              <p:nvPr/>
            </p:nvSpPr>
            <p:spPr>
              <a:xfrm>
                <a:off x="540000" y="7624475"/>
                <a:ext cx="1940100" cy="406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solidFill>
                      <a:srgbClr val="0C0C0C"/>
                    </a:solidFill>
                    <a:latin typeface="Nunito"/>
                    <a:ea typeface="Nunito"/>
                    <a:cs typeface="Nunito"/>
                    <a:sym typeface="Nunito"/>
                  </a:rPr>
                  <a:t>Our balanced approach to education helps children develop not only academic skills but also social and emotional skills.</a:t>
                </a:r>
                <a:endParaRPr sz="800">
                  <a:solidFill>
                    <a:srgbClr val="0C0C0C"/>
                  </a:solidFill>
                  <a:latin typeface="Nunito"/>
                  <a:ea typeface="Nunito"/>
                  <a:cs typeface="Nunito"/>
                  <a:sym typeface="Nunito"/>
                </a:endParaRPr>
              </a:p>
            </p:txBody>
          </p:sp>
          <p:sp>
            <p:nvSpPr>
              <p:cNvPr id="84" name="Google Shape;84;p13"/>
              <p:cNvSpPr txBox="1"/>
              <p:nvPr/>
            </p:nvSpPr>
            <p:spPr>
              <a:xfrm>
                <a:off x="540000" y="7382726"/>
                <a:ext cx="19401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000">
                    <a:solidFill>
                      <a:srgbClr val="0C0C0C"/>
                    </a:solidFill>
                    <a:latin typeface="Passion One"/>
                    <a:ea typeface="Passion One"/>
                    <a:cs typeface="Passion One"/>
                    <a:sym typeface="Passion One"/>
                  </a:rPr>
                  <a:t>BALANCED CURRICULUM:</a:t>
                </a:r>
                <a:endParaRPr b="1" sz="1000">
                  <a:solidFill>
                    <a:srgbClr val="0C0C0C"/>
                  </a:solidFill>
                  <a:latin typeface="Passion One"/>
                  <a:ea typeface="Passion One"/>
                  <a:cs typeface="Passion One"/>
                  <a:sym typeface="Passion One"/>
                </a:endParaRPr>
              </a:p>
            </p:txBody>
          </p:sp>
        </p:grpSp>
      </p:grpSp>
      <p:grpSp>
        <p:nvGrpSpPr>
          <p:cNvPr id="85" name="Google Shape;85;p13"/>
          <p:cNvGrpSpPr/>
          <p:nvPr/>
        </p:nvGrpSpPr>
        <p:grpSpPr>
          <a:xfrm>
            <a:off x="2761300" y="6745906"/>
            <a:ext cx="2024600" cy="1426669"/>
            <a:chOff x="2761300" y="6745906"/>
            <a:chExt cx="2024600" cy="1426669"/>
          </a:xfrm>
        </p:grpSpPr>
        <p:grpSp>
          <p:nvGrpSpPr>
            <p:cNvPr id="86" name="Google Shape;86;p13"/>
            <p:cNvGrpSpPr/>
            <p:nvPr/>
          </p:nvGrpSpPr>
          <p:grpSpPr>
            <a:xfrm>
              <a:off x="3406355" y="6745906"/>
              <a:ext cx="1379545" cy="1401193"/>
              <a:chOff x="1185055" y="6745906"/>
              <a:chExt cx="1379545" cy="1401193"/>
            </a:xfrm>
          </p:grpSpPr>
          <p:sp>
            <p:nvSpPr>
              <p:cNvPr id="87" name="Google Shape;87;p13"/>
              <p:cNvSpPr/>
              <p:nvPr/>
            </p:nvSpPr>
            <p:spPr>
              <a:xfrm>
                <a:off x="1249400" y="6831899"/>
                <a:ext cx="1315200" cy="1315200"/>
              </a:xfrm>
              <a:prstGeom prst="ellipse">
                <a:avLst/>
              </a:prstGeom>
              <a:solidFill>
                <a:srgbClr val="FFB5E0">
                  <a:alpha val="202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88" name="Google Shape;88;p13"/>
              <p:cNvGrpSpPr/>
              <p:nvPr/>
            </p:nvGrpSpPr>
            <p:grpSpPr>
              <a:xfrm>
                <a:off x="1185055" y="6745906"/>
                <a:ext cx="479810" cy="492841"/>
                <a:chOff x="618430" y="6745906"/>
                <a:chExt cx="479810" cy="492841"/>
              </a:xfrm>
            </p:grpSpPr>
            <p:sp>
              <p:nvSpPr>
                <p:cNvPr id="89" name="Google Shape;89;p13"/>
                <p:cNvSpPr/>
                <p:nvPr/>
              </p:nvSpPr>
              <p:spPr>
                <a:xfrm>
                  <a:off x="618430" y="6868260"/>
                  <a:ext cx="208500" cy="208500"/>
                </a:xfrm>
                <a:prstGeom prst="ellipse">
                  <a:avLst/>
                </a:prstGeom>
                <a:solidFill>
                  <a:srgbClr val="FFB5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 name="Google Shape;90;p13"/>
                <p:cNvSpPr/>
                <p:nvPr/>
              </p:nvSpPr>
              <p:spPr>
                <a:xfrm>
                  <a:off x="681241" y="7030247"/>
                  <a:ext cx="208500" cy="208500"/>
                </a:xfrm>
                <a:prstGeom prst="ellipse">
                  <a:avLst/>
                </a:prstGeom>
                <a:solidFill>
                  <a:srgbClr val="FFB5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 name="Google Shape;91;p13"/>
                <p:cNvSpPr/>
                <p:nvPr/>
              </p:nvSpPr>
              <p:spPr>
                <a:xfrm>
                  <a:off x="859795" y="7013717"/>
                  <a:ext cx="208500" cy="208500"/>
                </a:xfrm>
                <a:prstGeom prst="ellipse">
                  <a:avLst/>
                </a:prstGeom>
                <a:solidFill>
                  <a:srgbClr val="FFB5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 name="Google Shape;92;p13"/>
                <p:cNvSpPr/>
                <p:nvPr/>
              </p:nvSpPr>
              <p:spPr>
                <a:xfrm>
                  <a:off x="740785" y="6745906"/>
                  <a:ext cx="208500" cy="208500"/>
                </a:xfrm>
                <a:prstGeom prst="ellipse">
                  <a:avLst/>
                </a:prstGeom>
                <a:solidFill>
                  <a:srgbClr val="FFB5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 name="Google Shape;93;p13"/>
                <p:cNvSpPr/>
                <p:nvPr/>
              </p:nvSpPr>
              <p:spPr>
                <a:xfrm>
                  <a:off x="889740" y="6841814"/>
                  <a:ext cx="208500" cy="208500"/>
                </a:xfrm>
                <a:prstGeom prst="ellipse">
                  <a:avLst/>
                </a:prstGeom>
                <a:solidFill>
                  <a:srgbClr val="FFB5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 name="Google Shape;94;p13"/>
                <p:cNvSpPr/>
                <p:nvPr/>
              </p:nvSpPr>
              <p:spPr>
                <a:xfrm>
                  <a:off x="770730" y="6907931"/>
                  <a:ext cx="188700" cy="188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grpSp>
          <p:nvGrpSpPr>
            <p:cNvPr id="95" name="Google Shape;95;p13"/>
            <p:cNvGrpSpPr/>
            <p:nvPr/>
          </p:nvGrpSpPr>
          <p:grpSpPr>
            <a:xfrm>
              <a:off x="2761300" y="7382726"/>
              <a:ext cx="1940100" cy="789849"/>
              <a:chOff x="540000" y="7382726"/>
              <a:chExt cx="1940100" cy="789849"/>
            </a:xfrm>
          </p:grpSpPr>
          <p:sp>
            <p:nvSpPr>
              <p:cNvPr id="96" name="Google Shape;96;p13"/>
              <p:cNvSpPr txBox="1"/>
              <p:nvPr/>
            </p:nvSpPr>
            <p:spPr>
              <a:xfrm>
                <a:off x="540000" y="7624475"/>
                <a:ext cx="1940100" cy="54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solidFill>
                      <a:srgbClr val="0C0C0C"/>
                    </a:solidFill>
                    <a:latin typeface="Nunito"/>
                    <a:ea typeface="Nunito"/>
                    <a:cs typeface="Nunito"/>
                    <a:sym typeface="Nunito"/>
                  </a:rPr>
                  <a:t>Our caregivers are experienced professionals dedicated to your children, creating a safe and nurturing environment for learning and development.</a:t>
                </a:r>
                <a:endParaRPr sz="800">
                  <a:solidFill>
                    <a:srgbClr val="0C0C0C"/>
                  </a:solidFill>
                  <a:latin typeface="Nunito"/>
                  <a:ea typeface="Nunito"/>
                  <a:cs typeface="Nunito"/>
                  <a:sym typeface="Nunito"/>
                </a:endParaRPr>
              </a:p>
            </p:txBody>
          </p:sp>
          <p:sp>
            <p:nvSpPr>
              <p:cNvPr id="97" name="Google Shape;97;p13"/>
              <p:cNvSpPr txBox="1"/>
              <p:nvPr/>
            </p:nvSpPr>
            <p:spPr>
              <a:xfrm>
                <a:off x="540000" y="7382726"/>
                <a:ext cx="19401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000">
                    <a:solidFill>
                      <a:srgbClr val="0C0C0C"/>
                    </a:solidFill>
                    <a:latin typeface="Passion One"/>
                    <a:ea typeface="Passion One"/>
                    <a:cs typeface="Passion One"/>
                    <a:sym typeface="Passion One"/>
                  </a:rPr>
                  <a:t>BALANCED CURRICULUM:</a:t>
                </a:r>
                <a:endParaRPr b="1" sz="1000">
                  <a:solidFill>
                    <a:srgbClr val="0C0C0C"/>
                  </a:solidFill>
                  <a:latin typeface="Passion One"/>
                  <a:ea typeface="Passion One"/>
                  <a:cs typeface="Passion One"/>
                  <a:sym typeface="Passion One"/>
                </a:endParaRPr>
              </a:p>
            </p:txBody>
          </p:sp>
        </p:grpSp>
      </p:grpSp>
      <p:grpSp>
        <p:nvGrpSpPr>
          <p:cNvPr id="98" name="Google Shape;98;p13"/>
          <p:cNvGrpSpPr/>
          <p:nvPr/>
        </p:nvGrpSpPr>
        <p:grpSpPr>
          <a:xfrm>
            <a:off x="4951575" y="6745906"/>
            <a:ext cx="2024600" cy="1401193"/>
            <a:chOff x="4951575" y="6745906"/>
            <a:chExt cx="2024600" cy="1401193"/>
          </a:xfrm>
        </p:grpSpPr>
        <p:grpSp>
          <p:nvGrpSpPr>
            <p:cNvPr id="99" name="Google Shape;99;p13"/>
            <p:cNvGrpSpPr/>
            <p:nvPr/>
          </p:nvGrpSpPr>
          <p:grpSpPr>
            <a:xfrm>
              <a:off x="5596630" y="6745906"/>
              <a:ext cx="1379545" cy="1401193"/>
              <a:chOff x="1185055" y="6745906"/>
              <a:chExt cx="1379545" cy="1401193"/>
            </a:xfrm>
          </p:grpSpPr>
          <p:sp>
            <p:nvSpPr>
              <p:cNvPr id="100" name="Google Shape;100;p13"/>
              <p:cNvSpPr/>
              <p:nvPr/>
            </p:nvSpPr>
            <p:spPr>
              <a:xfrm>
                <a:off x="1249400" y="6831899"/>
                <a:ext cx="1315200" cy="1315200"/>
              </a:xfrm>
              <a:prstGeom prst="ellipse">
                <a:avLst/>
              </a:prstGeom>
              <a:solidFill>
                <a:srgbClr val="DBC3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01" name="Google Shape;101;p13"/>
              <p:cNvGrpSpPr/>
              <p:nvPr/>
            </p:nvGrpSpPr>
            <p:grpSpPr>
              <a:xfrm>
                <a:off x="1185055" y="6745906"/>
                <a:ext cx="479810" cy="492841"/>
                <a:chOff x="618430" y="6745906"/>
                <a:chExt cx="479810" cy="492841"/>
              </a:xfrm>
            </p:grpSpPr>
            <p:sp>
              <p:nvSpPr>
                <p:cNvPr id="102" name="Google Shape;102;p13"/>
                <p:cNvSpPr/>
                <p:nvPr/>
              </p:nvSpPr>
              <p:spPr>
                <a:xfrm>
                  <a:off x="618430" y="6868260"/>
                  <a:ext cx="208500" cy="2085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 name="Google Shape;103;p13"/>
                <p:cNvSpPr/>
                <p:nvPr/>
              </p:nvSpPr>
              <p:spPr>
                <a:xfrm>
                  <a:off x="681241" y="7030247"/>
                  <a:ext cx="208500" cy="2085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 name="Google Shape;104;p13"/>
                <p:cNvSpPr/>
                <p:nvPr/>
              </p:nvSpPr>
              <p:spPr>
                <a:xfrm>
                  <a:off x="859795" y="7013717"/>
                  <a:ext cx="208500" cy="2085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 name="Google Shape;105;p13"/>
                <p:cNvSpPr/>
                <p:nvPr/>
              </p:nvSpPr>
              <p:spPr>
                <a:xfrm>
                  <a:off x="740785" y="6745906"/>
                  <a:ext cx="208500" cy="2085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 name="Google Shape;106;p13"/>
                <p:cNvSpPr/>
                <p:nvPr/>
              </p:nvSpPr>
              <p:spPr>
                <a:xfrm>
                  <a:off x="889740" y="6841814"/>
                  <a:ext cx="208500" cy="2085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13"/>
                <p:cNvSpPr/>
                <p:nvPr/>
              </p:nvSpPr>
              <p:spPr>
                <a:xfrm>
                  <a:off x="770730" y="6907931"/>
                  <a:ext cx="188700" cy="188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grpSp>
          <p:nvGrpSpPr>
            <p:cNvPr id="108" name="Google Shape;108;p13"/>
            <p:cNvGrpSpPr/>
            <p:nvPr/>
          </p:nvGrpSpPr>
          <p:grpSpPr>
            <a:xfrm>
              <a:off x="4951575" y="7382726"/>
              <a:ext cx="1940100" cy="648249"/>
              <a:chOff x="540000" y="7382726"/>
              <a:chExt cx="1940100" cy="648249"/>
            </a:xfrm>
          </p:grpSpPr>
          <p:sp>
            <p:nvSpPr>
              <p:cNvPr id="109" name="Google Shape;109;p13"/>
              <p:cNvSpPr txBox="1"/>
              <p:nvPr/>
            </p:nvSpPr>
            <p:spPr>
              <a:xfrm>
                <a:off x="540000" y="7624475"/>
                <a:ext cx="1940100" cy="406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solidFill>
                      <a:srgbClr val="0C0C0C"/>
                    </a:solidFill>
                    <a:latin typeface="Nunito"/>
                    <a:ea typeface="Nunito"/>
                    <a:cs typeface="Nunito"/>
                    <a:sym typeface="Nunito"/>
                  </a:rPr>
                  <a:t>We foster creativity and innovation in the learning process, allowing children to explore their potential in all areas of life.</a:t>
                </a:r>
                <a:endParaRPr sz="800">
                  <a:solidFill>
                    <a:srgbClr val="0C0C0C"/>
                  </a:solidFill>
                  <a:latin typeface="Nunito"/>
                  <a:ea typeface="Nunito"/>
                  <a:cs typeface="Nunito"/>
                  <a:sym typeface="Nunito"/>
                </a:endParaRPr>
              </a:p>
            </p:txBody>
          </p:sp>
          <p:sp>
            <p:nvSpPr>
              <p:cNvPr id="110" name="Google Shape;110;p13"/>
              <p:cNvSpPr txBox="1"/>
              <p:nvPr/>
            </p:nvSpPr>
            <p:spPr>
              <a:xfrm>
                <a:off x="540000" y="7382726"/>
                <a:ext cx="19401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000">
                    <a:solidFill>
                      <a:srgbClr val="0C0C0C"/>
                    </a:solidFill>
                    <a:latin typeface="Passion One"/>
                    <a:ea typeface="Passion One"/>
                    <a:cs typeface="Passion One"/>
                    <a:sym typeface="Passion One"/>
                  </a:rPr>
                  <a:t>CREATIVE APPROACH:</a:t>
                </a:r>
                <a:endParaRPr b="1" sz="1000">
                  <a:solidFill>
                    <a:srgbClr val="0C0C0C"/>
                  </a:solidFill>
                  <a:latin typeface="Passion One"/>
                  <a:ea typeface="Passion One"/>
                  <a:cs typeface="Passion One"/>
                  <a:sym typeface="Passion One"/>
                </a:endParaRPr>
              </a:p>
            </p:txBody>
          </p:sp>
        </p:grpSp>
      </p:grpSp>
      <p:grpSp>
        <p:nvGrpSpPr>
          <p:cNvPr id="111" name="Google Shape;111;p13"/>
          <p:cNvGrpSpPr/>
          <p:nvPr/>
        </p:nvGrpSpPr>
        <p:grpSpPr>
          <a:xfrm>
            <a:off x="540000" y="8311291"/>
            <a:ext cx="2024600" cy="1401193"/>
            <a:chOff x="540000" y="6745906"/>
            <a:chExt cx="2024600" cy="1401193"/>
          </a:xfrm>
        </p:grpSpPr>
        <p:grpSp>
          <p:nvGrpSpPr>
            <p:cNvPr id="112" name="Google Shape;112;p13"/>
            <p:cNvGrpSpPr/>
            <p:nvPr/>
          </p:nvGrpSpPr>
          <p:grpSpPr>
            <a:xfrm>
              <a:off x="1185055" y="6745906"/>
              <a:ext cx="1379545" cy="1401193"/>
              <a:chOff x="1185055" y="6745906"/>
              <a:chExt cx="1379545" cy="1401193"/>
            </a:xfrm>
          </p:grpSpPr>
          <p:sp>
            <p:nvSpPr>
              <p:cNvPr id="113" name="Google Shape;113;p13"/>
              <p:cNvSpPr/>
              <p:nvPr/>
            </p:nvSpPr>
            <p:spPr>
              <a:xfrm>
                <a:off x="1249400" y="6831899"/>
                <a:ext cx="1315200" cy="1315200"/>
              </a:xfrm>
              <a:prstGeom prst="ellipse">
                <a:avLst/>
              </a:prstGeom>
              <a:solidFill>
                <a:srgbClr val="DBC3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14" name="Google Shape;114;p13"/>
              <p:cNvGrpSpPr/>
              <p:nvPr/>
            </p:nvGrpSpPr>
            <p:grpSpPr>
              <a:xfrm>
                <a:off x="1185055" y="6745906"/>
                <a:ext cx="479810" cy="492841"/>
                <a:chOff x="618430" y="6745906"/>
                <a:chExt cx="479810" cy="492841"/>
              </a:xfrm>
            </p:grpSpPr>
            <p:sp>
              <p:nvSpPr>
                <p:cNvPr id="115" name="Google Shape;115;p13"/>
                <p:cNvSpPr/>
                <p:nvPr/>
              </p:nvSpPr>
              <p:spPr>
                <a:xfrm>
                  <a:off x="618430" y="6868260"/>
                  <a:ext cx="208500" cy="2085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 name="Google Shape;116;p13"/>
                <p:cNvSpPr/>
                <p:nvPr/>
              </p:nvSpPr>
              <p:spPr>
                <a:xfrm>
                  <a:off x="681241" y="7030247"/>
                  <a:ext cx="208500" cy="2085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 name="Google Shape;117;p13"/>
                <p:cNvSpPr/>
                <p:nvPr/>
              </p:nvSpPr>
              <p:spPr>
                <a:xfrm>
                  <a:off x="859795" y="7013717"/>
                  <a:ext cx="208500" cy="2085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 name="Google Shape;118;p13"/>
                <p:cNvSpPr/>
                <p:nvPr/>
              </p:nvSpPr>
              <p:spPr>
                <a:xfrm>
                  <a:off x="740785" y="6745906"/>
                  <a:ext cx="208500" cy="2085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13"/>
                <p:cNvSpPr/>
                <p:nvPr/>
              </p:nvSpPr>
              <p:spPr>
                <a:xfrm>
                  <a:off x="889740" y="6841814"/>
                  <a:ext cx="208500" cy="2085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 name="Google Shape;120;p13"/>
                <p:cNvSpPr/>
                <p:nvPr/>
              </p:nvSpPr>
              <p:spPr>
                <a:xfrm>
                  <a:off x="770730" y="6907931"/>
                  <a:ext cx="188700" cy="188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grpSp>
          <p:nvGrpSpPr>
            <p:cNvPr id="121" name="Google Shape;121;p13"/>
            <p:cNvGrpSpPr/>
            <p:nvPr/>
          </p:nvGrpSpPr>
          <p:grpSpPr>
            <a:xfrm>
              <a:off x="540000" y="7382726"/>
              <a:ext cx="1940100" cy="506349"/>
              <a:chOff x="540000" y="7382726"/>
              <a:chExt cx="1940100" cy="506349"/>
            </a:xfrm>
          </p:grpSpPr>
          <p:sp>
            <p:nvSpPr>
              <p:cNvPr id="122" name="Google Shape;122;p13"/>
              <p:cNvSpPr txBox="1"/>
              <p:nvPr/>
            </p:nvSpPr>
            <p:spPr>
              <a:xfrm>
                <a:off x="540000" y="7624475"/>
                <a:ext cx="1940100" cy="264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solidFill>
                      <a:srgbClr val="0C0C0C"/>
                    </a:solidFill>
                    <a:latin typeface="Nunito"/>
                    <a:ea typeface="Nunito"/>
                    <a:cs typeface="Nunito"/>
                    <a:sym typeface="Nunito"/>
                  </a:rPr>
                  <a:t>We provide flexible hours for parents to easily balance work and family life.</a:t>
                </a:r>
                <a:endParaRPr sz="800">
                  <a:solidFill>
                    <a:srgbClr val="0C0C0C"/>
                  </a:solidFill>
                  <a:latin typeface="Nunito"/>
                  <a:ea typeface="Nunito"/>
                  <a:cs typeface="Nunito"/>
                  <a:sym typeface="Nunito"/>
                </a:endParaRPr>
              </a:p>
            </p:txBody>
          </p:sp>
          <p:sp>
            <p:nvSpPr>
              <p:cNvPr id="123" name="Google Shape;123;p13"/>
              <p:cNvSpPr txBox="1"/>
              <p:nvPr/>
            </p:nvSpPr>
            <p:spPr>
              <a:xfrm>
                <a:off x="540000" y="7382726"/>
                <a:ext cx="19401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000">
                    <a:solidFill>
                      <a:srgbClr val="0C0C0C"/>
                    </a:solidFill>
                    <a:latin typeface="Passion One"/>
                    <a:ea typeface="Passion One"/>
                    <a:cs typeface="Passion One"/>
                    <a:sym typeface="Passion One"/>
                  </a:rPr>
                  <a:t>FLEXIBLE SCHEDULE:</a:t>
                </a:r>
                <a:endParaRPr b="1" sz="1000">
                  <a:solidFill>
                    <a:srgbClr val="0C0C0C"/>
                  </a:solidFill>
                  <a:latin typeface="Passion One"/>
                  <a:ea typeface="Passion One"/>
                  <a:cs typeface="Passion One"/>
                  <a:sym typeface="Passion One"/>
                </a:endParaRPr>
              </a:p>
            </p:txBody>
          </p:sp>
        </p:grpSp>
      </p:grpSp>
      <p:grpSp>
        <p:nvGrpSpPr>
          <p:cNvPr id="124" name="Google Shape;124;p13"/>
          <p:cNvGrpSpPr/>
          <p:nvPr/>
        </p:nvGrpSpPr>
        <p:grpSpPr>
          <a:xfrm>
            <a:off x="2761300" y="8311291"/>
            <a:ext cx="2024600" cy="1401193"/>
            <a:chOff x="2761300" y="6745906"/>
            <a:chExt cx="2024600" cy="1401193"/>
          </a:xfrm>
        </p:grpSpPr>
        <p:grpSp>
          <p:nvGrpSpPr>
            <p:cNvPr id="125" name="Google Shape;125;p13"/>
            <p:cNvGrpSpPr/>
            <p:nvPr/>
          </p:nvGrpSpPr>
          <p:grpSpPr>
            <a:xfrm>
              <a:off x="3406355" y="6745906"/>
              <a:ext cx="1379545" cy="1401193"/>
              <a:chOff x="1185055" y="6745906"/>
              <a:chExt cx="1379545" cy="1401193"/>
            </a:xfrm>
          </p:grpSpPr>
          <p:sp>
            <p:nvSpPr>
              <p:cNvPr id="126" name="Google Shape;126;p13"/>
              <p:cNvSpPr/>
              <p:nvPr/>
            </p:nvSpPr>
            <p:spPr>
              <a:xfrm>
                <a:off x="1249400" y="6831899"/>
                <a:ext cx="1315200" cy="1315200"/>
              </a:xfrm>
              <a:prstGeom prst="ellipse">
                <a:avLst/>
              </a:prstGeom>
              <a:solidFill>
                <a:srgbClr val="F9DB6E">
                  <a:alpha val="253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27" name="Google Shape;127;p13"/>
              <p:cNvGrpSpPr/>
              <p:nvPr/>
            </p:nvGrpSpPr>
            <p:grpSpPr>
              <a:xfrm>
                <a:off x="1185055" y="6745906"/>
                <a:ext cx="479810" cy="492841"/>
                <a:chOff x="618430" y="6745906"/>
                <a:chExt cx="479810" cy="492841"/>
              </a:xfrm>
            </p:grpSpPr>
            <p:sp>
              <p:nvSpPr>
                <p:cNvPr id="128" name="Google Shape;128;p13"/>
                <p:cNvSpPr/>
                <p:nvPr/>
              </p:nvSpPr>
              <p:spPr>
                <a:xfrm>
                  <a:off x="618430" y="6868260"/>
                  <a:ext cx="208500" cy="208500"/>
                </a:xfrm>
                <a:prstGeom prst="ellipse">
                  <a:avLst/>
                </a:prstGeom>
                <a:solidFill>
                  <a:srgbClr val="F9DB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 name="Google Shape;129;p13"/>
                <p:cNvSpPr/>
                <p:nvPr/>
              </p:nvSpPr>
              <p:spPr>
                <a:xfrm>
                  <a:off x="681241" y="7030247"/>
                  <a:ext cx="208500" cy="208500"/>
                </a:xfrm>
                <a:prstGeom prst="ellipse">
                  <a:avLst/>
                </a:prstGeom>
                <a:solidFill>
                  <a:srgbClr val="F9DB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 name="Google Shape;130;p13"/>
                <p:cNvSpPr/>
                <p:nvPr/>
              </p:nvSpPr>
              <p:spPr>
                <a:xfrm>
                  <a:off x="859795" y="7013717"/>
                  <a:ext cx="208500" cy="208500"/>
                </a:xfrm>
                <a:prstGeom prst="ellipse">
                  <a:avLst/>
                </a:prstGeom>
                <a:solidFill>
                  <a:srgbClr val="F9DB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13"/>
                <p:cNvSpPr/>
                <p:nvPr/>
              </p:nvSpPr>
              <p:spPr>
                <a:xfrm>
                  <a:off x="740785" y="6745906"/>
                  <a:ext cx="208500" cy="208500"/>
                </a:xfrm>
                <a:prstGeom prst="ellipse">
                  <a:avLst/>
                </a:prstGeom>
                <a:solidFill>
                  <a:srgbClr val="F9DB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 name="Google Shape;132;p13"/>
                <p:cNvSpPr/>
                <p:nvPr/>
              </p:nvSpPr>
              <p:spPr>
                <a:xfrm>
                  <a:off x="889740" y="6841814"/>
                  <a:ext cx="208500" cy="208500"/>
                </a:xfrm>
                <a:prstGeom prst="ellipse">
                  <a:avLst/>
                </a:prstGeom>
                <a:solidFill>
                  <a:srgbClr val="F9DB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 name="Google Shape;133;p13"/>
                <p:cNvSpPr/>
                <p:nvPr/>
              </p:nvSpPr>
              <p:spPr>
                <a:xfrm>
                  <a:off x="770730" y="6907931"/>
                  <a:ext cx="188700" cy="188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grpSp>
          <p:nvGrpSpPr>
            <p:cNvPr id="134" name="Google Shape;134;p13"/>
            <p:cNvGrpSpPr/>
            <p:nvPr/>
          </p:nvGrpSpPr>
          <p:grpSpPr>
            <a:xfrm>
              <a:off x="2761300" y="7382726"/>
              <a:ext cx="1940100" cy="648249"/>
              <a:chOff x="540000" y="7382726"/>
              <a:chExt cx="1940100" cy="648249"/>
            </a:xfrm>
          </p:grpSpPr>
          <p:sp>
            <p:nvSpPr>
              <p:cNvPr id="135" name="Google Shape;135;p13"/>
              <p:cNvSpPr txBox="1"/>
              <p:nvPr/>
            </p:nvSpPr>
            <p:spPr>
              <a:xfrm>
                <a:off x="540000" y="7624475"/>
                <a:ext cx="1940100" cy="406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solidFill>
                      <a:srgbClr val="0C0C0C"/>
                    </a:solidFill>
                    <a:latin typeface="Nunito"/>
                    <a:ea typeface="Nunito"/>
                    <a:cs typeface="Nunito"/>
                    <a:sym typeface="Nunito"/>
                  </a:rPr>
                  <a:t>Our daycare is conveniently located, making it easily accessible for many families.</a:t>
                </a:r>
                <a:endParaRPr sz="800">
                  <a:solidFill>
                    <a:srgbClr val="0C0C0C"/>
                  </a:solidFill>
                  <a:latin typeface="Nunito"/>
                  <a:ea typeface="Nunito"/>
                  <a:cs typeface="Nunito"/>
                  <a:sym typeface="Nunito"/>
                </a:endParaRPr>
              </a:p>
            </p:txBody>
          </p:sp>
          <p:sp>
            <p:nvSpPr>
              <p:cNvPr id="136" name="Google Shape;136;p13"/>
              <p:cNvSpPr txBox="1"/>
              <p:nvPr/>
            </p:nvSpPr>
            <p:spPr>
              <a:xfrm>
                <a:off x="540000" y="7382726"/>
                <a:ext cx="19401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000">
                    <a:solidFill>
                      <a:srgbClr val="0C0C0C"/>
                    </a:solidFill>
                    <a:latin typeface="Passion One"/>
                    <a:ea typeface="Passion One"/>
                    <a:cs typeface="Passion One"/>
                    <a:sym typeface="Passion One"/>
                  </a:rPr>
                  <a:t>CONVENIENT LOCATION:</a:t>
                </a:r>
                <a:endParaRPr b="1" sz="1000">
                  <a:solidFill>
                    <a:srgbClr val="0C0C0C"/>
                  </a:solidFill>
                  <a:latin typeface="Passion One"/>
                  <a:ea typeface="Passion One"/>
                  <a:cs typeface="Passion One"/>
                  <a:sym typeface="Passion One"/>
                </a:endParaRPr>
              </a:p>
            </p:txBody>
          </p:sp>
        </p:grpSp>
      </p:grpSp>
      <p:grpSp>
        <p:nvGrpSpPr>
          <p:cNvPr id="137" name="Google Shape;137;p13"/>
          <p:cNvGrpSpPr/>
          <p:nvPr/>
        </p:nvGrpSpPr>
        <p:grpSpPr>
          <a:xfrm>
            <a:off x="4951575" y="8311291"/>
            <a:ext cx="2024600" cy="1401193"/>
            <a:chOff x="4951575" y="6745906"/>
            <a:chExt cx="2024600" cy="1401193"/>
          </a:xfrm>
        </p:grpSpPr>
        <p:grpSp>
          <p:nvGrpSpPr>
            <p:cNvPr id="138" name="Google Shape;138;p13"/>
            <p:cNvGrpSpPr/>
            <p:nvPr/>
          </p:nvGrpSpPr>
          <p:grpSpPr>
            <a:xfrm>
              <a:off x="5596630" y="6745906"/>
              <a:ext cx="1379545" cy="1401193"/>
              <a:chOff x="1185055" y="6745906"/>
              <a:chExt cx="1379545" cy="1401193"/>
            </a:xfrm>
          </p:grpSpPr>
          <p:sp>
            <p:nvSpPr>
              <p:cNvPr id="139" name="Google Shape;139;p13"/>
              <p:cNvSpPr/>
              <p:nvPr/>
            </p:nvSpPr>
            <p:spPr>
              <a:xfrm>
                <a:off x="1249400" y="6831899"/>
                <a:ext cx="1315200" cy="1315200"/>
              </a:xfrm>
              <a:prstGeom prst="ellipse">
                <a:avLst/>
              </a:prstGeom>
              <a:solidFill>
                <a:srgbClr val="FFB5E0">
                  <a:alpha val="202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40" name="Google Shape;140;p13"/>
              <p:cNvGrpSpPr/>
              <p:nvPr/>
            </p:nvGrpSpPr>
            <p:grpSpPr>
              <a:xfrm>
                <a:off x="1185055" y="6745906"/>
                <a:ext cx="479810" cy="492841"/>
                <a:chOff x="618430" y="6745906"/>
                <a:chExt cx="479810" cy="492841"/>
              </a:xfrm>
            </p:grpSpPr>
            <p:sp>
              <p:nvSpPr>
                <p:cNvPr id="141" name="Google Shape;141;p13"/>
                <p:cNvSpPr/>
                <p:nvPr/>
              </p:nvSpPr>
              <p:spPr>
                <a:xfrm>
                  <a:off x="618430" y="6868260"/>
                  <a:ext cx="208500" cy="208500"/>
                </a:xfrm>
                <a:prstGeom prst="ellipse">
                  <a:avLst/>
                </a:prstGeom>
                <a:solidFill>
                  <a:srgbClr val="FFB5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 name="Google Shape;142;p13"/>
                <p:cNvSpPr/>
                <p:nvPr/>
              </p:nvSpPr>
              <p:spPr>
                <a:xfrm>
                  <a:off x="681241" y="7030247"/>
                  <a:ext cx="208500" cy="208500"/>
                </a:xfrm>
                <a:prstGeom prst="ellipse">
                  <a:avLst/>
                </a:prstGeom>
                <a:solidFill>
                  <a:srgbClr val="FFB5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 name="Google Shape;143;p13"/>
                <p:cNvSpPr/>
                <p:nvPr/>
              </p:nvSpPr>
              <p:spPr>
                <a:xfrm>
                  <a:off x="859795" y="7013717"/>
                  <a:ext cx="208500" cy="208500"/>
                </a:xfrm>
                <a:prstGeom prst="ellipse">
                  <a:avLst/>
                </a:prstGeom>
                <a:solidFill>
                  <a:srgbClr val="FFB5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 name="Google Shape;144;p13"/>
                <p:cNvSpPr/>
                <p:nvPr/>
              </p:nvSpPr>
              <p:spPr>
                <a:xfrm>
                  <a:off x="740785" y="6745906"/>
                  <a:ext cx="208500" cy="208500"/>
                </a:xfrm>
                <a:prstGeom prst="ellipse">
                  <a:avLst/>
                </a:prstGeom>
                <a:solidFill>
                  <a:srgbClr val="FFB5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 name="Google Shape;145;p13"/>
                <p:cNvSpPr/>
                <p:nvPr/>
              </p:nvSpPr>
              <p:spPr>
                <a:xfrm>
                  <a:off x="889740" y="6841814"/>
                  <a:ext cx="208500" cy="208500"/>
                </a:xfrm>
                <a:prstGeom prst="ellipse">
                  <a:avLst/>
                </a:prstGeom>
                <a:solidFill>
                  <a:srgbClr val="FFB5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13"/>
                <p:cNvSpPr/>
                <p:nvPr/>
              </p:nvSpPr>
              <p:spPr>
                <a:xfrm>
                  <a:off x="770730" y="6907931"/>
                  <a:ext cx="188700" cy="188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grpSp>
          <p:nvGrpSpPr>
            <p:cNvPr id="147" name="Google Shape;147;p13"/>
            <p:cNvGrpSpPr/>
            <p:nvPr/>
          </p:nvGrpSpPr>
          <p:grpSpPr>
            <a:xfrm>
              <a:off x="4951575" y="7382726"/>
              <a:ext cx="1940100" cy="648249"/>
              <a:chOff x="540000" y="7382726"/>
              <a:chExt cx="1940100" cy="648249"/>
            </a:xfrm>
          </p:grpSpPr>
          <p:sp>
            <p:nvSpPr>
              <p:cNvPr id="148" name="Google Shape;148;p13"/>
              <p:cNvSpPr txBox="1"/>
              <p:nvPr/>
            </p:nvSpPr>
            <p:spPr>
              <a:xfrm>
                <a:off x="540000" y="7624475"/>
                <a:ext cx="1940100" cy="406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800">
                    <a:solidFill>
                      <a:srgbClr val="0C0C0C"/>
                    </a:solidFill>
                    <a:latin typeface="Nunito"/>
                    <a:ea typeface="Nunito"/>
                    <a:cs typeface="Nunito"/>
                    <a:sym typeface="Nunito"/>
                  </a:rPr>
                  <a:t>Sign up for a tour to see our daycare in person and learn more about what we offer for your family.</a:t>
                </a:r>
                <a:endParaRPr sz="800">
                  <a:solidFill>
                    <a:srgbClr val="0C0C0C"/>
                  </a:solidFill>
                  <a:latin typeface="Nunito"/>
                  <a:ea typeface="Nunito"/>
                  <a:cs typeface="Nunito"/>
                  <a:sym typeface="Nunito"/>
                </a:endParaRPr>
              </a:p>
            </p:txBody>
          </p:sp>
          <p:sp>
            <p:nvSpPr>
              <p:cNvPr id="149" name="Google Shape;149;p13"/>
              <p:cNvSpPr txBox="1"/>
              <p:nvPr/>
            </p:nvSpPr>
            <p:spPr>
              <a:xfrm>
                <a:off x="540000" y="7382726"/>
                <a:ext cx="19401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000">
                    <a:solidFill>
                      <a:srgbClr val="0C0C0C"/>
                    </a:solidFill>
                    <a:latin typeface="Passion One"/>
                    <a:ea typeface="Passion One"/>
                    <a:cs typeface="Passion One"/>
                    <a:sym typeface="Passion One"/>
                  </a:rPr>
                  <a:t>SCHEDULE A TOUR:</a:t>
                </a:r>
                <a:endParaRPr b="1" sz="1000">
                  <a:solidFill>
                    <a:srgbClr val="0C0C0C"/>
                  </a:solidFill>
                  <a:latin typeface="Passion One"/>
                  <a:ea typeface="Passion One"/>
                  <a:cs typeface="Passion One"/>
                  <a:sym typeface="Passion One"/>
                </a:endParaRPr>
              </a:p>
            </p:txBody>
          </p:sp>
        </p:grpSp>
      </p:grpSp>
      <p:sp>
        <p:nvSpPr>
          <p:cNvPr id="150" name="Google Shape;150;p13"/>
          <p:cNvSpPr txBox="1"/>
          <p:nvPr/>
        </p:nvSpPr>
        <p:spPr>
          <a:xfrm>
            <a:off x="2086150" y="10073815"/>
            <a:ext cx="3290400" cy="3078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b="1" lang="ru" sz="1000">
                <a:solidFill>
                  <a:srgbClr val="0C0C0C"/>
                </a:solidFill>
                <a:latin typeface="Passion One"/>
                <a:ea typeface="Passion One"/>
                <a:cs typeface="Passion One"/>
                <a:sym typeface="Passion One"/>
              </a:rPr>
              <a:t>I hope this helps! If you need any more assistance or have</a:t>
            </a:r>
            <a:endParaRPr b="1" sz="1000">
              <a:solidFill>
                <a:srgbClr val="0C0C0C"/>
              </a:solidFill>
              <a:latin typeface="Passion One"/>
              <a:ea typeface="Passion One"/>
              <a:cs typeface="Passion One"/>
              <a:sym typeface="Passion One"/>
            </a:endParaRPr>
          </a:p>
          <a:p>
            <a:pPr indent="0" lvl="0" marL="0" rtl="0" algn="ctr">
              <a:lnSpc>
                <a:spcPct val="100000"/>
              </a:lnSpc>
              <a:spcBef>
                <a:spcPts val="0"/>
              </a:spcBef>
              <a:spcAft>
                <a:spcPts val="0"/>
              </a:spcAft>
              <a:buNone/>
            </a:pPr>
            <a:r>
              <a:rPr b="1" lang="ru" sz="1000">
                <a:solidFill>
                  <a:srgbClr val="0C0C0C"/>
                </a:solidFill>
                <a:latin typeface="Passion One"/>
                <a:ea typeface="Passion One"/>
                <a:cs typeface="Passion One"/>
                <a:sym typeface="Passion One"/>
              </a:rPr>
              <a:t>any further requests, please feel free to ask.</a:t>
            </a:r>
            <a:endParaRPr b="1" sz="1000">
              <a:solidFill>
                <a:srgbClr val="0C0C0C"/>
              </a:solidFill>
              <a:latin typeface="Passion One"/>
              <a:ea typeface="Passion One"/>
              <a:cs typeface="Passion One"/>
              <a:sym typeface="Passion One"/>
            </a:endParaRPr>
          </a:p>
        </p:txBody>
      </p:sp>
      <p:sp>
        <p:nvSpPr>
          <p:cNvPr id="151" name="Google Shape;151;p13"/>
          <p:cNvSpPr/>
          <p:nvPr/>
        </p:nvSpPr>
        <p:spPr>
          <a:xfrm>
            <a:off x="4446040" y="-8225"/>
            <a:ext cx="4342500" cy="4342500"/>
          </a:xfrm>
          <a:prstGeom prst="ellipse">
            <a:avLst/>
          </a:prstGeom>
          <a:solidFill>
            <a:srgbClr val="F9DB6E">
              <a:alpha val="7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 name="Google Shape;152;p13"/>
          <p:cNvSpPr/>
          <p:nvPr/>
        </p:nvSpPr>
        <p:spPr>
          <a:xfrm>
            <a:off x="0" y="0"/>
            <a:ext cx="7560000" cy="610500"/>
          </a:xfrm>
          <a:prstGeom prst="rect">
            <a:avLst/>
          </a:prstGeom>
          <a:solidFill>
            <a:schemeClr val="lt1"/>
          </a:solidFill>
          <a:ln>
            <a:noFill/>
          </a:ln>
          <a:effectLst>
            <a:outerShdw blurRad="171450" rotWithShape="0" algn="bl" dir="7200000" dist="28575">
              <a:srgbClr val="F9DB6E">
                <a:alpha val="3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 name="Google Shape;153;p13"/>
          <p:cNvSpPr txBox="1"/>
          <p:nvPr/>
        </p:nvSpPr>
        <p:spPr>
          <a:xfrm>
            <a:off x="946095" y="163963"/>
            <a:ext cx="21417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latin typeface="Passion One"/>
                <a:ea typeface="Passion One"/>
                <a:cs typeface="Passion One"/>
                <a:sym typeface="Passion One"/>
              </a:rPr>
              <a:t>GARDEN PRESCHOOL</a:t>
            </a:r>
            <a:endParaRPr sz="1600">
              <a:latin typeface="Passion One"/>
              <a:ea typeface="Passion One"/>
              <a:cs typeface="Passion One"/>
              <a:sym typeface="Passion One"/>
            </a:endParaRPr>
          </a:p>
        </p:txBody>
      </p:sp>
      <p:sp>
        <p:nvSpPr>
          <p:cNvPr id="154" name="Google Shape;154;p13"/>
          <p:cNvSpPr txBox="1"/>
          <p:nvPr/>
        </p:nvSpPr>
        <p:spPr>
          <a:xfrm>
            <a:off x="3539986" y="259353"/>
            <a:ext cx="34806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latin typeface="Poppins"/>
                <a:ea typeface="Poppins"/>
                <a:cs typeface="Poppins"/>
                <a:sym typeface="Poppins"/>
              </a:rPr>
              <a:t>5 STREET, RIVERSIDE, CA 9250 | 8956 586 76 76 | GARDEN.COM</a:t>
            </a:r>
            <a:endParaRPr sz="900">
              <a:latin typeface="Poppins"/>
              <a:ea typeface="Poppins"/>
              <a:cs typeface="Poppins"/>
              <a:sym typeface="Poppins"/>
            </a:endParaRPr>
          </a:p>
        </p:txBody>
      </p:sp>
      <p:sp>
        <p:nvSpPr>
          <p:cNvPr id="155" name="Google Shape;155;p13"/>
          <p:cNvSpPr txBox="1"/>
          <p:nvPr/>
        </p:nvSpPr>
        <p:spPr>
          <a:xfrm>
            <a:off x="3656575" y="1531968"/>
            <a:ext cx="3363600" cy="1262100"/>
          </a:xfrm>
          <a:prstGeom prst="rect">
            <a:avLst/>
          </a:prstGeom>
          <a:noFill/>
          <a:ln>
            <a:noFill/>
          </a:ln>
          <a:effectLst>
            <a:outerShdw blurRad="57150" rotWithShape="0" algn="bl" dir="5400000" dist="57150">
              <a:srgbClr val="B4836B">
                <a:alpha val="67000"/>
              </a:srgbClr>
            </a:outerShdw>
          </a:effectLst>
        </p:spPr>
        <p:txBody>
          <a:bodyPr anchorCtr="0" anchor="t" bIns="0" lIns="0" spcFirstLastPara="1" rIns="0" wrap="square" tIns="0">
            <a:spAutoFit/>
          </a:bodyPr>
          <a:lstStyle/>
          <a:p>
            <a:pPr indent="0" lvl="0" marL="0" rtl="0" algn="r">
              <a:lnSpc>
                <a:spcPct val="100000"/>
              </a:lnSpc>
              <a:spcBef>
                <a:spcPts val="0"/>
              </a:spcBef>
              <a:spcAft>
                <a:spcPts val="0"/>
              </a:spcAft>
              <a:buNone/>
            </a:pPr>
            <a:r>
              <a:rPr lang="ru" sz="4100">
                <a:solidFill>
                  <a:schemeClr val="lt1"/>
                </a:solidFill>
                <a:latin typeface="Luckiest Guy"/>
                <a:ea typeface="Luckiest Guy"/>
                <a:cs typeface="Luckiest Guy"/>
                <a:sym typeface="Luckiest Guy"/>
              </a:rPr>
              <a:t>DAYCARE</a:t>
            </a:r>
            <a:endParaRPr sz="4100">
              <a:solidFill>
                <a:schemeClr val="lt1"/>
              </a:solidFill>
              <a:latin typeface="Luckiest Guy"/>
              <a:ea typeface="Luckiest Guy"/>
              <a:cs typeface="Luckiest Guy"/>
              <a:sym typeface="Luckiest Guy"/>
            </a:endParaRPr>
          </a:p>
          <a:p>
            <a:pPr indent="0" lvl="0" marL="0" rtl="0" algn="r">
              <a:lnSpc>
                <a:spcPct val="100000"/>
              </a:lnSpc>
              <a:spcBef>
                <a:spcPts val="0"/>
              </a:spcBef>
              <a:spcAft>
                <a:spcPts val="0"/>
              </a:spcAft>
              <a:buNone/>
            </a:pPr>
            <a:r>
              <a:rPr lang="ru" sz="4100">
                <a:solidFill>
                  <a:schemeClr val="lt1"/>
                </a:solidFill>
                <a:latin typeface="Luckiest Guy"/>
                <a:ea typeface="Luckiest Guy"/>
                <a:cs typeface="Luckiest Guy"/>
                <a:sym typeface="Luckiest Guy"/>
              </a:rPr>
              <a:t>Newsletter</a:t>
            </a:r>
            <a:endParaRPr sz="4100">
              <a:solidFill>
                <a:schemeClr val="lt1"/>
              </a:solidFill>
              <a:latin typeface="Luckiest Guy"/>
              <a:ea typeface="Luckiest Guy"/>
              <a:cs typeface="Luckiest Guy"/>
              <a:sym typeface="Luckiest Guy"/>
            </a:endParaRPr>
          </a:p>
        </p:txBody>
      </p:sp>
      <p:grpSp>
        <p:nvGrpSpPr>
          <p:cNvPr id="156" name="Google Shape;156;p13"/>
          <p:cNvGrpSpPr/>
          <p:nvPr/>
        </p:nvGrpSpPr>
        <p:grpSpPr>
          <a:xfrm>
            <a:off x="539998" y="133662"/>
            <a:ext cx="299641" cy="307779"/>
            <a:chOff x="618430" y="6745906"/>
            <a:chExt cx="479810" cy="492841"/>
          </a:xfrm>
        </p:grpSpPr>
        <p:sp>
          <p:nvSpPr>
            <p:cNvPr id="157" name="Google Shape;157;p13"/>
            <p:cNvSpPr/>
            <p:nvPr/>
          </p:nvSpPr>
          <p:spPr>
            <a:xfrm>
              <a:off x="618430" y="6868260"/>
              <a:ext cx="208500" cy="2085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 name="Google Shape;158;p13"/>
            <p:cNvSpPr/>
            <p:nvPr/>
          </p:nvSpPr>
          <p:spPr>
            <a:xfrm>
              <a:off x="681241" y="7030247"/>
              <a:ext cx="208500" cy="2085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 name="Google Shape;159;p13"/>
            <p:cNvSpPr/>
            <p:nvPr/>
          </p:nvSpPr>
          <p:spPr>
            <a:xfrm>
              <a:off x="859795" y="7013717"/>
              <a:ext cx="208500" cy="2085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 name="Google Shape;160;p13"/>
            <p:cNvSpPr/>
            <p:nvPr/>
          </p:nvSpPr>
          <p:spPr>
            <a:xfrm>
              <a:off x="740785" y="6745906"/>
              <a:ext cx="208500" cy="2085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 name="Google Shape;161;p13"/>
            <p:cNvSpPr/>
            <p:nvPr/>
          </p:nvSpPr>
          <p:spPr>
            <a:xfrm>
              <a:off x="889740" y="6841814"/>
              <a:ext cx="208500" cy="208500"/>
            </a:xfrm>
            <a:prstGeom prst="ellipse">
              <a:avLst/>
            </a:prstGeom>
            <a:solidFill>
              <a:srgbClr val="DBC3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 name="Google Shape;162;p13"/>
            <p:cNvSpPr/>
            <p:nvPr/>
          </p:nvSpPr>
          <p:spPr>
            <a:xfrm>
              <a:off x="770730" y="6907931"/>
              <a:ext cx="188700" cy="188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