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Ubuntu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340">
          <p15:clr>
            <a:srgbClr val="747775"/>
          </p15:clr>
        </p15:guide>
        <p15:guide id="2" pos="4422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40"/>
        <p:guide pos="442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Ubuntu-boldItalic.fntdata"/><Relationship Id="rId9" Type="http://schemas.openxmlformats.org/officeDocument/2006/relationships/font" Target="fonts/Ubuntu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Ubuntu-regular.fntdata"/><Relationship Id="rId8" Type="http://schemas.openxmlformats.org/officeDocument/2006/relationships/font" Target="fonts/Ubuntu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540000" y="345875"/>
            <a:ext cx="36495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800">
                <a:solidFill>
                  <a:srgbClr val="262626"/>
                </a:solidFill>
                <a:latin typeface="Ubuntu"/>
                <a:ea typeface="Ubuntu"/>
                <a:cs typeface="Ubuntu"/>
                <a:sym typeface="Ubuntu"/>
              </a:rPr>
              <a:t>James Anderson</a:t>
            </a:r>
            <a:endParaRPr b="1" sz="2800">
              <a:solidFill>
                <a:srgbClr val="262626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5851532" y="591270"/>
            <a:ext cx="11706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" sz="1000">
                <a:solidFill>
                  <a:srgbClr val="002ED9"/>
                </a:solidFill>
                <a:latin typeface="Ubuntu"/>
                <a:ea typeface="Ubuntu"/>
                <a:cs typeface="Ubuntu"/>
                <a:sym typeface="Ubuntu"/>
              </a:rPr>
              <a:t>DATA ANALYST</a:t>
            </a:r>
            <a:endParaRPr sz="1000">
              <a:solidFill>
                <a:srgbClr val="002ED9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540000" y="1014150"/>
            <a:ext cx="64800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000">
                <a:solidFill>
                  <a:srgbClr val="262626"/>
                </a:solidFill>
                <a:latin typeface="Ubuntu"/>
                <a:ea typeface="Ubuntu"/>
                <a:cs typeface="Ubuntu"/>
                <a:sym typeface="Ubuntu"/>
              </a:rPr>
              <a:t>Driven, analytical, and resourceful Data Analyst with proven experience in transforming data into impactful insights and strategic recommendations for businesses. Adept at using analytical tools and statistical methods </a:t>
            </a:r>
            <a:endParaRPr sz="1000">
              <a:solidFill>
                <a:srgbClr val="262626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000">
                <a:solidFill>
                  <a:srgbClr val="262626"/>
                </a:solidFill>
                <a:latin typeface="Ubuntu"/>
                <a:ea typeface="Ubuntu"/>
                <a:cs typeface="Ubuntu"/>
                <a:sym typeface="Ubuntu"/>
              </a:rPr>
              <a:t>to drive data-driven decisions. Possesses a Bachelor’s and Master’s degree in Data Science, complemented by industry certifications. Fluent in English and Spanish.</a:t>
            </a:r>
            <a:endParaRPr sz="1000">
              <a:solidFill>
                <a:srgbClr val="262626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grpSp>
        <p:nvGrpSpPr>
          <p:cNvPr id="57" name="Google Shape;57;p13"/>
          <p:cNvGrpSpPr/>
          <p:nvPr/>
        </p:nvGrpSpPr>
        <p:grpSpPr>
          <a:xfrm>
            <a:off x="391050" y="1992575"/>
            <a:ext cx="6777900" cy="425425"/>
            <a:chOff x="391050" y="1992575"/>
            <a:chExt cx="6777900" cy="425425"/>
          </a:xfrm>
        </p:grpSpPr>
        <p:cxnSp>
          <p:nvCxnSpPr>
            <p:cNvPr id="58" name="Google Shape;58;p13"/>
            <p:cNvCxnSpPr/>
            <p:nvPr/>
          </p:nvCxnSpPr>
          <p:spPr>
            <a:xfrm>
              <a:off x="541500" y="1992575"/>
              <a:ext cx="6480900" cy="0"/>
            </a:xfrm>
            <a:prstGeom prst="straightConnector1">
              <a:avLst/>
            </a:prstGeom>
            <a:noFill/>
            <a:ln cap="flat" cmpd="sng" w="19050">
              <a:solidFill>
                <a:srgbClr val="002E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9" name="Google Shape;59;p13"/>
            <p:cNvCxnSpPr/>
            <p:nvPr/>
          </p:nvCxnSpPr>
          <p:spPr>
            <a:xfrm>
              <a:off x="541500" y="2418000"/>
              <a:ext cx="6480900" cy="0"/>
            </a:xfrm>
            <a:prstGeom prst="straightConnector1">
              <a:avLst/>
            </a:prstGeom>
            <a:noFill/>
            <a:ln cap="flat" cmpd="sng" w="19050">
              <a:solidFill>
                <a:srgbClr val="002E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60" name="Google Shape;60;p13"/>
            <p:cNvSpPr txBox="1"/>
            <p:nvPr/>
          </p:nvSpPr>
          <p:spPr>
            <a:xfrm>
              <a:off x="391050" y="2128350"/>
              <a:ext cx="67779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002ED9"/>
                  </a:solidFill>
                  <a:latin typeface="Ubuntu"/>
                  <a:ea typeface="Ubuntu"/>
                  <a:cs typeface="Ubuntu"/>
                  <a:sym typeface="Ubuntu"/>
                </a:rPr>
                <a:t>james.anderson@mail.ltd   •</a:t>
              </a:r>
              <a:r>
                <a:rPr lang="ru" sz="1000">
                  <a:solidFill>
                    <a:srgbClr val="002ED9"/>
                  </a:solidFill>
                  <a:latin typeface="Ubuntu"/>
                  <a:ea typeface="Ubuntu"/>
                  <a:cs typeface="Ubuntu"/>
                  <a:sym typeface="Ubuntu"/>
                </a:rPr>
                <a:t>   </a:t>
              </a:r>
              <a:r>
                <a:rPr lang="ru" sz="1000">
                  <a:solidFill>
                    <a:srgbClr val="002ED9"/>
                  </a:solidFill>
                  <a:latin typeface="Ubuntu"/>
                  <a:ea typeface="Ubuntu"/>
                  <a:cs typeface="Ubuntu"/>
                  <a:sym typeface="Ubuntu"/>
                </a:rPr>
                <a:t>+1 (123) 456-7890</a:t>
              </a:r>
              <a:r>
                <a:rPr lang="ru" sz="1000">
                  <a:solidFill>
                    <a:srgbClr val="002ED9"/>
                  </a:solidFill>
                  <a:latin typeface="Ubuntu"/>
                  <a:ea typeface="Ubuntu"/>
                  <a:cs typeface="Ubuntu"/>
                  <a:sym typeface="Ubuntu"/>
                </a:rPr>
                <a:t>   </a:t>
              </a:r>
              <a:r>
                <a:rPr lang="ru" sz="1000">
                  <a:solidFill>
                    <a:srgbClr val="002ED9"/>
                  </a:solidFill>
                  <a:latin typeface="Ubuntu"/>
                  <a:ea typeface="Ubuntu"/>
                  <a:cs typeface="Ubuntu"/>
                  <a:sym typeface="Ubuntu"/>
                </a:rPr>
                <a:t>•</a:t>
              </a:r>
              <a:r>
                <a:rPr lang="ru" sz="1000">
                  <a:solidFill>
                    <a:srgbClr val="002ED9"/>
                  </a:solidFill>
                  <a:latin typeface="Ubuntu"/>
                  <a:ea typeface="Ubuntu"/>
                  <a:cs typeface="Ubuntu"/>
                  <a:sym typeface="Ubuntu"/>
                </a:rPr>
                <a:t>   </a:t>
              </a:r>
              <a:r>
                <a:rPr lang="ru" sz="1000">
                  <a:solidFill>
                    <a:srgbClr val="002ED9"/>
                  </a:solidFill>
                  <a:latin typeface="Ubuntu"/>
                  <a:ea typeface="Ubuntu"/>
                  <a:cs typeface="Ubuntu"/>
                  <a:sym typeface="Ubuntu"/>
                </a:rPr>
                <a:t>linkedin.com/in/your-name</a:t>
              </a:r>
              <a:r>
                <a:rPr lang="ru" sz="1000">
                  <a:solidFill>
                    <a:srgbClr val="002ED9"/>
                  </a:solidFill>
                  <a:latin typeface="Ubuntu"/>
                  <a:ea typeface="Ubuntu"/>
                  <a:cs typeface="Ubuntu"/>
                  <a:sym typeface="Ubuntu"/>
                </a:rPr>
                <a:t>   </a:t>
              </a:r>
              <a:r>
                <a:rPr lang="ru" sz="1000">
                  <a:solidFill>
                    <a:srgbClr val="002ED9"/>
                  </a:solidFill>
                  <a:latin typeface="Ubuntu"/>
                  <a:ea typeface="Ubuntu"/>
                  <a:cs typeface="Ubuntu"/>
                  <a:sym typeface="Ubuntu"/>
                </a:rPr>
                <a:t>•</a:t>
              </a:r>
              <a:r>
                <a:rPr lang="ru" sz="1000">
                  <a:solidFill>
                    <a:srgbClr val="002ED9"/>
                  </a:solidFill>
                  <a:latin typeface="Ubuntu"/>
                  <a:ea typeface="Ubuntu"/>
                  <a:cs typeface="Ubuntu"/>
                  <a:sym typeface="Ubuntu"/>
                </a:rPr>
                <a:t>   </a:t>
              </a:r>
              <a:r>
                <a:rPr lang="ru" sz="1000">
                  <a:solidFill>
                    <a:srgbClr val="002ED9"/>
                  </a:solidFill>
                  <a:latin typeface="Ubuntu"/>
                  <a:ea typeface="Ubuntu"/>
                  <a:cs typeface="Ubuntu"/>
                  <a:sym typeface="Ubuntu"/>
                </a:rPr>
                <a:t>github.com/your-name</a:t>
              </a:r>
              <a:endParaRPr sz="1000">
                <a:solidFill>
                  <a:srgbClr val="002ED9"/>
                </a:solidFill>
                <a:latin typeface="Ubuntu"/>
                <a:ea typeface="Ubuntu"/>
                <a:cs typeface="Ubuntu"/>
                <a:sym typeface="Ubuntu"/>
              </a:endParaRPr>
            </a:p>
          </p:txBody>
        </p:sp>
      </p:grpSp>
      <p:sp>
        <p:nvSpPr>
          <p:cNvPr id="61" name="Google Shape;61;p13"/>
          <p:cNvSpPr txBox="1"/>
          <p:nvPr/>
        </p:nvSpPr>
        <p:spPr>
          <a:xfrm>
            <a:off x="540000" y="2627875"/>
            <a:ext cx="20010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300">
                <a:solidFill>
                  <a:srgbClr val="002ED9"/>
                </a:solidFill>
                <a:latin typeface="Ubuntu"/>
                <a:ea typeface="Ubuntu"/>
                <a:cs typeface="Ubuntu"/>
                <a:sym typeface="Ubuntu"/>
              </a:rPr>
              <a:t>TECHNICAL  SKILLS</a:t>
            </a:r>
            <a:endParaRPr b="1" sz="1300">
              <a:solidFill>
                <a:srgbClr val="002ED9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grpSp>
        <p:nvGrpSpPr>
          <p:cNvPr id="62" name="Google Shape;62;p13"/>
          <p:cNvGrpSpPr/>
          <p:nvPr/>
        </p:nvGrpSpPr>
        <p:grpSpPr>
          <a:xfrm>
            <a:off x="534084" y="2959175"/>
            <a:ext cx="6486056" cy="338700"/>
            <a:chOff x="534084" y="2959175"/>
            <a:chExt cx="6486056" cy="338700"/>
          </a:xfrm>
        </p:grpSpPr>
        <p:sp>
          <p:nvSpPr>
            <p:cNvPr id="63" name="Google Shape;63;p13"/>
            <p:cNvSpPr txBox="1"/>
            <p:nvPr/>
          </p:nvSpPr>
          <p:spPr>
            <a:xfrm>
              <a:off x="534084" y="2959175"/>
              <a:ext cx="200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rPr>
                <a:t>Data Management </a:t>
              </a:r>
              <a:endParaRPr b="1" sz="1000">
                <a:solidFill>
                  <a:srgbClr val="262626"/>
                </a:solidFill>
                <a:latin typeface="Ubuntu"/>
                <a:ea typeface="Ubuntu"/>
                <a:cs typeface="Ubuntu"/>
                <a:sym typeface="Ubuntu"/>
              </a:endParaRPr>
            </a:p>
          </p:txBody>
        </p:sp>
        <p:sp>
          <p:nvSpPr>
            <p:cNvPr id="64" name="Google Shape;64;p13"/>
            <p:cNvSpPr txBox="1"/>
            <p:nvPr/>
          </p:nvSpPr>
          <p:spPr>
            <a:xfrm>
              <a:off x="2781440" y="2959175"/>
              <a:ext cx="42387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rPr>
                <a:t>Data Modeling &amp; Architecture, Data Integrity Checks, Data Visualization, Business Intelligence, Predictive Analytics</a:t>
              </a:r>
              <a:endParaRPr b="1" sz="1000">
                <a:solidFill>
                  <a:srgbClr val="262626"/>
                </a:solidFill>
                <a:latin typeface="Ubuntu"/>
                <a:ea typeface="Ubuntu"/>
                <a:cs typeface="Ubuntu"/>
                <a:sym typeface="Ubuntu"/>
              </a:endParaRPr>
            </a:p>
          </p:txBody>
        </p:sp>
      </p:grpSp>
      <p:grpSp>
        <p:nvGrpSpPr>
          <p:cNvPr id="65" name="Google Shape;65;p13"/>
          <p:cNvGrpSpPr/>
          <p:nvPr/>
        </p:nvGrpSpPr>
        <p:grpSpPr>
          <a:xfrm>
            <a:off x="534084" y="3529856"/>
            <a:ext cx="6486056" cy="338700"/>
            <a:chOff x="534084" y="2959175"/>
            <a:chExt cx="6486056" cy="338700"/>
          </a:xfrm>
        </p:grpSpPr>
        <p:sp>
          <p:nvSpPr>
            <p:cNvPr id="66" name="Google Shape;66;p13"/>
            <p:cNvSpPr txBox="1"/>
            <p:nvPr/>
          </p:nvSpPr>
          <p:spPr>
            <a:xfrm>
              <a:off x="534084" y="2959175"/>
              <a:ext cx="200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rPr>
                <a:t>Programming &amp; Tools</a:t>
              </a:r>
              <a:endParaRPr b="1" sz="1000">
                <a:solidFill>
                  <a:srgbClr val="262626"/>
                </a:solidFill>
                <a:latin typeface="Ubuntu"/>
                <a:ea typeface="Ubuntu"/>
                <a:cs typeface="Ubuntu"/>
                <a:sym typeface="Ubuntu"/>
              </a:endParaRPr>
            </a:p>
          </p:txBody>
        </p:sp>
        <p:sp>
          <p:nvSpPr>
            <p:cNvPr id="67" name="Google Shape;67;p13"/>
            <p:cNvSpPr txBox="1"/>
            <p:nvPr/>
          </p:nvSpPr>
          <p:spPr>
            <a:xfrm>
              <a:off x="2781440" y="2959175"/>
              <a:ext cx="42387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rPr>
                <a:t>Python, R, SQL, Tableau, Power BI, Advanced Excel, SAS, Machine Learning Algorithms, API Integratio</a:t>
              </a:r>
              <a:r>
                <a:rPr lang="ru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rPr>
                <a:t>n</a:t>
              </a:r>
              <a:endParaRPr sz="1000">
                <a:solidFill>
                  <a:srgbClr val="262626"/>
                </a:solidFill>
                <a:latin typeface="Ubuntu"/>
                <a:ea typeface="Ubuntu"/>
                <a:cs typeface="Ubuntu"/>
                <a:sym typeface="Ubuntu"/>
              </a:endParaRPr>
            </a:p>
          </p:txBody>
        </p:sp>
      </p:grpSp>
      <p:grpSp>
        <p:nvGrpSpPr>
          <p:cNvPr id="68" name="Google Shape;68;p13"/>
          <p:cNvGrpSpPr/>
          <p:nvPr/>
        </p:nvGrpSpPr>
        <p:grpSpPr>
          <a:xfrm>
            <a:off x="534084" y="4100536"/>
            <a:ext cx="6486056" cy="338700"/>
            <a:chOff x="534084" y="2959175"/>
            <a:chExt cx="6486056" cy="338700"/>
          </a:xfrm>
        </p:grpSpPr>
        <p:sp>
          <p:nvSpPr>
            <p:cNvPr id="69" name="Google Shape;69;p13"/>
            <p:cNvSpPr txBox="1"/>
            <p:nvPr/>
          </p:nvSpPr>
          <p:spPr>
            <a:xfrm>
              <a:off x="534084" y="2959175"/>
              <a:ext cx="200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rPr>
                <a:t>Research &amp; Analysis </a:t>
              </a:r>
              <a:endParaRPr b="1" sz="1000">
                <a:solidFill>
                  <a:srgbClr val="262626"/>
                </a:solidFill>
                <a:latin typeface="Ubuntu"/>
                <a:ea typeface="Ubuntu"/>
                <a:cs typeface="Ubuntu"/>
                <a:sym typeface="Ubuntu"/>
              </a:endParaRPr>
            </a:p>
          </p:txBody>
        </p:sp>
        <p:sp>
          <p:nvSpPr>
            <p:cNvPr id="70" name="Google Shape;70;p13"/>
            <p:cNvSpPr txBox="1"/>
            <p:nvPr/>
          </p:nvSpPr>
          <p:spPr>
            <a:xfrm>
              <a:off x="2781440" y="2959175"/>
              <a:ext cx="42387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rPr>
                <a:t>Statistical Research Methods, Quantitative Analysis, Experimental Design, Hypothesis Testing, Data Quality Assurance</a:t>
              </a:r>
              <a:endParaRPr sz="1000">
                <a:solidFill>
                  <a:srgbClr val="262626"/>
                </a:solidFill>
                <a:latin typeface="Ubuntu"/>
                <a:ea typeface="Ubuntu"/>
                <a:cs typeface="Ubuntu"/>
                <a:sym typeface="Ubuntu"/>
              </a:endParaRPr>
            </a:p>
          </p:txBody>
        </p:sp>
      </p:grpSp>
      <p:sp>
        <p:nvSpPr>
          <p:cNvPr id="71" name="Google Shape;71;p13"/>
          <p:cNvSpPr txBox="1"/>
          <p:nvPr/>
        </p:nvSpPr>
        <p:spPr>
          <a:xfrm>
            <a:off x="540000" y="4652794"/>
            <a:ext cx="20010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300">
                <a:solidFill>
                  <a:srgbClr val="002ED9"/>
                </a:solidFill>
                <a:latin typeface="Ubuntu"/>
                <a:ea typeface="Ubuntu"/>
                <a:cs typeface="Ubuntu"/>
                <a:sym typeface="Ubuntu"/>
              </a:rPr>
              <a:t>WORK EXPERIENCE</a:t>
            </a:r>
            <a:endParaRPr b="1" sz="1300">
              <a:solidFill>
                <a:srgbClr val="002ED9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grpSp>
        <p:nvGrpSpPr>
          <p:cNvPr id="72" name="Google Shape;72;p13"/>
          <p:cNvGrpSpPr/>
          <p:nvPr/>
        </p:nvGrpSpPr>
        <p:grpSpPr>
          <a:xfrm>
            <a:off x="520300" y="4984094"/>
            <a:ext cx="6499895" cy="1499826"/>
            <a:chOff x="520300" y="4984094"/>
            <a:chExt cx="6499895" cy="1499826"/>
          </a:xfrm>
        </p:grpSpPr>
        <p:grpSp>
          <p:nvGrpSpPr>
            <p:cNvPr id="73" name="Google Shape;73;p13"/>
            <p:cNvGrpSpPr/>
            <p:nvPr/>
          </p:nvGrpSpPr>
          <p:grpSpPr>
            <a:xfrm>
              <a:off x="534084" y="4984094"/>
              <a:ext cx="6486111" cy="153906"/>
              <a:chOff x="534084" y="2959175"/>
              <a:chExt cx="6486111" cy="153906"/>
            </a:xfrm>
          </p:grpSpPr>
          <p:sp>
            <p:nvSpPr>
              <p:cNvPr id="74" name="Google Shape;74;p13"/>
              <p:cNvSpPr txBox="1"/>
              <p:nvPr/>
            </p:nvSpPr>
            <p:spPr>
              <a:xfrm>
                <a:off x="534084" y="2959175"/>
                <a:ext cx="20010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ru" sz="1000">
                    <a:solidFill>
                      <a:srgbClr val="262626"/>
                    </a:solidFill>
                    <a:latin typeface="Ubuntu"/>
                    <a:ea typeface="Ubuntu"/>
                    <a:cs typeface="Ubuntu"/>
                    <a:sym typeface="Ubuntu"/>
                  </a:rPr>
                  <a:t>Data Insights Analyst</a:t>
                </a:r>
                <a:endParaRPr b="1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  <p:sp>
            <p:nvSpPr>
              <p:cNvPr id="75" name="Google Shape;75;p13"/>
              <p:cNvSpPr txBox="1"/>
              <p:nvPr/>
            </p:nvSpPr>
            <p:spPr>
              <a:xfrm>
                <a:off x="4879095" y="2959181"/>
                <a:ext cx="21411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ru" sz="1000">
                    <a:solidFill>
                      <a:srgbClr val="262626"/>
                    </a:solidFill>
                    <a:latin typeface="Ubuntu"/>
                    <a:ea typeface="Ubuntu"/>
                    <a:cs typeface="Ubuntu"/>
                    <a:sym typeface="Ubuntu"/>
                  </a:rPr>
                  <a:t>01/2016 – Present</a:t>
                </a:r>
                <a:endParaRPr b="1" i="1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</p:grpSp>
        <p:sp>
          <p:nvSpPr>
            <p:cNvPr id="76" name="Google Shape;76;p13"/>
            <p:cNvSpPr txBox="1"/>
            <p:nvPr/>
          </p:nvSpPr>
          <p:spPr>
            <a:xfrm>
              <a:off x="534084" y="5186569"/>
              <a:ext cx="200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rPr>
                <a:t>BlueSky Technologies</a:t>
              </a:r>
              <a:endParaRPr sz="1000">
                <a:solidFill>
                  <a:srgbClr val="262626"/>
                </a:solidFill>
                <a:latin typeface="Ubuntu"/>
                <a:ea typeface="Ubuntu"/>
                <a:cs typeface="Ubuntu"/>
                <a:sym typeface="Ubuntu"/>
              </a:endParaRPr>
            </a:p>
          </p:txBody>
        </p:sp>
        <p:grpSp>
          <p:nvGrpSpPr>
            <p:cNvPr id="77" name="Google Shape;77;p13"/>
            <p:cNvGrpSpPr/>
            <p:nvPr/>
          </p:nvGrpSpPr>
          <p:grpSpPr>
            <a:xfrm>
              <a:off x="520300" y="5567575"/>
              <a:ext cx="6499631" cy="338700"/>
              <a:chOff x="520300" y="5567575"/>
              <a:chExt cx="6499631" cy="338700"/>
            </a:xfrm>
          </p:grpSpPr>
          <p:sp>
            <p:nvSpPr>
              <p:cNvPr id="78" name="Google Shape;78;p13"/>
              <p:cNvSpPr txBox="1"/>
              <p:nvPr/>
            </p:nvSpPr>
            <p:spPr>
              <a:xfrm>
                <a:off x="718431" y="5567575"/>
                <a:ext cx="6301500" cy="338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262626"/>
                    </a:solidFill>
                    <a:latin typeface="Ubuntu"/>
                    <a:ea typeface="Ubuntu"/>
                    <a:cs typeface="Ubuntu"/>
                    <a:sym typeface="Ubuntu"/>
                  </a:rPr>
                  <a:t>Analyzed large datasets to uncover patterns, trends, and relationships, providing actionable insights for strategic business initiatives.</a:t>
                </a:r>
                <a:endParaRPr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  <p:sp>
            <p:nvSpPr>
              <p:cNvPr id="79" name="Google Shape;79;p13"/>
              <p:cNvSpPr/>
              <p:nvPr/>
            </p:nvSpPr>
            <p:spPr>
              <a:xfrm>
                <a:off x="520300" y="5637150"/>
                <a:ext cx="34200" cy="34200"/>
              </a:xfrm>
              <a:prstGeom prst="ellipse">
                <a:avLst/>
              </a:prstGeom>
              <a:solidFill>
                <a:srgbClr val="002E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80" name="Google Shape;80;p13"/>
            <p:cNvGrpSpPr/>
            <p:nvPr/>
          </p:nvGrpSpPr>
          <p:grpSpPr>
            <a:xfrm>
              <a:off x="520300" y="5948798"/>
              <a:ext cx="6499631" cy="338700"/>
              <a:chOff x="520300" y="5567575"/>
              <a:chExt cx="6499631" cy="338700"/>
            </a:xfrm>
          </p:grpSpPr>
          <p:sp>
            <p:nvSpPr>
              <p:cNvPr id="81" name="Google Shape;81;p13"/>
              <p:cNvSpPr txBox="1"/>
              <p:nvPr/>
            </p:nvSpPr>
            <p:spPr>
              <a:xfrm>
                <a:off x="718431" y="5567575"/>
                <a:ext cx="6301500" cy="338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262626"/>
                    </a:solidFill>
                    <a:latin typeface="Ubuntu"/>
                    <a:ea typeface="Ubuntu"/>
                    <a:cs typeface="Ubuntu"/>
                    <a:sym typeface="Ubuntu"/>
                  </a:rPr>
                  <a:t>Built and maintained dashboards using Tableau and Power BI, leading to increased visibility of key performance metrics.</a:t>
                </a:r>
                <a:endParaRPr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  <p:sp>
            <p:nvSpPr>
              <p:cNvPr id="82" name="Google Shape;82;p13"/>
              <p:cNvSpPr/>
              <p:nvPr/>
            </p:nvSpPr>
            <p:spPr>
              <a:xfrm>
                <a:off x="520300" y="5637150"/>
                <a:ext cx="34200" cy="34200"/>
              </a:xfrm>
              <a:prstGeom prst="ellipse">
                <a:avLst/>
              </a:prstGeom>
              <a:solidFill>
                <a:srgbClr val="002E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83" name="Google Shape;83;p13"/>
            <p:cNvGrpSpPr/>
            <p:nvPr/>
          </p:nvGrpSpPr>
          <p:grpSpPr>
            <a:xfrm>
              <a:off x="520300" y="6330021"/>
              <a:ext cx="6499631" cy="153900"/>
              <a:chOff x="520300" y="5567575"/>
              <a:chExt cx="6499631" cy="153900"/>
            </a:xfrm>
          </p:grpSpPr>
          <p:sp>
            <p:nvSpPr>
              <p:cNvPr id="84" name="Google Shape;84;p13"/>
              <p:cNvSpPr txBox="1"/>
              <p:nvPr/>
            </p:nvSpPr>
            <p:spPr>
              <a:xfrm>
                <a:off x="718431" y="5567575"/>
                <a:ext cx="63015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262626"/>
                    </a:solidFill>
                    <a:latin typeface="Ubuntu"/>
                    <a:ea typeface="Ubuntu"/>
                    <a:cs typeface="Ubuntu"/>
                    <a:sym typeface="Ubuntu"/>
                  </a:rPr>
                  <a:t>Collaborated cross-functionally to implement data governance strategies, achieving a 99% data accuracy rate.</a:t>
                </a:r>
                <a:endParaRPr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  <p:sp>
            <p:nvSpPr>
              <p:cNvPr id="85" name="Google Shape;85;p13"/>
              <p:cNvSpPr/>
              <p:nvPr/>
            </p:nvSpPr>
            <p:spPr>
              <a:xfrm>
                <a:off x="520300" y="5637150"/>
                <a:ext cx="34200" cy="34200"/>
              </a:xfrm>
              <a:prstGeom prst="ellipse">
                <a:avLst/>
              </a:prstGeom>
              <a:solidFill>
                <a:srgbClr val="002E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86" name="Google Shape;86;p13"/>
          <p:cNvGrpSpPr/>
          <p:nvPr/>
        </p:nvGrpSpPr>
        <p:grpSpPr>
          <a:xfrm>
            <a:off x="520300" y="6708450"/>
            <a:ext cx="6499895" cy="1315009"/>
            <a:chOff x="520300" y="6708450"/>
            <a:chExt cx="6499895" cy="1315009"/>
          </a:xfrm>
        </p:grpSpPr>
        <p:grpSp>
          <p:nvGrpSpPr>
            <p:cNvPr id="87" name="Google Shape;87;p13"/>
            <p:cNvGrpSpPr/>
            <p:nvPr/>
          </p:nvGrpSpPr>
          <p:grpSpPr>
            <a:xfrm>
              <a:off x="534084" y="6708450"/>
              <a:ext cx="6486111" cy="153908"/>
              <a:chOff x="534084" y="2959167"/>
              <a:chExt cx="6486111" cy="153908"/>
            </a:xfrm>
          </p:grpSpPr>
          <p:sp>
            <p:nvSpPr>
              <p:cNvPr id="88" name="Google Shape;88;p13"/>
              <p:cNvSpPr txBox="1"/>
              <p:nvPr/>
            </p:nvSpPr>
            <p:spPr>
              <a:xfrm>
                <a:off x="534084" y="2959175"/>
                <a:ext cx="20010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ru" sz="1000">
                    <a:solidFill>
                      <a:srgbClr val="262626"/>
                    </a:solidFill>
                    <a:latin typeface="Ubuntu"/>
                    <a:ea typeface="Ubuntu"/>
                    <a:cs typeface="Ubuntu"/>
                    <a:sym typeface="Ubuntu"/>
                  </a:rPr>
                  <a:t>Data Science Intern  </a:t>
                </a:r>
                <a:endParaRPr b="1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  <p:sp>
            <p:nvSpPr>
              <p:cNvPr id="89" name="Google Shape;89;p13"/>
              <p:cNvSpPr txBox="1"/>
              <p:nvPr/>
            </p:nvSpPr>
            <p:spPr>
              <a:xfrm>
                <a:off x="4879095" y="2959167"/>
                <a:ext cx="21411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ru" sz="1000">
                    <a:solidFill>
                      <a:srgbClr val="262626"/>
                    </a:solidFill>
                    <a:latin typeface="Ubuntu"/>
                    <a:ea typeface="Ubuntu"/>
                    <a:cs typeface="Ubuntu"/>
                    <a:sym typeface="Ubuntu"/>
                  </a:rPr>
                  <a:t>06/2015 – 12/2015</a:t>
                </a:r>
                <a:endParaRPr b="1" i="1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</p:grpSp>
        <p:sp>
          <p:nvSpPr>
            <p:cNvPr id="90" name="Google Shape;90;p13"/>
            <p:cNvSpPr txBox="1"/>
            <p:nvPr/>
          </p:nvSpPr>
          <p:spPr>
            <a:xfrm>
              <a:off x="534084" y="6910933"/>
              <a:ext cx="200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rPr>
                <a:t>MarketWave Solutions</a:t>
              </a:r>
              <a:endParaRPr sz="1000">
                <a:solidFill>
                  <a:srgbClr val="262626"/>
                </a:solidFill>
                <a:latin typeface="Ubuntu"/>
                <a:ea typeface="Ubuntu"/>
                <a:cs typeface="Ubuntu"/>
                <a:sym typeface="Ubuntu"/>
              </a:endParaRPr>
            </a:p>
          </p:txBody>
        </p:sp>
        <p:grpSp>
          <p:nvGrpSpPr>
            <p:cNvPr id="91" name="Google Shape;91;p13"/>
            <p:cNvGrpSpPr/>
            <p:nvPr/>
          </p:nvGrpSpPr>
          <p:grpSpPr>
            <a:xfrm>
              <a:off x="520300" y="7291939"/>
              <a:ext cx="6499631" cy="338700"/>
              <a:chOff x="520300" y="5567575"/>
              <a:chExt cx="6499631" cy="338700"/>
            </a:xfrm>
          </p:grpSpPr>
          <p:sp>
            <p:nvSpPr>
              <p:cNvPr id="92" name="Google Shape;92;p13"/>
              <p:cNvSpPr txBox="1"/>
              <p:nvPr/>
            </p:nvSpPr>
            <p:spPr>
              <a:xfrm>
                <a:off x="718431" y="5567575"/>
                <a:ext cx="6301500" cy="338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262626"/>
                    </a:solidFill>
                    <a:latin typeface="Ubuntu"/>
                    <a:ea typeface="Ubuntu"/>
                    <a:cs typeface="Ubuntu"/>
                    <a:sym typeface="Ubuntu"/>
                  </a:rPr>
                  <a:t>Conducted comprehensive market analysis using Python and SQL, identifying key opportunities for product optimization and cost reduction.</a:t>
                </a:r>
                <a:endParaRPr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  <p:sp>
            <p:nvSpPr>
              <p:cNvPr id="93" name="Google Shape;93;p13"/>
              <p:cNvSpPr/>
              <p:nvPr/>
            </p:nvSpPr>
            <p:spPr>
              <a:xfrm>
                <a:off x="520300" y="5637150"/>
                <a:ext cx="34200" cy="34200"/>
              </a:xfrm>
              <a:prstGeom prst="ellipse">
                <a:avLst/>
              </a:prstGeom>
              <a:solidFill>
                <a:srgbClr val="002E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4" name="Google Shape;94;p13"/>
            <p:cNvGrpSpPr/>
            <p:nvPr/>
          </p:nvGrpSpPr>
          <p:grpSpPr>
            <a:xfrm>
              <a:off x="520300" y="7673149"/>
              <a:ext cx="6499631" cy="153900"/>
              <a:chOff x="520300" y="5567575"/>
              <a:chExt cx="6499631" cy="153900"/>
            </a:xfrm>
          </p:grpSpPr>
          <p:sp>
            <p:nvSpPr>
              <p:cNvPr id="95" name="Google Shape;95;p13"/>
              <p:cNvSpPr txBox="1"/>
              <p:nvPr/>
            </p:nvSpPr>
            <p:spPr>
              <a:xfrm>
                <a:off x="718431" y="5567575"/>
                <a:ext cx="63015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262626"/>
                    </a:solidFill>
                    <a:latin typeface="Ubuntu"/>
                    <a:ea typeface="Ubuntu"/>
                    <a:cs typeface="Ubuntu"/>
                    <a:sym typeface="Ubuntu"/>
                  </a:rPr>
                  <a:t>Developed statistical models to predict consumer behavior, boosting campaign performance by 15%.</a:t>
                </a:r>
                <a:endParaRPr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  <p:sp>
            <p:nvSpPr>
              <p:cNvPr id="96" name="Google Shape;96;p13"/>
              <p:cNvSpPr/>
              <p:nvPr/>
            </p:nvSpPr>
            <p:spPr>
              <a:xfrm>
                <a:off x="520300" y="5637150"/>
                <a:ext cx="34200" cy="34200"/>
              </a:xfrm>
              <a:prstGeom prst="ellipse">
                <a:avLst/>
              </a:prstGeom>
              <a:solidFill>
                <a:srgbClr val="002E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7" name="Google Shape;97;p13"/>
            <p:cNvGrpSpPr/>
            <p:nvPr/>
          </p:nvGrpSpPr>
          <p:grpSpPr>
            <a:xfrm>
              <a:off x="520300" y="7869559"/>
              <a:ext cx="6499631" cy="153900"/>
              <a:chOff x="520300" y="5567575"/>
              <a:chExt cx="6499631" cy="153900"/>
            </a:xfrm>
          </p:grpSpPr>
          <p:sp>
            <p:nvSpPr>
              <p:cNvPr id="98" name="Google Shape;98;p13"/>
              <p:cNvSpPr txBox="1"/>
              <p:nvPr/>
            </p:nvSpPr>
            <p:spPr>
              <a:xfrm>
                <a:off x="718431" y="5567575"/>
                <a:ext cx="63015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000">
                    <a:solidFill>
                      <a:srgbClr val="262626"/>
                    </a:solidFill>
                    <a:latin typeface="Ubuntu"/>
                    <a:ea typeface="Ubuntu"/>
                    <a:cs typeface="Ubuntu"/>
                    <a:sym typeface="Ubuntu"/>
                  </a:rPr>
                  <a:t>Cleaned and pre-processed raw data, ensuring data sets met quality standards for analysis.</a:t>
                </a:r>
                <a:endParaRPr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  <p:sp>
            <p:nvSpPr>
              <p:cNvPr id="99" name="Google Shape;99;p13"/>
              <p:cNvSpPr/>
              <p:nvPr/>
            </p:nvSpPr>
            <p:spPr>
              <a:xfrm>
                <a:off x="520300" y="5637150"/>
                <a:ext cx="34200" cy="34200"/>
              </a:xfrm>
              <a:prstGeom prst="ellipse">
                <a:avLst/>
              </a:prstGeom>
              <a:solidFill>
                <a:srgbClr val="002E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00" name="Google Shape;100;p13"/>
          <p:cNvSpPr txBox="1"/>
          <p:nvPr/>
        </p:nvSpPr>
        <p:spPr>
          <a:xfrm>
            <a:off x="531789" y="8220361"/>
            <a:ext cx="20010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300">
                <a:solidFill>
                  <a:srgbClr val="002ED9"/>
                </a:solidFill>
                <a:latin typeface="Ubuntu"/>
                <a:ea typeface="Ubuntu"/>
                <a:cs typeface="Ubuntu"/>
                <a:sym typeface="Ubuntu"/>
              </a:rPr>
              <a:t>EDUCATION</a:t>
            </a:r>
            <a:endParaRPr b="1" sz="1300">
              <a:solidFill>
                <a:srgbClr val="002ED9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grpSp>
        <p:nvGrpSpPr>
          <p:cNvPr id="101" name="Google Shape;101;p13"/>
          <p:cNvGrpSpPr/>
          <p:nvPr/>
        </p:nvGrpSpPr>
        <p:grpSpPr>
          <a:xfrm>
            <a:off x="534073" y="8551650"/>
            <a:ext cx="2481000" cy="558835"/>
            <a:chOff x="534073" y="8551650"/>
            <a:chExt cx="2481000" cy="558835"/>
          </a:xfrm>
        </p:grpSpPr>
        <p:sp>
          <p:nvSpPr>
            <p:cNvPr id="102" name="Google Shape;102;p13"/>
            <p:cNvSpPr txBox="1"/>
            <p:nvPr/>
          </p:nvSpPr>
          <p:spPr>
            <a:xfrm>
              <a:off x="534073" y="8551650"/>
              <a:ext cx="248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rPr>
                <a:t>BSc in Mathematics &amp; Statistics</a:t>
              </a:r>
              <a:endParaRPr b="1" sz="1000">
                <a:solidFill>
                  <a:srgbClr val="262626"/>
                </a:solidFill>
                <a:latin typeface="Ubuntu"/>
                <a:ea typeface="Ubuntu"/>
                <a:cs typeface="Ubuntu"/>
                <a:sym typeface="Ubuntu"/>
              </a:endParaRPr>
            </a:p>
          </p:txBody>
        </p:sp>
        <p:sp>
          <p:nvSpPr>
            <p:cNvPr id="103" name="Google Shape;103;p13"/>
            <p:cNvSpPr txBox="1"/>
            <p:nvPr/>
          </p:nvSpPr>
          <p:spPr>
            <a:xfrm>
              <a:off x="534084" y="8754118"/>
              <a:ext cx="200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rPr>
                <a:t>King’s College London</a:t>
              </a:r>
              <a:endParaRPr sz="1000">
                <a:solidFill>
                  <a:srgbClr val="262626"/>
                </a:solidFill>
                <a:latin typeface="Ubuntu"/>
                <a:ea typeface="Ubuntu"/>
                <a:cs typeface="Ubuntu"/>
                <a:sym typeface="Ubuntu"/>
              </a:endParaRPr>
            </a:p>
          </p:txBody>
        </p:sp>
        <p:sp>
          <p:nvSpPr>
            <p:cNvPr id="104" name="Google Shape;104;p13"/>
            <p:cNvSpPr txBox="1"/>
            <p:nvPr/>
          </p:nvSpPr>
          <p:spPr>
            <a:xfrm>
              <a:off x="534084" y="8956586"/>
              <a:ext cx="200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rPr>
                <a:t>09/2010 – 06/2013</a:t>
              </a:r>
              <a:endParaRPr sz="1000">
                <a:solidFill>
                  <a:srgbClr val="262626"/>
                </a:solidFill>
                <a:latin typeface="Ubuntu"/>
                <a:ea typeface="Ubuntu"/>
                <a:cs typeface="Ubuntu"/>
                <a:sym typeface="Ubuntu"/>
              </a:endParaRPr>
            </a:p>
          </p:txBody>
        </p:sp>
      </p:grpSp>
      <p:grpSp>
        <p:nvGrpSpPr>
          <p:cNvPr id="105" name="Google Shape;105;p13"/>
          <p:cNvGrpSpPr/>
          <p:nvPr/>
        </p:nvGrpSpPr>
        <p:grpSpPr>
          <a:xfrm>
            <a:off x="4360498" y="8551650"/>
            <a:ext cx="2481000" cy="558835"/>
            <a:chOff x="4360498" y="8551650"/>
            <a:chExt cx="2481000" cy="558835"/>
          </a:xfrm>
        </p:grpSpPr>
        <p:sp>
          <p:nvSpPr>
            <p:cNvPr id="106" name="Google Shape;106;p13"/>
            <p:cNvSpPr txBox="1"/>
            <p:nvPr/>
          </p:nvSpPr>
          <p:spPr>
            <a:xfrm>
              <a:off x="4360498" y="8551650"/>
              <a:ext cx="248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rPr>
                <a:t>Master’s in Data Science</a:t>
              </a:r>
              <a:endParaRPr b="1" sz="1000">
                <a:solidFill>
                  <a:srgbClr val="262626"/>
                </a:solidFill>
                <a:latin typeface="Ubuntu"/>
                <a:ea typeface="Ubuntu"/>
                <a:cs typeface="Ubuntu"/>
                <a:sym typeface="Ubuntu"/>
              </a:endParaRPr>
            </a:p>
          </p:txBody>
        </p:sp>
        <p:sp>
          <p:nvSpPr>
            <p:cNvPr id="107" name="Google Shape;107;p13"/>
            <p:cNvSpPr txBox="1"/>
            <p:nvPr/>
          </p:nvSpPr>
          <p:spPr>
            <a:xfrm>
              <a:off x="4360509" y="8754118"/>
              <a:ext cx="200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rPr>
                <a:t>University of Manchester</a:t>
              </a:r>
              <a:endParaRPr sz="1000">
                <a:solidFill>
                  <a:srgbClr val="262626"/>
                </a:solidFill>
                <a:latin typeface="Ubuntu"/>
                <a:ea typeface="Ubuntu"/>
                <a:cs typeface="Ubuntu"/>
                <a:sym typeface="Ubuntu"/>
              </a:endParaRPr>
            </a:p>
          </p:txBody>
        </p:sp>
        <p:sp>
          <p:nvSpPr>
            <p:cNvPr id="108" name="Google Shape;108;p13"/>
            <p:cNvSpPr txBox="1"/>
            <p:nvPr/>
          </p:nvSpPr>
          <p:spPr>
            <a:xfrm>
              <a:off x="4360509" y="8956586"/>
              <a:ext cx="200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rPr>
                <a:t>09/2013 – 06/2015</a:t>
              </a:r>
              <a:endParaRPr sz="1000">
                <a:solidFill>
                  <a:srgbClr val="262626"/>
                </a:solidFill>
                <a:latin typeface="Ubuntu"/>
                <a:ea typeface="Ubuntu"/>
                <a:cs typeface="Ubuntu"/>
                <a:sym typeface="Ubuntu"/>
              </a:endParaRPr>
            </a:p>
          </p:txBody>
        </p:sp>
      </p:grpSp>
      <p:sp>
        <p:nvSpPr>
          <p:cNvPr id="109" name="Google Shape;109;p13"/>
          <p:cNvSpPr txBox="1"/>
          <p:nvPr/>
        </p:nvSpPr>
        <p:spPr>
          <a:xfrm>
            <a:off x="531809" y="9386350"/>
            <a:ext cx="35673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300">
                <a:solidFill>
                  <a:srgbClr val="002ED9"/>
                </a:solidFill>
                <a:latin typeface="Ubuntu"/>
                <a:ea typeface="Ubuntu"/>
                <a:cs typeface="Ubuntu"/>
                <a:sym typeface="Ubuntu"/>
              </a:rPr>
              <a:t>PROFESSIONAL CERTIFICATES</a:t>
            </a:r>
            <a:endParaRPr b="1" sz="1300">
              <a:solidFill>
                <a:srgbClr val="002ED9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grpSp>
        <p:nvGrpSpPr>
          <p:cNvPr id="110" name="Google Shape;110;p13"/>
          <p:cNvGrpSpPr/>
          <p:nvPr/>
        </p:nvGrpSpPr>
        <p:grpSpPr>
          <a:xfrm>
            <a:off x="525847" y="9717650"/>
            <a:ext cx="3154530" cy="356375"/>
            <a:chOff x="534058" y="8551650"/>
            <a:chExt cx="3154530" cy="356375"/>
          </a:xfrm>
        </p:grpSpPr>
        <p:sp>
          <p:nvSpPr>
            <p:cNvPr id="111" name="Google Shape;111;p13"/>
            <p:cNvSpPr txBox="1"/>
            <p:nvPr/>
          </p:nvSpPr>
          <p:spPr>
            <a:xfrm>
              <a:off x="534058" y="8551650"/>
              <a:ext cx="31545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rPr>
                <a:t>Advanced Business Analytics Certification (2018)</a:t>
              </a:r>
              <a:endParaRPr b="1" sz="1000">
                <a:solidFill>
                  <a:srgbClr val="262626"/>
                </a:solidFill>
                <a:latin typeface="Ubuntu"/>
                <a:ea typeface="Ubuntu"/>
                <a:cs typeface="Ubuntu"/>
                <a:sym typeface="Ubuntu"/>
              </a:endParaRPr>
            </a:p>
          </p:txBody>
        </p:sp>
        <p:sp>
          <p:nvSpPr>
            <p:cNvPr id="112" name="Google Shape;112;p13"/>
            <p:cNvSpPr txBox="1"/>
            <p:nvPr/>
          </p:nvSpPr>
          <p:spPr>
            <a:xfrm>
              <a:off x="534088" y="8754125"/>
              <a:ext cx="31545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rPr>
                <a:t>Wharton Online – University of Pennsylvania</a:t>
              </a:r>
              <a:endParaRPr sz="1000">
                <a:solidFill>
                  <a:srgbClr val="262626"/>
                </a:solidFill>
                <a:latin typeface="Ubuntu"/>
                <a:ea typeface="Ubuntu"/>
                <a:cs typeface="Ubuntu"/>
                <a:sym typeface="Ubuntu"/>
              </a:endParaRPr>
            </a:p>
          </p:txBody>
        </p:sp>
      </p:grpSp>
      <p:grpSp>
        <p:nvGrpSpPr>
          <p:cNvPr id="113" name="Google Shape;113;p13"/>
          <p:cNvGrpSpPr/>
          <p:nvPr/>
        </p:nvGrpSpPr>
        <p:grpSpPr>
          <a:xfrm>
            <a:off x="4352146" y="9717811"/>
            <a:ext cx="2670054" cy="356364"/>
            <a:chOff x="4360498" y="8551650"/>
            <a:chExt cx="2481002" cy="356364"/>
          </a:xfrm>
        </p:grpSpPr>
        <p:sp>
          <p:nvSpPr>
            <p:cNvPr id="114" name="Google Shape;114;p13"/>
            <p:cNvSpPr txBox="1"/>
            <p:nvPr/>
          </p:nvSpPr>
          <p:spPr>
            <a:xfrm>
              <a:off x="4360498" y="8551650"/>
              <a:ext cx="248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rPr>
                <a:t>Certified Data Scientist (2020)</a:t>
              </a:r>
              <a:endParaRPr b="1" sz="1000">
                <a:solidFill>
                  <a:srgbClr val="262626"/>
                </a:solidFill>
                <a:latin typeface="Ubuntu"/>
                <a:ea typeface="Ubuntu"/>
                <a:cs typeface="Ubuntu"/>
                <a:sym typeface="Ubuntu"/>
              </a:endParaRPr>
            </a:p>
          </p:txBody>
        </p:sp>
        <p:sp>
          <p:nvSpPr>
            <p:cNvPr id="115" name="Google Shape;115;p13"/>
            <p:cNvSpPr txBox="1"/>
            <p:nvPr/>
          </p:nvSpPr>
          <p:spPr>
            <a:xfrm>
              <a:off x="4360500" y="8754114"/>
              <a:ext cx="248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rgbClr val="262626"/>
                  </a:solidFill>
                  <a:latin typeface="Ubuntu"/>
                  <a:ea typeface="Ubuntu"/>
                  <a:cs typeface="Ubuntu"/>
                  <a:sym typeface="Ubuntu"/>
                </a:rPr>
                <a:t>IBM Data Science Professional Certificate</a:t>
              </a:r>
              <a:endParaRPr sz="1000">
                <a:solidFill>
                  <a:srgbClr val="262626"/>
                </a:solidFill>
                <a:latin typeface="Ubuntu"/>
                <a:ea typeface="Ubuntu"/>
                <a:cs typeface="Ubuntu"/>
                <a:sym typeface="Ubuntu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