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10692000" cx="7560000"/>
  <p:notesSz cx="6858000" cy="9144000"/>
  <p:embeddedFontLst>
    <p:embeddedFont>
      <p:font typeface="Pacifico"/>
      <p:regular r:id="rId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8A436DDF-71FD-4426-8B58-168CD757604B}">
  <a:tblStyle styleId="{8A436DDF-71FD-4426-8B58-168CD757604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font" Target="fonts/Pacifico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217050" y="685800"/>
            <a:ext cx="2424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2217050" y="685800"/>
            <a:ext cx="2424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57712" y="1547778"/>
            <a:ext cx="7044600" cy="4266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57705" y="5891409"/>
            <a:ext cx="7044600" cy="164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57705" y="2299346"/>
            <a:ext cx="7044600" cy="4081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57705" y="6552657"/>
            <a:ext cx="7044600" cy="270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57705" y="4471058"/>
            <a:ext cx="7044600" cy="1749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57705" y="925091"/>
            <a:ext cx="7044600" cy="119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57705" y="2395696"/>
            <a:ext cx="7044600" cy="710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57705" y="925091"/>
            <a:ext cx="7044600" cy="119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57705" y="2395696"/>
            <a:ext cx="3306900" cy="710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3995291" y="2395696"/>
            <a:ext cx="3306900" cy="710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57705" y="925091"/>
            <a:ext cx="7044600" cy="119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57705" y="1154948"/>
            <a:ext cx="2321700" cy="1570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57705" y="2888617"/>
            <a:ext cx="2321700" cy="66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05325" y="935745"/>
            <a:ext cx="5264700" cy="8503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780000" y="-260"/>
            <a:ext cx="3780000" cy="10692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19508" y="2563450"/>
            <a:ext cx="3344400" cy="308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19508" y="5826865"/>
            <a:ext cx="3344400" cy="256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083839" y="1505164"/>
            <a:ext cx="3172200" cy="7681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57705" y="8794266"/>
            <a:ext cx="4959600" cy="125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57705" y="925091"/>
            <a:ext cx="7044600" cy="11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57705" y="2395696"/>
            <a:ext cx="7044600" cy="710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CECEF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318887" y="416200"/>
            <a:ext cx="43077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solidFill>
                  <a:srgbClr val="F9B4CB"/>
                </a:solidFill>
                <a:latin typeface="Pacifico"/>
                <a:ea typeface="Pacifico"/>
                <a:cs typeface="Pacifico"/>
                <a:sym typeface="Pacifico"/>
              </a:rPr>
              <a:t>Cute Weekly Calendar</a:t>
            </a:r>
            <a:endParaRPr sz="3200">
              <a:solidFill>
                <a:srgbClr val="F9B4CB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55" name="Google Shape;55;p13"/>
          <p:cNvSpPr/>
          <p:nvPr/>
        </p:nvSpPr>
        <p:spPr>
          <a:xfrm>
            <a:off x="4499975" y="456250"/>
            <a:ext cx="2717100" cy="384300"/>
          </a:xfrm>
          <a:prstGeom prst="roundRect">
            <a:avLst>
              <a:gd fmla="val 34316" name="adj"/>
            </a:avLst>
          </a:prstGeom>
          <a:solidFill>
            <a:schemeClr val="lt1"/>
          </a:solidFill>
          <a:ln cap="flat" cmpd="sng" w="9525">
            <a:solidFill>
              <a:srgbClr val="F9B4C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13"/>
          <p:cNvSpPr/>
          <p:nvPr/>
        </p:nvSpPr>
        <p:spPr>
          <a:xfrm>
            <a:off x="342900" y="1217050"/>
            <a:ext cx="1316400" cy="2556900"/>
          </a:xfrm>
          <a:prstGeom prst="roundRect">
            <a:avLst>
              <a:gd fmla="val 9458" name="adj"/>
            </a:avLst>
          </a:prstGeom>
          <a:solidFill>
            <a:schemeClr val="lt1"/>
          </a:solidFill>
          <a:ln cap="flat" cmpd="sng" w="9525">
            <a:solidFill>
              <a:srgbClr val="F9B4C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Pacifico"/>
                <a:ea typeface="Pacifico"/>
                <a:cs typeface="Pacifico"/>
                <a:sym typeface="Pacifico"/>
              </a:rPr>
              <a:t>MONDAY</a:t>
            </a:r>
            <a:endParaRPr sz="1000"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57" name="Google Shape;57;p13"/>
          <p:cNvSpPr/>
          <p:nvPr/>
        </p:nvSpPr>
        <p:spPr>
          <a:xfrm>
            <a:off x="1732350" y="1217050"/>
            <a:ext cx="1316400" cy="2556900"/>
          </a:xfrm>
          <a:prstGeom prst="roundRect">
            <a:avLst>
              <a:gd fmla="val 9458" name="adj"/>
            </a:avLst>
          </a:prstGeom>
          <a:solidFill>
            <a:schemeClr val="lt1"/>
          </a:solidFill>
          <a:ln cap="flat" cmpd="sng" w="9525">
            <a:solidFill>
              <a:srgbClr val="F9B4C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Pacifico"/>
                <a:ea typeface="Pacifico"/>
                <a:cs typeface="Pacifico"/>
                <a:sym typeface="Pacifico"/>
              </a:rPr>
              <a:t>TUESDAY</a:t>
            </a:r>
            <a:endParaRPr sz="1000"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58" name="Google Shape;58;p13"/>
          <p:cNvSpPr/>
          <p:nvPr/>
        </p:nvSpPr>
        <p:spPr>
          <a:xfrm>
            <a:off x="3121800" y="1217050"/>
            <a:ext cx="1316400" cy="2556900"/>
          </a:xfrm>
          <a:prstGeom prst="roundRect">
            <a:avLst>
              <a:gd fmla="val 9458" name="adj"/>
            </a:avLst>
          </a:prstGeom>
          <a:solidFill>
            <a:schemeClr val="lt1"/>
          </a:solidFill>
          <a:ln cap="flat" cmpd="sng" w="9525">
            <a:solidFill>
              <a:srgbClr val="F9B4C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Pacifico"/>
                <a:ea typeface="Pacifico"/>
                <a:cs typeface="Pacifico"/>
                <a:sym typeface="Pacifico"/>
              </a:rPr>
              <a:t>WEDNESDAY</a:t>
            </a:r>
            <a:endParaRPr sz="1000"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59" name="Google Shape;59;p13"/>
          <p:cNvSpPr/>
          <p:nvPr/>
        </p:nvSpPr>
        <p:spPr>
          <a:xfrm>
            <a:off x="5900700" y="1217050"/>
            <a:ext cx="1316400" cy="2556900"/>
          </a:xfrm>
          <a:prstGeom prst="roundRect">
            <a:avLst>
              <a:gd fmla="val 9458" name="adj"/>
            </a:avLst>
          </a:prstGeom>
          <a:solidFill>
            <a:schemeClr val="lt1"/>
          </a:solidFill>
          <a:ln cap="flat" cmpd="sng" w="9525">
            <a:solidFill>
              <a:srgbClr val="F9B4C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Pacifico"/>
                <a:ea typeface="Pacifico"/>
                <a:cs typeface="Pacifico"/>
                <a:sym typeface="Pacifico"/>
              </a:rPr>
              <a:t>FRIDAY</a:t>
            </a:r>
            <a:endParaRPr sz="1000"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60" name="Google Shape;60;p13"/>
          <p:cNvSpPr/>
          <p:nvPr/>
        </p:nvSpPr>
        <p:spPr>
          <a:xfrm>
            <a:off x="4511250" y="1217050"/>
            <a:ext cx="1316400" cy="2556900"/>
          </a:xfrm>
          <a:prstGeom prst="roundRect">
            <a:avLst>
              <a:gd fmla="val 9458" name="adj"/>
            </a:avLst>
          </a:prstGeom>
          <a:solidFill>
            <a:schemeClr val="lt1"/>
          </a:solidFill>
          <a:ln cap="flat" cmpd="sng" w="9525">
            <a:solidFill>
              <a:srgbClr val="F9B4C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Pacifico"/>
                <a:ea typeface="Pacifico"/>
                <a:cs typeface="Pacifico"/>
                <a:sym typeface="Pacifico"/>
              </a:rPr>
              <a:t>THURSDAY</a:t>
            </a:r>
            <a:endParaRPr sz="1000"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61" name="Google Shape;61;p13"/>
          <p:cNvSpPr/>
          <p:nvPr/>
        </p:nvSpPr>
        <p:spPr>
          <a:xfrm>
            <a:off x="342900" y="3888850"/>
            <a:ext cx="4095300" cy="2664900"/>
          </a:xfrm>
          <a:prstGeom prst="roundRect">
            <a:avLst>
              <a:gd fmla="val 6948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62" name="Google Shape;62;p13"/>
          <p:cNvSpPr/>
          <p:nvPr/>
        </p:nvSpPr>
        <p:spPr>
          <a:xfrm>
            <a:off x="503175" y="4013075"/>
            <a:ext cx="3774600" cy="2416500"/>
          </a:xfrm>
          <a:prstGeom prst="roundRect">
            <a:avLst>
              <a:gd fmla="val 4480" name="adj"/>
            </a:avLst>
          </a:prstGeom>
          <a:noFill/>
          <a:ln cap="flat" cmpd="sng" w="76200">
            <a:solidFill>
              <a:srgbClr val="F9B4C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63" name="Google Shape;63;p13"/>
          <p:cNvSpPr/>
          <p:nvPr/>
        </p:nvSpPr>
        <p:spPr>
          <a:xfrm>
            <a:off x="4505675" y="3888850"/>
            <a:ext cx="2705700" cy="1287000"/>
          </a:xfrm>
          <a:prstGeom prst="roundRect">
            <a:avLst>
              <a:gd fmla="val 10367" name="adj"/>
            </a:avLst>
          </a:prstGeom>
          <a:solidFill>
            <a:schemeClr val="lt1"/>
          </a:solidFill>
          <a:ln cap="flat" cmpd="sng" w="9525">
            <a:solidFill>
              <a:srgbClr val="F9B4C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Pacifico"/>
                <a:ea typeface="Pacifico"/>
                <a:cs typeface="Pacifico"/>
                <a:sym typeface="Pacifico"/>
              </a:rPr>
              <a:t>SATURDAY</a:t>
            </a:r>
            <a:endParaRPr sz="1000"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64" name="Google Shape;64;p13"/>
          <p:cNvSpPr/>
          <p:nvPr/>
        </p:nvSpPr>
        <p:spPr>
          <a:xfrm>
            <a:off x="4505675" y="5266750"/>
            <a:ext cx="2705700" cy="1287000"/>
          </a:xfrm>
          <a:prstGeom prst="roundRect">
            <a:avLst>
              <a:gd fmla="val 10367" name="adj"/>
            </a:avLst>
          </a:prstGeom>
          <a:solidFill>
            <a:schemeClr val="lt1"/>
          </a:solidFill>
          <a:ln cap="flat" cmpd="sng" w="9525">
            <a:solidFill>
              <a:srgbClr val="F9B4C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Pacifico"/>
                <a:ea typeface="Pacifico"/>
                <a:cs typeface="Pacifico"/>
                <a:sym typeface="Pacifico"/>
              </a:rPr>
              <a:t>SUNDAY</a:t>
            </a:r>
            <a:endParaRPr sz="1000">
              <a:latin typeface="Pacifico"/>
              <a:ea typeface="Pacifico"/>
              <a:cs typeface="Pacifico"/>
              <a:sym typeface="Pacifico"/>
            </a:endParaRPr>
          </a:p>
        </p:txBody>
      </p:sp>
      <p:graphicFrame>
        <p:nvGraphicFramePr>
          <p:cNvPr id="65" name="Google Shape;65;p13"/>
          <p:cNvGraphicFramePr/>
          <p:nvPr/>
        </p:nvGraphicFramePr>
        <p:xfrm>
          <a:off x="680789" y="44366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{8A436DDF-71FD-4426-8B58-168CD757604B}</a:tableStyleId>
              </a:tblPr>
              <a:tblGrid>
                <a:gridCol w="2026900"/>
                <a:gridCol w="200000"/>
                <a:gridCol w="200000"/>
                <a:gridCol w="200000"/>
                <a:gridCol w="200000"/>
                <a:gridCol w="200000"/>
                <a:gridCol w="200000"/>
                <a:gridCol w="200675"/>
              </a:tblGrid>
              <a:tr h="1773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773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773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773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773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773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773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773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773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773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0" marB="0" marR="0" marL="0">
                    <a:lnL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66" name="Google Shape;66;p13"/>
          <p:cNvSpPr txBox="1"/>
          <p:nvPr/>
        </p:nvSpPr>
        <p:spPr>
          <a:xfrm>
            <a:off x="673314" y="4210050"/>
            <a:ext cx="1851000" cy="1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100">
                <a:solidFill>
                  <a:schemeClr val="dk2"/>
                </a:solidFill>
                <a:latin typeface="Pacifico"/>
                <a:ea typeface="Pacifico"/>
                <a:cs typeface="Pacifico"/>
                <a:sym typeface="Pacifico"/>
              </a:rPr>
              <a:t>DAILY TASKS</a:t>
            </a:r>
            <a:endParaRPr sz="1100">
              <a:solidFill>
                <a:schemeClr val="dk2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67" name="Google Shape;67;p13"/>
          <p:cNvSpPr txBox="1"/>
          <p:nvPr/>
        </p:nvSpPr>
        <p:spPr>
          <a:xfrm>
            <a:off x="2707689" y="4210050"/>
            <a:ext cx="200100" cy="19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Pacifico"/>
                <a:ea typeface="Pacifico"/>
                <a:cs typeface="Pacifico"/>
                <a:sym typeface="Pacifico"/>
              </a:rPr>
              <a:t>M</a:t>
            </a:r>
            <a:endParaRPr sz="900">
              <a:solidFill>
                <a:schemeClr val="dk2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68" name="Google Shape;68;p13"/>
          <p:cNvSpPr txBox="1"/>
          <p:nvPr/>
        </p:nvSpPr>
        <p:spPr>
          <a:xfrm>
            <a:off x="2907789" y="4210050"/>
            <a:ext cx="200100" cy="19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Pacifico"/>
                <a:ea typeface="Pacifico"/>
                <a:cs typeface="Pacifico"/>
                <a:sym typeface="Pacifico"/>
              </a:rPr>
              <a:t>T</a:t>
            </a:r>
            <a:endParaRPr sz="900">
              <a:solidFill>
                <a:schemeClr val="dk2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69" name="Google Shape;69;p13"/>
          <p:cNvSpPr txBox="1"/>
          <p:nvPr/>
        </p:nvSpPr>
        <p:spPr>
          <a:xfrm>
            <a:off x="3107689" y="4210050"/>
            <a:ext cx="200100" cy="19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Pacifico"/>
                <a:ea typeface="Pacifico"/>
                <a:cs typeface="Pacifico"/>
                <a:sym typeface="Pacifico"/>
              </a:rPr>
              <a:t>W</a:t>
            </a:r>
            <a:endParaRPr sz="900">
              <a:solidFill>
                <a:schemeClr val="dk2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70" name="Google Shape;70;p13"/>
          <p:cNvSpPr txBox="1"/>
          <p:nvPr/>
        </p:nvSpPr>
        <p:spPr>
          <a:xfrm>
            <a:off x="3307789" y="4210050"/>
            <a:ext cx="200100" cy="19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Pacifico"/>
                <a:ea typeface="Pacifico"/>
                <a:cs typeface="Pacifico"/>
                <a:sym typeface="Pacifico"/>
              </a:rPr>
              <a:t>T</a:t>
            </a:r>
            <a:endParaRPr sz="900">
              <a:solidFill>
                <a:schemeClr val="dk2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71" name="Google Shape;71;p13"/>
          <p:cNvSpPr txBox="1"/>
          <p:nvPr/>
        </p:nvSpPr>
        <p:spPr>
          <a:xfrm>
            <a:off x="3507689" y="4210050"/>
            <a:ext cx="200100" cy="19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Pacifico"/>
                <a:ea typeface="Pacifico"/>
                <a:cs typeface="Pacifico"/>
                <a:sym typeface="Pacifico"/>
              </a:rPr>
              <a:t>F</a:t>
            </a:r>
            <a:endParaRPr sz="900">
              <a:solidFill>
                <a:schemeClr val="dk2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72" name="Google Shape;72;p13"/>
          <p:cNvSpPr txBox="1"/>
          <p:nvPr/>
        </p:nvSpPr>
        <p:spPr>
          <a:xfrm>
            <a:off x="3707789" y="4210050"/>
            <a:ext cx="200100" cy="19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Pacifico"/>
                <a:ea typeface="Pacifico"/>
                <a:cs typeface="Pacifico"/>
                <a:sym typeface="Pacifico"/>
              </a:rPr>
              <a:t>S</a:t>
            </a:r>
            <a:endParaRPr sz="900">
              <a:solidFill>
                <a:schemeClr val="dk2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73" name="Google Shape;73;p13"/>
          <p:cNvSpPr txBox="1"/>
          <p:nvPr/>
        </p:nvSpPr>
        <p:spPr>
          <a:xfrm>
            <a:off x="3907689" y="4210050"/>
            <a:ext cx="200100" cy="19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Pacifico"/>
                <a:ea typeface="Pacifico"/>
                <a:cs typeface="Pacifico"/>
                <a:sym typeface="Pacifico"/>
              </a:rPr>
              <a:t>S</a:t>
            </a:r>
            <a:endParaRPr sz="900">
              <a:solidFill>
                <a:schemeClr val="dk2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74" name="Google Shape;74;p13"/>
          <p:cNvSpPr/>
          <p:nvPr/>
        </p:nvSpPr>
        <p:spPr>
          <a:xfrm>
            <a:off x="4505675" y="6644650"/>
            <a:ext cx="2705700" cy="3675000"/>
          </a:xfrm>
          <a:prstGeom prst="roundRect">
            <a:avLst>
              <a:gd fmla="val 6558" name="adj"/>
            </a:avLst>
          </a:prstGeom>
          <a:solidFill>
            <a:srgbClr val="F9B4CB"/>
          </a:solidFill>
          <a:ln>
            <a:noFill/>
          </a:ln>
        </p:spPr>
        <p:txBody>
          <a:bodyPr anchorCtr="0" anchor="t" bIns="91425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Pacifico"/>
                <a:ea typeface="Pacifico"/>
                <a:cs typeface="Pacifico"/>
                <a:sym typeface="Pacifico"/>
              </a:rPr>
              <a:t>NOTES</a:t>
            </a:r>
            <a:endParaRPr>
              <a:solidFill>
                <a:schemeClr val="lt1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75" name="Google Shape;75;p13"/>
          <p:cNvSpPr/>
          <p:nvPr/>
        </p:nvSpPr>
        <p:spPr>
          <a:xfrm>
            <a:off x="342900" y="6644650"/>
            <a:ext cx="4095300" cy="384300"/>
          </a:xfrm>
          <a:prstGeom prst="roundRect">
            <a:avLst>
              <a:gd fmla="val 50000" name="adj"/>
            </a:avLst>
          </a:prstGeom>
          <a:solidFill>
            <a:srgbClr val="F9B4CB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Pacifico"/>
                <a:ea typeface="Pacifico"/>
                <a:cs typeface="Pacifico"/>
                <a:sym typeface="Pacifico"/>
              </a:rPr>
              <a:t>MEALS</a:t>
            </a:r>
            <a:endParaRPr>
              <a:solidFill>
                <a:schemeClr val="lt1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76" name="Google Shape;76;p13"/>
          <p:cNvSpPr/>
          <p:nvPr/>
        </p:nvSpPr>
        <p:spPr>
          <a:xfrm>
            <a:off x="342900" y="7133600"/>
            <a:ext cx="4095300" cy="3843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19050">
            <a:solidFill>
              <a:srgbClr val="F9B4C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91425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rPr>
              <a:t>MON</a:t>
            </a:r>
            <a:endParaRPr sz="1100">
              <a:solidFill>
                <a:schemeClr val="dk1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77" name="Google Shape;77;p13"/>
          <p:cNvSpPr/>
          <p:nvPr/>
        </p:nvSpPr>
        <p:spPr>
          <a:xfrm>
            <a:off x="342900" y="7600558"/>
            <a:ext cx="4095300" cy="3843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19050">
            <a:solidFill>
              <a:srgbClr val="F9B4C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91425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rPr>
              <a:t>TUE</a:t>
            </a:r>
            <a:endParaRPr sz="1100">
              <a:solidFill>
                <a:schemeClr val="dk1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78" name="Google Shape;78;p13"/>
          <p:cNvSpPr/>
          <p:nvPr/>
        </p:nvSpPr>
        <p:spPr>
          <a:xfrm>
            <a:off x="342900" y="8067517"/>
            <a:ext cx="4095300" cy="3843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19050">
            <a:solidFill>
              <a:srgbClr val="F9B4C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91425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rPr>
              <a:t>WED</a:t>
            </a:r>
            <a:endParaRPr sz="1100">
              <a:solidFill>
                <a:schemeClr val="dk1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79" name="Google Shape;79;p13"/>
          <p:cNvSpPr/>
          <p:nvPr/>
        </p:nvSpPr>
        <p:spPr>
          <a:xfrm>
            <a:off x="342900" y="8534475"/>
            <a:ext cx="4095300" cy="3843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19050">
            <a:solidFill>
              <a:srgbClr val="F9B4C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91425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rPr>
              <a:t>THU</a:t>
            </a:r>
            <a:endParaRPr sz="1100">
              <a:solidFill>
                <a:schemeClr val="dk1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80" name="Google Shape;80;p13"/>
          <p:cNvSpPr/>
          <p:nvPr/>
        </p:nvSpPr>
        <p:spPr>
          <a:xfrm>
            <a:off x="342900" y="9001433"/>
            <a:ext cx="4095300" cy="3843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19050">
            <a:solidFill>
              <a:srgbClr val="F9B4C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91425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rPr>
              <a:t>FRI</a:t>
            </a:r>
            <a:endParaRPr sz="1100">
              <a:solidFill>
                <a:schemeClr val="dk1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81" name="Google Shape;81;p13"/>
          <p:cNvSpPr/>
          <p:nvPr/>
        </p:nvSpPr>
        <p:spPr>
          <a:xfrm>
            <a:off x="342900" y="9468392"/>
            <a:ext cx="4095300" cy="3843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19050">
            <a:solidFill>
              <a:srgbClr val="F9B4C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91425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rPr>
              <a:t>SAT</a:t>
            </a:r>
            <a:endParaRPr sz="1100">
              <a:solidFill>
                <a:schemeClr val="dk1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82" name="Google Shape;82;p13"/>
          <p:cNvSpPr/>
          <p:nvPr/>
        </p:nvSpPr>
        <p:spPr>
          <a:xfrm>
            <a:off x="342900" y="9935350"/>
            <a:ext cx="4095300" cy="3843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19050">
            <a:solidFill>
              <a:srgbClr val="F9B4C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91425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rPr>
              <a:t>SUN</a:t>
            </a:r>
            <a:endParaRPr sz="1100">
              <a:solidFill>
                <a:schemeClr val="dk1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