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Lato"/>
      <p:regular r:id="rId6"/>
      <p:bold r:id="rId7"/>
      <p:italic r:id="rId8"/>
      <p:boldItalic r:id="rId9"/>
    </p:embeddedFont>
    <p:embeddedFont>
      <p:font typeface="Lato Light"/>
      <p:regular r:id="rId10"/>
      <p:bold r:id="rId11"/>
      <p:italic r:id="rId12"/>
      <p:boldItalic r:id="rId13"/>
    </p:embeddedFont>
    <p:embeddedFont>
      <p:font typeface="Lato Black"/>
      <p:bold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LatoLight-bold.fntdata"/><Relationship Id="rId10" Type="http://schemas.openxmlformats.org/officeDocument/2006/relationships/font" Target="fonts/LatoLight-regular.fntdata"/><Relationship Id="rId13" Type="http://schemas.openxmlformats.org/officeDocument/2006/relationships/font" Target="fonts/LatoLight-boldItalic.fntdata"/><Relationship Id="rId12" Type="http://schemas.openxmlformats.org/officeDocument/2006/relationships/font" Target="fonts/LatoLight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Lato-boldItalic.fntdata"/><Relationship Id="rId15" Type="http://schemas.openxmlformats.org/officeDocument/2006/relationships/font" Target="fonts/LatoBlack-boldItalic.fntdata"/><Relationship Id="rId14" Type="http://schemas.openxmlformats.org/officeDocument/2006/relationships/font" Target="fonts/LatoBlack-bold.fntdata"/><Relationship Id="rId5" Type="http://schemas.openxmlformats.org/officeDocument/2006/relationships/slide" Target="slides/slide1.xml"/><Relationship Id="rId6" Type="http://schemas.openxmlformats.org/officeDocument/2006/relationships/font" Target="fonts/Lato-regular.fntdata"/><Relationship Id="rId7" Type="http://schemas.openxmlformats.org/officeDocument/2006/relationships/font" Target="fonts/Lato-bold.fntdata"/><Relationship Id="rId8" Type="http://schemas.openxmlformats.org/officeDocument/2006/relationships/font" Target="fonts/Lato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630000" y="613543"/>
            <a:ext cx="4639200" cy="1364083"/>
            <a:chOff x="630000" y="613543"/>
            <a:chExt cx="4639200" cy="1364083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630000" y="613543"/>
              <a:ext cx="46392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2600">
                  <a:solidFill>
                    <a:srgbClr val="2A2929"/>
                  </a:solidFill>
                  <a:latin typeface="Lato Black"/>
                  <a:ea typeface="Lato Black"/>
                  <a:cs typeface="Lato Black"/>
                  <a:sym typeface="Lato Black"/>
                </a:rPr>
                <a:t>ALEXANDER</a:t>
              </a:r>
              <a:r>
                <a:rPr lang="ru" sz="2600">
                  <a:solidFill>
                    <a:srgbClr val="2A2929"/>
                  </a:solidFill>
                  <a:latin typeface="Lato"/>
                  <a:ea typeface="Lato"/>
                  <a:cs typeface="Lato"/>
                  <a:sym typeface="Lato"/>
                </a:rPr>
                <a:t> </a:t>
              </a:r>
              <a:r>
                <a:rPr lang="ru" sz="2600">
                  <a:solidFill>
                    <a:srgbClr val="2A2929"/>
                  </a:solidFill>
                  <a:latin typeface="Lato Light"/>
                  <a:ea typeface="Lato Light"/>
                  <a:cs typeface="Lato Light"/>
                  <a:sym typeface="Lato Light"/>
                </a:rPr>
                <a:t>SMITH</a:t>
              </a:r>
              <a:endParaRPr sz="2600">
                <a:solidFill>
                  <a:srgbClr val="2A2929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  <p:sp>
          <p:nvSpPr>
            <p:cNvPr id="56" name="Google Shape;56;p13"/>
            <p:cNvSpPr txBox="1"/>
            <p:nvPr/>
          </p:nvSpPr>
          <p:spPr>
            <a:xfrm>
              <a:off x="630000" y="1124321"/>
              <a:ext cx="30798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>
                  <a:solidFill>
                    <a:srgbClr val="2A2929"/>
                  </a:solidFill>
                  <a:latin typeface="Lato Light"/>
                  <a:ea typeface="Lato Light"/>
                  <a:cs typeface="Lato Light"/>
                  <a:sym typeface="Lato Light"/>
                </a:rPr>
                <a:t>Senior Product Designer</a:t>
              </a:r>
              <a:endParaRPr>
                <a:solidFill>
                  <a:srgbClr val="2A2929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  <p:cxnSp>
          <p:nvCxnSpPr>
            <p:cNvPr id="57" name="Google Shape;57;p13"/>
            <p:cNvCxnSpPr/>
            <p:nvPr/>
          </p:nvCxnSpPr>
          <p:spPr>
            <a:xfrm>
              <a:off x="630000" y="1572775"/>
              <a:ext cx="3116400" cy="0"/>
            </a:xfrm>
            <a:prstGeom prst="straightConnector1">
              <a:avLst/>
            </a:prstGeom>
            <a:noFill/>
            <a:ln cap="flat" cmpd="sng" w="9525">
              <a:solidFill>
                <a:srgbClr val="2A2A2A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58" name="Google Shape;58;p13"/>
            <p:cNvSpPr txBox="1"/>
            <p:nvPr/>
          </p:nvSpPr>
          <p:spPr>
            <a:xfrm>
              <a:off x="630000" y="1823726"/>
              <a:ext cx="34155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2A2929"/>
                  </a:solidFill>
                  <a:latin typeface="Lato"/>
                  <a:ea typeface="Lato"/>
                  <a:cs typeface="Lato"/>
                  <a:sym typeface="Lato"/>
                </a:rPr>
                <a:t>alexsmith@mail.ltd  |  +44 1234 567890  |  London, UK</a:t>
              </a:r>
              <a:endParaRPr sz="1000">
                <a:solidFill>
                  <a:srgbClr val="2A2929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</p:grpSp>
      <p:grpSp>
        <p:nvGrpSpPr>
          <p:cNvPr id="59" name="Google Shape;59;p13"/>
          <p:cNvGrpSpPr/>
          <p:nvPr/>
        </p:nvGrpSpPr>
        <p:grpSpPr>
          <a:xfrm>
            <a:off x="630000" y="2381675"/>
            <a:ext cx="4230000" cy="6617356"/>
            <a:chOff x="630000" y="2381675"/>
            <a:chExt cx="4230000" cy="6617356"/>
          </a:xfrm>
        </p:grpSpPr>
        <p:sp>
          <p:nvSpPr>
            <p:cNvPr id="60" name="Google Shape;60;p13"/>
            <p:cNvSpPr txBox="1"/>
            <p:nvPr/>
          </p:nvSpPr>
          <p:spPr>
            <a:xfrm>
              <a:off x="630000" y="2381675"/>
              <a:ext cx="2318700" cy="20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300">
                  <a:solidFill>
                    <a:srgbClr val="2A2929"/>
                  </a:solidFill>
                  <a:latin typeface="Lato Black"/>
                  <a:ea typeface="Lato Black"/>
                  <a:cs typeface="Lato Black"/>
                  <a:sym typeface="Lato Black"/>
                </a:rPr>
                <a:t>EXPERIENCE</a:t>
              </a:r>
              <a:endParaRPr sz="1300">
                <a:solidFill>
                  <a:srgbClr val="2A2929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  <p:grpSp>
          <p:nvGrpSpPr>
            <p:cNvPr id="61" name="Google Shape;61;p13"/>
            <p:cNvGrpSpPr/>
            <p:nvPr/>
          </p:nvGrpSpPr>
          <p:grpSpPr>
            <a:xfrm>
              <a:off x="630000" y="2750400"/>
              <a:ext cx="4230000" cy="1362200"/>
              <a:chOff x="630000" y="2750400"/>
              <a:chExt cx="4230000" cy="1362200"/>
            </a:xfrm>
          </p:grpSpPr>
          <p:sp>
            <p:nvSpPr>
              <p:cNvPr id="62" name="Google Shape;62;p13"/>
              <p:cNvSpPr txBox="1"/>
              <p:nvPr/>
            </p:nvSpPr>
            <p:spPr>
              <a:xfrm>
                <a:off x="630000" y="2750406"/>
                <a:ext cx="2318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2A2929"/>
                    </a:solidFill>
                    <a:latin typeface="Lato"/>
                    <a:ea typeface="Lato"/>
                    <a:cs typeface="Lato"/>
                    <a:sym typeface="Lato"/>
                  </a:rPr>
                  <a:t>Senior UI/UX Product Designer</a:t>
                </a:r>
                <a:endParaRPr sz="1000">
                  <a:solidFill>
                    <a:srgbClr val="2A2929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63" name="Google Shape;63;p13"/>
              <p:cNvSpPr txBox="1"/>
              <p:nvPr/>
            </p:nvSpPr>
            <p:spPr>
              <a:xfrm>
                <a:off x="630000" y="2956253"/>
                <a:ext cx="2318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2A2929"/>
                    </a:solidFill>
                    <a:latin typeface="Lato"/>
                    <a:ea typeface="Lato"/>
                    <a:cs typeface="Lato"/>
                    <a:sym typeface="Lato"/>
                  </a:rPr>
                  <a:t>Creative Solutions Ltd.</a:t>
                </a:r>
                <a:endParaRPr sz="1000">
                  <a:solidFill>
                    <a:srgbClr val="2A2929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64" name="Google Shape;64;p13"/>
              <p:cNvSpPr txBox="1"/>
              <p:nvPr/>
            </p:nvSpPr>
            <p:spPr>
              <a:xfrm>
                <a:off x="630000" y="3162101"/>
                <a:ext cx="2318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909090"/>
                    </a:solidFill>
                    <a:latin typeface="Lato"/>
                    <a:ea typeface="Lato"/>
                    <a:cs typeface="Lato"/>
                    <a:sym typeface="Lato"/>
                  </a:rPr>
                  <a:t>5 years, London</a:t>
                </a:r>
                <a:endParaRPr sz="1000">
                  <a:solidFill>
                    <a:srgbClr val="909090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65" name="Google Shape;65;p13"/>
              <p:cNvSpPr txBox="1"/>
              <p:nvPr/>
            </p:nvSpPr>
            <p:spPr>
              <a:xfrm>
                <a:off x="3379725" y="2750400"/>
                <a:ext cx="14802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909090"/>
                    </a:solidFill>
                    <a:latin typeface="Lato"/>
                    <a:ea typeface="Lato"/>
                    <a:cs typeface="Lato"/>
                    <a:sym typeface="Lato"/>
                  </a:rPr>
                  <a:t>Jan 2019 - Present </a:t>
                </a:r>
                <a:endParaRPr sz="1000">
                  <a:solidFill>
                    <a:srgbClr val="909090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66" name="Google Shape;66;p13"/>
              <p:cNvSpPr txBox="1"/>
              <p:nvPr/>
            </p:nvSpPr>
            <p:spPr>
              <a:xfrm>
                <a:off x="630000" y="3573800"/>
                <a:ext cx="4230000" cy="538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2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2A2929"/>
                    </a:solidFill>
                    <a:latin typeface="Lato"/>
                    <a:ea typeface="Lato"/>
                    <a:cs typeface="Lato"/>
                    <a:sym typeface="Lato"/>
                  </a:rPr>
                  <a:t>Collaborated with cross-functional teams, including the CTO and marketing leads, to innovate user experiences through an iterative design cycle: research, prototype, evaluate, and optimize.</a:t>
                </a:r>
                <a:endParaRPr sz="1000">
                  <a:solidFill>
                    <a:srgbClr val="2A2929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</p:grpSp>
        <p:grpSp>
          <p:nvGrpSpPr>
            <p:cNvPr id="67" name="Google Shape;67;p13"/>
            <p:cNvGrpSpPr/>
            <p:nvPr/>
          </p:nvGrpSpPr>
          <p:grpSpPr>
            <a:xfrm>
              <a:off x="630000" y="4571810"/>
              <a:ext cx="4230000" cy="1169600"/>
              <a:chOff x="630000" y="2750400"/>
              <a:chExt cx="4230000" cy="1169600"/>
            </a:xfrm>
          </p:grpSpPr>
          <p:sp>
            <p:nvSpPr>
              <p:cNvPr id="68" name="Google Shape;68;p13"/>
              <p:cNvSpPr txBox="1"/>
              <p:nvPr/>
            </p:nvSpPr>
            <p:spPr>
              <a:xfrm>
                <a:off x="630000" y="2750406"/>
                <a:ext cx="2318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2A2929"/>
                    </a:solidFill>
                    <a:latin typeface="Lato"/>
                    <a:ea typeface="Lato"/>
                    <a:cs typeface="Lato"/>
                    <a:sym typeface="Lato"/>
                  </a:rPr>
                  <a:t>UI/UX Product Designer </a:t>
                </a:r>
                <a:endParaRPr sz="1000">
                  <a:solidFill>
                    <a:srgbClr val="2A2929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69" name="Google Shape;69;p13"/>
              <p:cNvSpPr txBox="1"/>
              <p:nvPr/>
            </p:nvSpPr>
            <p:spPr>
              <a:xfrm>
                <a:off x="630000" y="2956253"/>
                <a:ext cx="2318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2A2929"/>
                    </a:solidFill>
                    <a:latin typeface="Lato"/>
                    <a:ea typeface="Lato"/>
                    <a:cs typeface="Lato"/>
                    <a:sym typeface="Lato"/>
                  </a:rPr>
                  <a:t>Bright Ideas Co.</a:t>
                </a:r>
                <a:endParaRPr sz="1000">
                  <a:solidFill>
                    <a:srgbClr val="2A2929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70" name="Google Shape;70;p13"/>
              <p:cNvSpPr txBox="1"/>
              <p:nvPr/>
            </p:nvSpPr>
            <p:spPr>
              <a:xfrm>
                <a:off x="630000" y="3162101"/>
                <a:ext cx="2318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909090"/>
                    </a:solidFill>
                    <a:latin typeface="Lato"/>
                    <a:ea typeface="Lato"/>
                    <a:cs typeface="Lato"/>
                    <a:sym typeface="Lato"/>
                  </a:rPr>
                  <a:t>3 years, Manchester</a:t>
                </a:r>
                <a:endParaRPr sz="1000">
                  <a:solidFill>
                    <a:srgbClr val="909090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71" name="Google Shape;71;p13"/>
              <p:cNvSpPr txBox="1"/>
              <p:nvPr/>
            </p:nvSpPr>
            <p:spPr>
              <a:xfrm>
                <a:off x="3379725" y="2750400"/>
                <a:ext cx="14802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909090"/>
                    </a:solidFill>
                    <a:latin typeface="Lato"/>
                    <a:ea typeface="Lato"/>
                    <a:cs typeface="Lato"/>
                    <a:sym typeface="Lato"/>
                  </a:rPr>
                  <a:t>Feb 2015 - Dec 2018</a:t>
                </a:r>
                <a:endParaRPr sz="1000">
                  <a:solidFill>
                    <a:srgbClr val="909090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72" name="Google Shape;72;p13"/>
              <p:cNvSpPr txBox="1"/>
              <p:nvPr/>
            </p:nvSpPr>
            <p:spPr>
              <a:xfrm>
                <a:off x="630000" y="3573800"/>
                <a:ext cx="4230000" cy="346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2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2A2929"/>
                    </a:solidFill>
                    <a:latin typeface="Lato"/>
                    <a:ea typeface="Lato"/>
                    <a:cs typeface="Lato"/>
                    <a:sym typeface="Lato"/>
                  </a:rPr>
                  <a:t>Managed the design framework, enhancing application interfaces and leading user experience strategies for diverse product lines.</a:t>
                </a:r>
                <a:endParaRPr sz="1000">
                  <a:solidFill>
                    <a:srgbClr val="2A2929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</p:grpSp>
        <p:grpSp>
          <p:nvGrpSpPr>
            <p:cNvPr id="73" name="Google Shape;73;p13"/>
            <p:cNvGrpSpPr/>
            <p:nvPr/>
          </p:nvGrpSpPr>
          <p:grpSpPr>
            <a:xfrm>
              <a:off x="630000" y="6200621"/>
              <a:ext cx="4230000" cy="1169600"/>
              <a:chOff x="630000" y="2750400"/>
              <a:chExt cx="4230000" cy="1169600"/>
            </a:xfrm>
          </p:grpSpPr>
          <p:sp>
            <p:nvSpPr>
              <p:cNvPr id="74" name="Google Shape;74;p13"/>
              <p:cNvSpPr txBox="1"/>
              <p:nvPr/>
            </p:nvSpPr>
            <p:spPr>
              <a:xfrm>
                <a:off x="630000" y="2750406"/>
                <a:ext cx="2318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2A2929"/>
                    </a:solidFill>
                    <a:latin typeface="Lato"/>
                    <a:ea typeface="Lato"/>
                    <a:cs typeface="Lato"/>
                    <a:sym typeface="Lato"/>
                  </a:rPr>
                  <a:t>UI Designer   </a:t>
                </a:r>
                <a:endParaRPr sz="1000">
                  <a:solidFill>
                    <a:srgbClr val="2A2929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75" name="Google Shape;75;p13"/>
              <p:cNvSpPr txBox="1"/>
              <p:nvPr/>
            </p:nvSpPr>
            <p:spPr>
              <a:xfrm>
                <a:off x="630000" y="2956253"/>
                <a:ext cx="2318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2A2929"/>
                    </a:solidFill>
                    <a:latin typeface="Lato"/>
                    <a:ea typeface="Lato"/>
                    <a:cs typeface="Lato"/>
                    <a:sym typeface="Lato"/>
                  </a:rPr>
                  <a:t>Pixel Studio</a:t>
                </a:r>
                <a:endParaRPr sz="1000">
                  <a:solidFill>
                    <a:srgbClr val="2A2929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76" name="Google Shape;76;p13"/>
              <p:cNvSpPr txBox="1"/>
              <p:nvPr/>
            </p:nvSpPr>
            <p:spPr>
              <a:xfrm>
                <a:off x="630000" y="3162101"/>
                <a:ext cx="2318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909090"/>
                    </a:solidFill>
                    <a:latin typeface="Lato"/>
                    <a:ea typeface="Lato"/>
                    <a:cs typeface="Lato"/>
                    <a:sym typeface="Lato"/>
                  </a:rPr>
                  <a:t>1 year 8 months, Birmingham</a:t>
                </a:r>
                <a:endParaRPr sz="1000">
                  <a:solidFill>
                    <a:srgbClr val="909090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77" name="Google Shape;77;p13"/>
              <p:cNvSpPr txBox="1"/>
              <p:nvPr/>
            </p:nvSpPr>
            <p:spPr>
              <a:xfrm>
                <a:off x="3379725" y="2750400"/>
                <a:ext cx="14802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909090"/>
                    </a:solidFill>
                    <a:latin typeface="Lato"/>
                    <a:ea typeface="Lato"/>
                    <a:cs typeface="Lato"/>
                    <a:sym typeface="Lato"/>
                  </a:rPr>
                  <a:t>May 2013 - Jan 2015</a:t>
                </a:r>
                <a:endParaRPr sz="1000">
                  <a:solidFill>
                    <a:srgbClr val="909090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78" name="Google Shape;78;p13"/>
              <p:cNvSpPr txBox="1"/>
              <p:nvPr/>
            </p:nvSpPr>
            <p:spPr>
              <a:xfrm>
                <a:off x="630000" y="3573800"/>
                <a:ext cx="4230000" cy="346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2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2A2929"/>
                    </a:solidFill>
                    <a:latin typeface="Lato"/>
                    <a:ea typeface="Lato"/>
                    <a:cs typeface="Lato"/>
                    <a:sym typeface="Lato"/>
                  </a:rPr>
                  <a:t>Created interactive designs for mobile platforms for high-profile clients, such as TechSphere, Global Bank, and UK Railways.</a:t>
                </a:r>
                <a:endParaRPr sz="1000">
                  <a:solidFill>
                    <a:srgbClr val="2A2929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</p:grpSp>
        <p:grpSp>
          <p:nvGrpSpPr>
            <p:cNvPr id="79" name="Google Shape;79;p13"/>
            <p:cNvGrpSpPr/>
            <p:nvPr/>
          </p:nvGrpSpPr>
          <p:grpSpPr>
            <a:xfrm>
              <a:off x="630000" y="7829431"/>
              <a:ext cx="4230000" cy="1169600"/>
              <a:chOff x="630000" y="2750400"/>
              <a:chExt cx="4230000" cy="1169600"/>
            </a:xfrm>
          </p:grpSpPr>
          <p:sp>
            <p:nvSpPr>
              <p:cNvPr id="80" name="Google Shape;80;p13"/>
              <p:cNvSpPr txBox="1"/>
              <p:nvPr/>
            </p:nvSpPr>
            <p:spPr>
              <a:xfrm>
                <a:off x="630000" y="2750406"/>
                <a:ext cx="2318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2A2929"/>
                    </a:solidFill>
                    <a:latin typeface="Lato"/>
                    <a:ea typeface="Lato"/>
                    <a:cs typeface="Lato"/>
                    <a:sym typeface="Lato"/>
                  </a:rPr>
                  <a:t>Graphic Designer   </a:t>
                </a:r>
                <a:endParaRPr sz="1000">
                  <a:solidFill>
                    <a:srgbClr val="2A2929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81" name="Google Shape;81;p13"/>
              <p:cNvSpPr txBox="1"/>
              <p:nvPr/>
            </p:nvSpPr>
            <p:spPr>
              <a:xfrm>
                <a:off x="630000" y="2956253"/>
                <a:ext cx="2318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2A2929"/>
                    </a:solidFill>
                    <a:latin typeface="Lato"/>
                    <a:ea typeface="Lato"/>
                    <a:cs typeface="Lato"/>
                    <a:sym typeface="Lato"/>
                  </a:rPr>
                  <a:t>Visionary Media</a:t>
                </a:r>
                <a:endParaRPr sz="1000">
                  <a:solidFill>
                    <a:srgbClr val="2A2929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82" name="Google Shape;82;p13"/>
              <p:cNvSpPr txBox="1"/>
              <p:nvPr/>
            </p:nvSpPr>
            <p:spPr>
              <a:xfrm>
                <a:off x="630000" y="3162101"/>
                <a:ext cx="2318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909090"/>
                    </a:solidFill>
                    <a:latin typeface="Lato"/>
                    <a:ea typeface="Lato"/>
                    <a:cs typeface="Lato"/>
                    <a:sym typeface="Lato"/>
                  </a:rPr>
                  <a:t>1 year 7 months, Leeds</a:t>
                </a:r>
                <a:endParaRPr sz="1000">
                  <a:solidFill>
                    <a:srgbClr val="909090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83" name="Google Shape;83;p13"/>
              <p:cNvSpPr txBox="1"/>
              <p:nvPr/>
            </p:nvSpPr>
            <p:spPr>
              <a:xfrm>
                <a:off x="3379725" y="2750400"/>
                <a:ext cx="14802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909090"/>
                    </a:solidFill>
                    <a:latin typeface="Lato"/>
                    <a:ea typeface="Lato"/>
                    <a:cs typeface="Lato"/>
                    <a:sym typeface="Lato"/>
                  </a:rPr>
                  <a:t>  Sept 2011 - April 2013</a:t>
                </a:r>
                <a:endParaRPr sz="1000">
                  <a:solidFill>
                    <a:srgbClr val="909090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84" name="Google Shape;84;p13"/>
              <p:cNvSpPr txBox="1"/>
              <p:nvPr/>
            </p:nvSpPr>
            <p:spPr>
              <a:xfrm>
                <a:off x="630000" y="3573800"/>
                <a:ext cx="4230000" cy="346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2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2A2929"/>
                    </a:solidFill>
                    <a:latin typeface="Lato"/>
                    <a:ea typeface="Lato"/>
                    <a:cs typeface="Lato"/>
                    <a:sym typeface="Lato"/>
                  </a:rPr>
                  <a:t>Developed branding and digital content, working with campaigns for public and private sectors, including regional theaters and startup events.</a:t>
                </a:r>
                <a:endParaRPr sz="1000">
                  <a:solidFill>
                    <a:srgbClr val="2A2929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</p:grpSp>
      </p:grpSp>
      <p:grpSp>
        <p:nvGrpSpPr>
          <p:cNvPr id="85" name="Google Shape;85;p13"/>
          <p:cNvGrpSpPr/>
          <p:nvPr/>
        </p:nvGrpSpPr>
        <p:grpSpPr>
          <a:xfrm>
            <a:off x="630000" y="9416979"/>
            <a:ext cx="4229925" cy="728478"/>
            <a:chOff x="630000" y="9416979"/>
            <a:chExt cx="4229925" cy="728478"/>
          </a:xfrm>
        </p:grpSpPr>
        <p:sp>
          <p:nvSpPr>
            <p:cNvPr id="86" name="Google Shape;86;p13"/>
            <p:cNvSpPr txBox="1"/>
            <p:nvPr/>
          </p:nvSpPr>
          <p:spPr>
            <a:xfrm>
              <a:off x="630000" y="9416979"/>
              <a:ext cx="2318700" cy="20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300">
                  <a:solidFill>
                    <a:srgbClr val="2A2929"/>
                  </a:solidFill>
                  <a:latin typeface="Lato Black"/>
                  <a:ea typeface="Lato Black"/>
                  <a:cs typeface="Lato Black"/>
                  <a:sym typeface="Lato Black"/>
                </a:rPr>
                <a:t>EDUCATION</a:t>
              </a:r>
              <a:endParaRPr sz="1300">
                <a:solidFill>
                  <a:srgbClr val="2A2929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  <p:grpSp>
          <p:nvGrpSpPr>
            <p:cNvPr id="87" name="Google Shape;87;p13"/>
            <p:cNvGrpSpPr/>
            <p:nvPr/>
          </p:nvGrpSpPr>
          <p:grpSpPr>
            <a:xfrm>
              <a:off x="630000" y="9785704"/>
              <a:ext cx="4229925" cy="359753"/>
              <a:chOff x="630000" y="2750400"/>
              <a:chExt cx="4229925" cy="359753"/>
            </a:xfrm>
          </p:grpSpPr>
          <p:sp>
            <p:nvSpPr>
              <p:cNvPr id="88" name="Google Shape;88;p13"/>
              <p:cNvSpPr txBox="1"/>
              <p:nvPr/>
            </p:nvSpPr>
            <p:spPr>
              <a:xfrm>
                <a:off x="630000" y="2750406"/>
                <a:ext cx="2318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2A2929"/>
                    </a:solidFill>
                    <a:latin typeface="Lato"/>
                    <a:ea typeface="Lato"/>
                    <a:cs typeface="Lato"/>
                    <a:sym typeface="Lato"/>
                  </a:rPr>
                  <a:t>Master of Arts in Design Innovation</a:t>
                </a:r>
                <a:endParaRPr sz="1000">
                  <a:solidFill>
                    <a:srgbClr val="2A2929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89" name="Google Shape;89;p13"/>
              <p:cNvSpPr txBox="1"/>
              <p:nvPr/>
            </p:nvSpPr>
            <p:spPr>
              <a:xfrm>
                <a:off x="630000" y="2956253"/>
                <a:ext cx="2318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2A2929"/>
                    </a:solidFill>
                    <a:latin typeface="Lato"/>
                    <a:ea typeface="Lato"/>
                    <a:cs typeface="Lato"/>
                    <a:sym typeface="Lato"/>
                  </a:rPr>
                  <a:t>University of London</a:t>
                </a:r>
                <a:endParaRPr sz="1000">
                  <a:solidFill>
                    <a:srgbClr val="2A2929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90" name="Google Shape;90;p13"/>
              <p:cNvSpPr txBox="1"/>
              <p:nvPr/>
            </p:nvSpPr>
            <p:spPr>
              <a:xfrm>
                <a:off x="3379725" y="2750400"/>
                <a:ext cx="14802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909090"/>
                    </a:solidFill>
                    <a:latin typeface="Lato"/>
                    <a:ea typeface="Lato"/>
                    <a:cs typeface="Lato"/>
                    <a:sym typeface="Lato"/>
                  </a:rPr>
                  <a:t>2011 - 2013, London</a:t>
                </a:r>
                <a:endParaRPr sz="1000">
                  <a:solidFill>
                    <a:srgbClr val="909090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</p:grpSp>
      </p:grpSp>
      <p:pic>
        <p:nvPicPr>
          <p:cNvPr id="91" name="Google Shape;9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78081" y="665975"/>
            <a:ext cx="1258200" cy="1258200"/>
          </a:xfrm>
          <a:prstGeom prst="ellipse">
            <a:avLst/>
          </a:prstGeom>
          <a:noFill/>
          <a:ln>
            <a:noFill/>
          </a:ln>
        </p:spPr>
      </p:pic>
      <p:grpSp>
        <p:nvGrpSpPr>
          <p:cNvPr id="92" name="Google Shape;92;p13"/>
          <p:cNvGrpSpPr/>
          <p:nvPr/>
        </p:nvGrpSpPr>
        <p:grpSpPr>
          <a:xfrm>
            <a:off x="5490000" y="2425167"/>
            <a:ext cx="1578000" cy="1498508"/>
            <a:chOff x="5490000" y="2425167"/>
            <a:chExt cx="1578000" cy="1498508"/>
          </a:xfrm>
        </p:grpSpPr>
        <p:sp>
          <p:nvSpPr>
            <p:cNvPr id="93" name="Google Shape;93;p13"/>
            <p:cNvSpPr txBox="1"/>
            <p:nvPr/>
          </p:nvSpPr>
          <p:spPr>
            <a:xfrm>
              <a:off x="5490000" y="2425167"/>
              <a:ext cx="1578000" cy="13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2A2929"/>
                  </a:solidFill>
                  <a:latin typeface="Lato Black"/>
                  <a:ea typeface="Lato Black"/>
                  <a:cs typeface="Lato Black"/>
                  <a:sym typeface="Lato Black"/>
                </a:rPr>
                <a:t>INDUSTRY KNOWLEDGE</a:t>
              </a:r>
              <a:endParaRPr sz="900">
                <a:solidFill>
                  <a:srgbClr val="2A2929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  <p:grpSp>
          <p:nvGrpSpPr>
            <p:cNvPr id="94" name="Google Shape;94;p13"/>
            <p:cNvGrpSpPr/>
            <p:nvPr/>
          </p:nvGrpSpPr>
          <p:grpSpPr>
            <a:xfrm>
              <a:off x="5490000" y="2750400"/>
              <a:ext cx="1440000" cy="1173275"/>
              <a:chOff x="5490000" y="2750400"/>
              <a:chExt cx="1440000" cy="1173275"/>
            </a:xfrm>
          </p:grpSpPr>
          <p:sp>
            <p:nvSpPr>
              <p:cNvPr id="95" name="Google Shape;95;p13"/>
              <p:cNvSpPr txBox="1"/>
              <p:nvPr/>
            </p:nvSpPr>
            <p:spPr>
              <a:xfrm>
                <a:off x="5490000" y="2750400"/>
                <a:ext cx="14400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919191"/>
                    </a:solidFill>
                    <a:latin typeface="Lato"/>
                    <a:ea typeface="Lato"/>
                    <a:cs typeface="Lato"/>
                    <a:sym typeface="Lato"/>
                  </a:rPr>
                  <a:t>Design Strategy</a:t>
                </a:r>
                <a:endParaRPr sz="1000">
                  <a:solidFill>
                    <a:srgbClr val="919191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96" name="Google Shape;96;p13"/>
              <p:cNvSpPr txBox="1"/>
              <p:nvPr/>
            </p:nvSpPr>
            <p:spPr>
              <a:xfrm>
                <a:off x="5490000" y="2954275"/>
                <a:ext cx="14400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919191"/>
                    </a:solidFill>
                    <a:latin typeface="Lato"/>
                    <a:ea typeface="Lato"/>
                    <a:cs typeface="Lato"/>
                    <a:sym typeface="Lato"/>
                  </a:rPr>
                  <a:t>Interaction Design</a:t>
                </a:r>
                <a:endParaRPr sz="1000">
                  <a:solidFill>
                    <a:srgbClr val="919191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97" name="Google Shape;97;p13"/>
              <p:cNvSpPr txBox="1"/>
              <p:nvPr/>
            </p:nvSpPr>
            <p:spPr>
              <a:xfrm>
                <a:off x="5490000" y="3158150"/>
                <a:ext cx="14400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919191"/>
                    </a:solidFill>
                    <a:latin typeface="Lato"/>
                    <a:ea typeface="Lato"/>
                    <a:cs typeface="Lato"/>
                    <a:sym typeface="Lato"/>
                  </a:rPr>
                  <a:t>User Research</a:t>
                </a:r>
                <a:endParaRPr sz="1000">
                  <a:solidFill>
                    <a:srgbClr val="919191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98" name="Google Shape;98;p13"/>
              <p:cNvSpPr txBox="1"/>
              <p:nvPr/>
            </p:nvSpPr>
            <p:spPr>
              <a:xfrm>
                <a:off x="5490000" y="3362025"/>
                <a:ext cx="14400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919191"/>
                    </a:solidFill>
                    <a:latin typeface="Lato"/>
                    <a:ea typeface="Lato"/>
                    <a:cs typeface="Lato"/>
                    <a:sym typeface="Lato"/>
                  </a:rPr>
                  <a:t>Prototyping</a:t>
                </a:r>
                <a:endParaRPr sz="1000">
                  <a:solidFill>
                    <a:srgbClr val="919191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99" name="Google Shape;99;p13"/>
              <p:cNvSpPr txBox="1"/>
              <p:nvPr/>
            </p:nvSpPr>
            <p:spPr>
              <a:xfrm>
                <a:off x="5490000" y="3565900"/>
                <a:ext cx="14400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919191"/>
                    </a:solidFill>
                    <a:latin typeface="Lato"/>
                    <a:ea typeface="Lato"/>
                    <a:cs typeface="Lato"/>
                    <a:sym typeface="Lato"/>
                  </a:rPr>
                  <a:t>Visual Storytelling</a:t>
                </a:r>
                <a:endParaRPr sz="1000">
                  <a:solidFill>
                    <a:srgbClr val="919191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  <p:sp>
            <p:nvSpPr>
              <p:cNvPr id="100" name="Google Shape;100;p13"/>
              <p:cNvSpPr txBox="1"/>
              <p:nvPr/>
            </p:nvSpPr>
            <p:spPr>
              <a:xfrm>
                <a:off x="5490000" y="3769775"/>
                <a:ext cx="14400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919191"/>
                    </a:solidFill>
                    <a:latin typeface="Lato"/>
                    <a:ea typeface="Lato"/>
                    <a:cs typeface="Lato"/>
                    <a:sym typeface="Lato"/>
                  </a:rPr>
                  <a:t>Usability Testing</a:t>
                </a:r>
                <a:endParaRPr sz="1000">
                  <a:solidFill>
                    <a:srgbClr val="919191"/>
                  </a:solidFill>
                  <a:latin typeface="Lato Light"/>
                  <a:ea typeface="Lato Light"/>
                  <a:cs typeface="Lato Light"/>
                  <a:sym typeface="Lato Light"/>
                </a:endParaRPr>
              </a:p>
            </p:txBody>
          </p:sp>
        </p:grpSp>
      </p:grpSp>
      <p:grpSp>
        <p:nvGrpSpPr>
          <p:cNvPr id="101" name="Google Shape;101;p13"/>
          <p:cNvGrpSpPr/>
          <p:nvPr/>
        </p:nvGrpSpPr>
        <p:grpSpPr>
          <a:xfrm>
            <a:off x="5490000" y="4571792"/>
            <a:ext cx="1578000" cy="2000429"/>
            <a:chOff x="5490000" y="4571792"/>
            <a:chExt cx="1578000" cy="2000429"/>
          </a:xfrm>
        </p:grpSpPr>
        <p:sp>
          <p:nvSpPr>
            <p:cNvPr id="102" name="Google Shape;102;p13"/>
            <p:cNvSpPr txBox="1"/>
            <p:nvPr/>
          </p:nvSpPr>
          <p:spPr>
            <a:xfrm>
              <a:off x="5490000" y="4571792"/>
              <a:ext cx="1578000" cy="13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2A2929"/>
                  </a:solidFill>
                  <a:latin typeface="Lato Black"/>
                  <a:ea typeface="Lato Black"/>
                  <a:cs typeface="Lato Black"/>
                  <a:sym typeface="Lato Black"/>
                </a:rPr>
                <a:t>TECHNOLOGIES</a:t>
              </a:r>
              <a:endParaRPr sz="900">
                <a:solidFill>
                  <a:srgbClr val="2A2929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  <p:sp>
          <p:nvSpPr>
            <p:cNvPr id="103" name="Google Shape;103;p13"/>
            <p:cNvSpPr txBox="1"/>
            <p:nvPr/>
          </p:nvSpPr>
          <p:spPr>
            <a:xfrm>
              <a:off x="5490000" y="4991197"/>
              <a:ext cx="1440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919191"/>
                  </a:solidFill>
                  <a:latin typeface="Lato"/>
                  <a:ea typeface="Lato"/>
                  <a:cs typeface="Lato"/>
                  <a:sym typeface="Lato"/>
                </a:rPr>
                <a:t>Figma, Adobe XD</a:t>
              </a:r>
              <a:endParaRPr sz="1000">
                <a:solidFill>
                  <a:srgbClr val="919191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  <p:sp>
          <p:nvSpPr>
            <p:cNvPr id="104" name="Google Shape;104;p13"/>
            <p:cNvSpPr txBox="1"/>
            <p:nvPr/>
          </p:nvSpPr>
          <p:spPr>
            <a:xfrm>
              <a:off x="5490000" y="5195072"/>
              <a:ext cx="1440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919191"/>
                  </a:solidFill>
                  <a:latin typeface="Lato"/>
                  <a:ea typeface="Lato"/>
                  <a:cs typeface="Lato"/>
                  <a:sym typeface="Lato"/>
                </a:rPr>
                <a:t>InVision</a:t>
              </a:r>
              <a:endParaRPr sz="1000">
                <a:solidFill>
                  <a:srgbClr val="919191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  <p:sp>
          <p:nvSpPr>
            <p:cNvPr id="105" name="Google Shape;105;p13"/>
            <p:cNvSpPr txBox="1"/>
            <p:nvPr/>
          </p:nvSpPr>
          <p:spPr>
            <a:xfrm>
              <a:off x="5490000" y="5398947"/>
              <a:ext cx="1440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919191"/>
                  </a:solidFill>
                  <a:latin typeface="Lato"/>
                  <a:ea typeface="Lato"/>
                  <a:cs typeface="Lato"/>
                  <a:sym typeface="Lato"/>
                </a:rPr>
                <a:t>Sketch, Axure</a:t>
              </a:r>
              <a:endParaRPr sz="1000">
                <a:solidFill>
                  <a:srgbClr val="919191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  <p:sp>
          <p:nvSpPr>
            <p:cNvPr id="106" name="Google Shape;106;p13"/>
            <p:cNvSpPr txBox="1"/>
            <p:nvPr/>
          </p:nvSpPr>
          <p:spPr>
            <a:xfrm>
              <a:off x="5490000" y="5602822"/>
              <a:ext cx="1440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919191"/>
                  </a:solidFill>
                  <a:latin typeface="Lato"/>
                  <a:ea typeface="Lato"/>
                  <a:cs typeface="Lato"/>
                  <a:sym typeface="Lato"/>
                </a:rPr>
                <a:t>Principle</a:t>
              </a:r>
              <a:endParaRPr sz="1000">
                <a:solidFill>
                  <a:srgbClr val="919191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  <p:sp>
          <p:nvSpPr>
            <p:cNvPr id="107" name="Google Shape;107;p13"/>
            <p:cNvSpPr txBox="1"/>
            <p:nvPr/>
          </p:nvSpPr>
          <p:spPr>
            <a:xfrm>
              <a:off x="5490000" y="5806697"/>
              <a:ext cx="1440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919191"/>
                  </a:solidFill>
                  <a:latin typeface="Lato"/>
                  <a:ea typeface="Lato"/>
                  <a:cs typeface="Lato"/>
                  <a:sym typeface="Lato"/>
                </a:rPr>
                <a:t>Google Analytics</a:t>
              </a:r>
              <a:endParaRPr sz="1000">
                <a:solidFill>
                  <a:srgbClr val="919191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  <p:sp>
          <p:nvSpPr>
            <p:cNvPr id="108" name="Google Shape;108;p13"/>
            <p:cNvSpPr txBox="1"/>
            <p:nvPr/>
          </p:nvSpPr>
          <p:spPr>
            <a:xfrm>
              <a:off x="5490000" y="6010572"/>
              <a:ext cx="1440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919191"/>
                  </a:solidFill>
                  <a:latin typeface="Lato"/>
                  <a:ea typeface="Lato"/>
                  <a:cs typeface="Lato"/>
                  <a:sym typeface="Lato"/>
                </a:rPr>
                <a:t>Hotjar</a:t>
              </a:r>
              <a:endParaRPr sz="1000">
                <a:solidFill>
                  <a:srgbClr val="919191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  <p:sp>
          <p:nvSpPr>
            <p:cNvPr id="109" name="Google Shape;109;p13"/>
            <p:cNvSpPr txBox="1"/>
            <p:nvPr/>
          </p:nvSpPr>
          <p:spPr>
            <a:xfrm>
              <a:off x="5490000" y="6214447"/>
              <a:ext cx="1440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919191"/>
                  </a:solidFill>
                  <a:latin typeface="Lato"/>
                  <a:ea typeface="Lato"/>
                  <a:cs typeface="Lato"/>
                  <a:sym typeface="Lato"/>
                </a:rPr>
                <a:t>HTML, CSS</a:t>
              </a:r>
              <a:endParaRPr sz="1000">
                <a:solidFill>
                  <a:srgbClr val="919191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  <p:sp>
          <p:nvSpPr>
            <p:cNvPr id="110" name="Google Shape;110;p13"/>
            <p:cNvSpPr txBox="1"/>
            <p:nvPr/>
          </p:nvSpPr>
          <p:spPr>
            <a:xfrm>
              <a:off x="5490000" y="6418322"/>
              <a:ext cx="1440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919191"/>
                  </a:solidFill>
                  <a:latin typeface="Lato"/>
                  <a:ea typeface="Lato"/>
                  <a:cs typeface="Lato"/>
                  <a:sym typeface="Lato"/>
                </a:rPr>
                <a:t>JavaScript Basics</a:t>
              </a:r>
              <a:endParaRPr sz="1000">
                <a:solidFill>
                  <a:srgbClr val="919191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</p:grpSp>
      <p:grpSp>
        <p:nvGrpSpPr>
          <p:cNvPr id="111" name="Google Shape;111;p13"/>
          <p:cNvGrpSpPr/>
          <p:nvPr/>
        </p:nvGrpSpPr>
        <p:grpSpPr>
          <a:xfrm>
            <a:off x="5490000" y="7280120"/>
            <a:ext cx="1578000" cy="1133363"/>
            <a:chOff x="5490000" y="7280120"/>
            <a:chExt cx="1578000" cy="1133363"/>
          </a:xfrm>
        </p:grpSpPr>
        <p:sp>
          <p:nvSpPr>
            <p:cNvPr id="112" name="Google Shape;112;p13"/>
            <p:cNvSpPr txBox="1"/>
            <p:nvPr/>
          </p:nvSpPr>
          <p:spPr>
            <a:xfrm>
              <a:off x="5490000" y="7280120"/>
              <a:ext cx="1578000" cy="13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2A2929"/>
                  </a:solidFill>
                  <a:latin typeface="Lato Black"/>
                  <a:ea typeface="Lato Black"/>
                  <a:cs typeface="Lato Black"/>
                  <a:sym typeface="Lato Black"/>
                </a:rPr>
                <a:t>LANGUAGES</a:t>
              </a:r>
              <a:endParaRPr sz="900">
                <a:solidFill>
                  <a:srgbClr val="2A2929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  <p:sp>
          <p:nvSpPr>
            <p:cNvPr id="113" name="Google Shape;113;p13"/>
            <p:cNvSpPr txBox="1"/>
            <p:nvPr/>
          </p:nvSpPr>
          <p:spPr>
            <a:xfrm>
              <a:off x="5490000" y="7647958"/>
              <a:ext cx="1440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919191"/>
                  </a:solidFill>
                  <a:latin typeface="Lato"/>
                  <a:ea typeface="Lato"/>
                  <a:cs typeface="Lato"/>
                  <a:sym typeface="Lato"/>
                </a:rPr>
                <a:t>English (native)</a:t>
              </a:r>
              <a:endParaRPr sz="1000">
                <a:solidFill>
                  <a:srgbClr val="919191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  <p:sp>
          <p:nvSpPr>
            <p:cNvPr id="114" name="Google Shape;114;p13"/>
            <p:cNvSpPr txBox="1"/>
            <p:nvPr/>
          </p:nvSpPr>
          <p:spPr>
            <a:xfrm>
              <a:off x="5490000" y="7851833"/>
              <a:ext cx="1440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919191"/>
                  </a:solidFill>
                  <a:latin typeface="Lato"/>
                  <a:ea typeface="Lato"/>
                  <a:cs typeface="Lato"/>
                  <a:sym typeface="Lato"/>
                </a:rPr>
                <a:t>Spanish (intermediate)</a:t>
              </a:r>
              <a:endParaRPr sz="1000">
                <a:solidFill>
                  <a:srgbClr val="919191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  <p:sp>
          <p:nvSpPr>
            <p:cNvPr id="115" name="Google Shape;115;p13"/>
            <p:cNvSpPr txBox="1"/>
            <p:nvPr/>
          </p:nvSpPr>
          <p:spPr>
            <a:xfrm>
              <a:off x="5490000" y="8055708"/>
              <a:ext cx="1440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919191"/>
                  </a:solidFill>
                  <a:latin typeface="Lato"/>
                  <a:ea typeface="Lato"/>
                  <a:cs typeface="Lato"/>
                  <a:sym typeface="Lato"/>
                </a:rPr>
                <a:t>French (conversational)</a:t>
              </a:r>
              <a:endParaRPr sz="1000">
                <a:solidFill>
                  <a:srgbClr val="919191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  <p:sp>
          <p:nvSpPr>
            <p:cNvPr id="116" name="Google Shape;116;p13"/>
            <p:cNvSpPr txBox="1"/>
            <p:nvPr/>
          </p:nvSpPr>
          <p:spPr>
            <a:xfrm>
              <a:off x="5490000" y="8259583"/>
              <a:ext cx="1440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919191"/>
                  </a:solidFill>
                  <a:latin typeface="Lato"/>
                  <a:ea typeface="Lato"/>
                  <a:cs typeface="Lato"/>
                  <a:sym typeface="Lato"/>
                </a:rPr>
                <a:t>German (basic)</a:t>
              </a:r>
              <a:endParaRPr sz="1000">
                <a:solidFill>
                  <a:srgbClr val="919191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</p:grpSp>
      <p:grpSp>
        <p:nvGrpSpPr>
          <p:cNvPr id="117" name="Google Shape;117;p13"/>
          <p:cNvGrpSpPr/>
          <p:nvPr/>
        </p:nvGrpSpPr>
        <p:grpSpPr>
          <a:xfrm>
            <a:off x="5490000" y="9055498"/>
            <a:ext cx="1578000" cy="1093910"/>
            <a:chOff x="5490000" y="9055498"/>
            <a:chExt cx="1578000" cy="1093910"/>
          </a:xfrm>
        </p:grpSpPr>
        <p:sp>
          <p:nvSpPr>
            <p:cNvPr id="118" name="Google Shape;118;p13"/>
            <p:cNvSpPr txBox="1"/>
            <p:nvPr/>
          </p:nvSpPr>
          <p:spPr>
            <a:xfrm>
              <a:off x="5490000" y="9055498"/>
              <a:ext cx="1578000" cy="13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2A2929"/>
                  </a:solidFill>
                  <a:latin typeface="Lato Black"/>
                  <a:ea typeface="Lato Black"/>
                  <a:cs typeface="Lato Black"/>
                  <a:sym typeface="Lato Black"/>
                </a:rPr>
                <a:t>SOCIAL</a:t>
              </a:r>
              <a:endParaRPr sz="900">
                <a:solidFill>
                  <a:srgbClr val="2A2929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  <p:sp>
          <p:nvSpPr>
            <p:cNvPr id="119" name="Google Shape;119;p13"/>
            <p:cNvSpPr txBox="1"/>
            <p:nvPr/>
          </p:nvSpPr>
          <p:spPr>
            <a:xfrm>
              <a:off x="5490000" y="9383883"/>
              <a:ext cx="1440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919191"/>
                  </a:solidFill>
                  <a:latin typeface="Lato"/>
                  <a:ea typeface="Lato"/>
                  <a:cs typeface="Lato"/>
                  <a:sym typeface="Lato"/>
                </a:rPr>
                <a:t>alexsmithdesign.ltd</a:t>
              </a:r>
              <a:endParaRPr sz="1000">
                <a:solidFill>
                  <a:srgbClr val="919191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  <p:sp>
          <p:nvSpPr>
            <p:cNvPr id="120" name="Google Shape;120;p13"/>
            <p:cNvSpPr txBox="1"/>
            <p:nvPr/>
          </p:nvSpPr>
          <p:spPr>
            <a:xfrm>
              <a:off x="5490000" y="9587758"/>
              <a:ext cx="14400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919191"/>
                  </a:solidFill>
                  <a:latin typeface="Lato"/>
                  <a:ea typeface="Lato"/>
                  <a:cs typeface="Lato"/>
                  <a:sym typeface="Lato"/>
                </a:rPr>
                <a:t>www.linkedin.com/in/your-name</a:t>
              </a:r>
              <a:endParaRPr sz="1000">
                <a:solidFill>
                  <a:srgbClr val="919191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  <p:sp>
          <p:nvSpPr>
            <p:cNvPr id="121" name="Google Shape;121;p13"/>
            <p:cNvSpPr txBox="1"/>
            <p:nvPr/>
          </p:nvSpPr>
          <p:spPr>
            <a:xfrm>
              <a:off x="5490000" y="9995508"/>
              <a:ext cx="1440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919191"/>
                  </a:solidFill>
                  <a:latin typeface="Lato"/>
                  <a:ea typeface="Lato"/>
                  <a:cs typeface="Lato"/>
                  <a:sym typeface="Lato"/>
                </a:rPr>
                <a:t>behance.net/your-name</a:t>
              </a:r>
              <a:endParaRPr sz="1000">
                <a:solidFill>
                  <a:srgbClr val="919191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