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692000" cx="7560000"/>
  <p:notesSz cx="6858000" cy="9144000"/>
  <p:embeddedFontLst>
    <p:embeddedFont>
      <p:font typeface="Poppins"/>
      <p:regular r:id="rId9"/>
      <p:bold r:id="rId10"/>
      <p:italic r:id="rId11"/>
      <p:boldItalic r:id="rId12"/>
    </p:embeddedFont>
    <p:embeddedFont>
      <p:font typeface="Poppins Light"/>
      <p:regular r:id="rId13"/>
      <p:bold r:id="rId14"/>
      <p:italic r:id="rId15"/>
      <p:boldItalic r:id="rId16"/>
    </p:embeddedFont>
    <p:embeddedFont>
      <p:font typeface="Poppins Black"/>
      <p:bold r:id="rId17"/>
      <p:boldItalic r:id="rId18"/>
    </p:embeddedFont>
    <p:embeddedFont>
      <p:font typeface="Poppins SemiBol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bold.fntdata"/><Relationship Id="rId11" Type="http://schemas.openxmlformats.org/officeDocument/2006/relationships/font" Target="fonts/Poppins-italic.fntdata"/><Relationship Id="rId22" Type="http://schemas.openxmlformats.org/officeDocument/2006/relationships/font" Target="fonts/PoppinsSemiBold-boldItalic.fntdata"/><Relationship Id="rId10" Type="http://schemas.openxmlformats.org/officeDocument/2006/relationships/font" Target="fonts/Poppins-bold.fntdata"/><Relationship Id="rId21" Type="http://schemas.openxmlformats.org/officeDocument/2006/relationships/font" Target="fonts/PoppinsSemiBold-italic.fntdata"/><Relationship Id="rId13" Type="http://schemas.openxmlformats.org/officeDocument/2006/relationships/font" Target="fonts/PoppinsLight-regular.fntdata"/><Relationship Id="rId12" Type="http://schemas.openxmlformats.org/officeDocument/2006/relationships/font" Target="fonts/Poppi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regular.fntdata"/><Relationship Id="rId15" Type="http://schemas.openxmlformats.org/officeDocument/2006/relationships/font" Target="fonts/PoppinsLight-italic.fntdata"/><Relationship Id="rId14" Type="http://schemas.openxmlformats.org/officeDocument/2006/relationships/font" Target="fonts/PoppinsLight-bold.fntdata"/><Relationship Id="rId17" Type="http://schemas.openxmlformats.org/officeDocument/2006/relationships/font" Target="fonts/PoppinsBlack-bold.fntdata"/><Relationship Id="rId16" Type="http://schemas.openxmlformats.org/officeDocument/2006/relationships/font" Target="fonts/PoppinsLight-boldItalic.fntdata"/><Relationship Id="rId5" Type="http://schemas.openxmlformats.org/officeDocument/2006/relationships/slide" Target="slides/slide1.xml"/><Relationship Id="rId19" Type="http://schemas.openxmlformats.org/officeDocument/2006/relationships/font" Target="fonts/PoppinsSemiBold-regular.fntdata"/><Relationship Id="rId6" Type="http://schemas.openxmlformats.org/officeDocument/2006/relationships/slide" Target="slides/slide2.xml"/><Relationship Id="rId18" Type="http://schemas.openxmlformats.org/officeDocument/2006/relationships/font" Target="fonts/PoppinsBlack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cd8f532e9_0_11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cd8f532e9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cd8f532e9_0_22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ccd8f532e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ccd8f532e9_0_37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ccd8f532e9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980000"/>
          </a:xfrm>
          <a:prstGeom prst="rect">
            <a:avLst/>
          </a:prstGeom>
          <a:solidFill>
            <a:srgbClr val="E9E4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544275" y="2076559"/>
            <a:ext cx="6489900" cy="7945416"/>
            <a:chOff x="544275" y="2076559"/>
            <a:chExt cx="6489900" cy="7945416"/>
          </a:xfrm>
        </p:grpSpPr>
        <p:cxnSp>
          <p:nvCxnSpPr>
            <p:cNvPr id="56" name="Google Shape;56;p13"/>
            <p:cNvCxnSpPr/>
            <p:nvPr/>
          </p:nvCxnSpPr>
          <p:spPr>
            <a:xfrm>
              <a:off x="544275" y="2076559"/>
              <a:ext cx="6489900" cy="0"/>
            </a:xfrm>
            <a:prstGeom prst="straightConnector1">
              <a:avLst/>
            </a:prstGeom>
            <a:noFill/>
            <a:ln cap="flat" cmpd="sng" w="19050">
              <a:solidFill>
                <a:srgbClr val="E9E4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13"/>
            <p:cNvCxnSpPr/>
            <p:nvPr/>
          </p:nvCxnSpPr>
          <p:spPr>
            <a:xfrm>
              <a:off x="2254050" y="2082475"/>
              <a:ext cx="0" cy="7939500"/>
            </a:xfrm>
            <a:prstGeom prst="straightConnector1">
              <a:avLst/>
            </a:prstGeom>
            <a:noFill/>
            <a:ln cap="flat" cmpd="sng" w="19050">
              <a:solidFill>
                <a:srgbClr val="E9E4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3"/>
            <p:cNvCxnSpPr/>
            <p:nvPr/>
          </p:nvCxnSpPr>
          <p:spPr>
            <a:xfrm>
              <a:off x="2255450" y="3934250"/>
              <a:ext cx="4767000" cy="0"/>
            </a:xfrm>
            <a:prstGeom prst="straightConnector1">
              <a:avLst/>
            </a:prstGeom>
            <a:noFill/>
            <a:ln cap="flat" cmpd="sng" w="19050">
              <a:solidFill>
                <a:srgbClr val="E9E4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13"/>
            <p:cNvCxnSpPr/>
            <p:nvPr/>
          </p:nvCxnSpPr>
          <p:spPr>
            <a:xfrm>
              <a:off x="2255450" y="5994300"/>
              <a:ext cx="4767000" cy="0"/>
            </a:xfrm>
            <a:prstGeom prst="straightConnector1">
              <a:avLst/>
            </a:prstGeom>
            <a:noFill/>
            <a:ln cap="flat" cmpd="sng" w="19050">
              <a:solidFill>
                <a:srgbClr val="E9E4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3"/>
            <p:cNvCxnSpPr/>
            <p:nvPr/>
          </p:nvCxnSpPr>
          <p:spPr>
            <a:xfrm>
              <a:off x="2255450" y="7810675"/>
              <a:ext cx="4767000" cy="0"/>
            </a:xfrm>
            <a:prstGeom prst="straightConnector1">
              <a:avLst/>
            </a:prstGeom>
            <a:noFill/>
            <a:ln cap="flat" cmpd="sng" w="19050">
              <a:solidFill>
                <a:srgbClr val="E9E4D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1" name="Google Shape;61;p13"/>
          <p:cNvGrpSpPr/>
          <p:nvPr/>
        </p:nvGrpSpPr>
        <p:grpSpPr>
          <a:xfrm>
            <a:off x="509627" y="654674"/>
            <a:ext cx="3606600" cy="763176"/>
            <a:chOff x="509627" y="654674"/>
            <a:chExt cx="3606600" cy="763176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509627" y="654674"/>
              <a:ext cx="3606600" cy="4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EMILY THOMPSON</a:t>
              </a:r>
              <a:endParaRPr sz="3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528508" y="1171550"/>
              <a:ext cx="2381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504539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Curriculum Vitae</a:t>
              </a:r>
              <a:endParaRPr sz="1600">
                <a:solidFill>
                  <a:srgbClr val="504539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30756" l="19170" r="17829" t="6243"/>
          <a:stretch/>
        </p:blipFill>
        <p:spPr>
          <a:xfrm>
            <a:off x="5598650" y="315275"/>
            <a:ext cx="1421400" cy="1421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528502" y="2297600"/>
            <a:ext cx="1605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Contacts:</a:t>
            </a:r>
            <a:endParaRPr sz="1600">
              <a:solidFill>
                <a:srgbClr val="5045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66" name="Google Shape;66;p13"/>
          <p:cNvGrpSpPr/>
          <p:nvPr/>
        </p:nvGrpSpPr>
        <p:grpSpPr>
          <a:xfrm>
            <a:off x="2207400" y="2297600"/>
            <a:ext cx="2927598" cy="246300"/>
            <a:chOff x="2207400" y="2297600"/>
            <a:chExt cx="2927598" cy="246300"/>
          </a:xfrm>
        </p:grpSpPr>
        <p:sp>
          <p:nvSpPr>
            <p:cNvPr id="67" name="Google Shape;67;p13"/>
            <p:cNvSpPr/>
            <p:nvPr/>
          </p:nvSpPr>
          <p:spPr>
            <a:xfrm>
              <a:off x="2207400" y="2374100"/>
              <a:ext cx="93300" cy="93300"/>
            </a:xfrm>
            <a:prstGeom prst="ellipse">
              <a:avLst/>
            </a:prstGeom>
            <a:solidFill>
              <a:srgbClr val="E9E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2547798" y="2297600"/>
              <a:ext cx="2587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Objective:</a:t>
              </a:r>
              <a:endParaRPr sz="16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69" name="Google Shape;69;p13"/>
          <p:cNvSpPr txBox="1"/>
          <p:nvPr/>
        </p:nvSpPr>
        <p:spPr>
          <a:xfrm>
            <a:off x="2542603" y="2812225"/>
            <a:ext cx="46371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rPr>
              <a:t>To secure a challenging position where I can utilize my skills and knowledge while continuing to learn and grow professionally. To advance my career by applying my expertise in a dynamic environment that fosters learning and growth.</a:t>
            </a:r>
            <a:endParaRPr sz="1100">
              <a:solidFill>
                <a:srgbClr val="50453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2255775" y="4657325"/>
            <a:ext cx="47670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7049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04539"/>
              </a:buClr>
              <a:buSzPts val="1100"/>
              <a:buFont typeface="Poppins"/>
              <a:buChar char="●"/>
            </a:pPr>
            <a:r>
              <a:rPr lang="uk"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rPr>
              <a:t>Proficient in Microsoft Office Suite (Word, Excel, PowerPoint)</a:t>
            </a:r>
            <a:endParaRPr sz="1100">
              <a:solidFill>
                <a:srgbClr val="50453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7049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04539"/>
              </a:buClr>
              <a:buSzPts val="1100"/>
              <a:buFont typeface="Poppins"/>
              <a:buChar char="●"/>
            </a:pPr>
            <a:r>
              <a:rPr lang="uk"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rPr>
              <a:t>Excellent communication and interpersonal skills</a:t>
            </a:r>
            <a:endParaRPr sz="1100">
              <a:solidFill>
                <a:srgbClr val="50453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7049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04539"/>
              </a:buClr>
              <a:buSzPts val="1100"/>
              <a:buFont typeface="Poppins"/>
              <a:buChar char="●"/>
            </a:pPr>
            <a:r>
              <a:rPr lang="uk"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rPr>
              <a:t>Ability to work well in a team as well as independently</a:t>
            </a:r>
            <a:endParaRPr sz="1100">
              <a:solidFill>
                <a:srgbClr val="50453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7049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04539"/>
              </a:buClr>
              <a:buSzPts val="1100"/>
              <a:buFont typeface="Poppins"/>
              <a:buChar char="●"/>
            </a:pPr>
            <a:r>
              <a:rPr lang="uk"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rPr>
              <a:t>Strong attention to detail and organizational skills</a:t>
            </a:r>
            <a:endParaRPr sz="1100">
              <a:solidFill>
                <a:srgbClr val="50453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7049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04539"/>
              </a:buClr>
              <a:buSzPts val="1100"/>
              <a:buFont typeface="Poppins"/>
              <a:buChar char="●"/>
            </a:pPr>
            <a:r>
              <a:rPr lang="uk"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rPr>
              <a:t>Quick learner and adaptable to new environments</a:t>
            </a:r>
            <a:endParaRPr sz="1100">
              <a:solidFill>
                <a:srgbClr val="50453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1" name="Google Shape;71;p13"/>
          <p:cNvGrpSpPr/>
          <p:nvPr/>
        </p:nvGrpSpPr>
        <p:grpSpPr>
          <a:xfrm>
            <a:off x="528502" y="3914088"/>
            <a:ext cx="1605000" cy="3188800"/>
            <a:chOff x="528502" y="4142688"/>
            <a:chExt cx="1605000" cy="3188800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528502" y="4142688"/>
              <a:ext cx="1605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Education:</a:t>
              </a:r>
              <a:endParaRPr sz="16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73" name="Google Shape;73;p13"/>
            <p:cNvGrpSpPr/>
            <p:nvPr/>
          </p:nvGrpSpPr>
          <p:grpSpPr>
            <a:xfrm>
              <a:off x="536861" y="4657313"/>
              <a:ext cx="1395600" cy="1312450"/>
              <a:chOff x="536861" y="4657313"/>
              <a:chExt cx="1395600" cy="1312450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536861" y="4886163"/>
                <a:ext cx="1395600" cy="108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Oakridge High School, Manchester, United Kingdom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September 2019 - June 2025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536861" y="4657313"/>
                <a:ext cx="1395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Secondary School:</a:t>
                </a:r>
                <a:endParaRPr b="1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76" name="Google Shape;76;p13"/>
            <p:cNvGrpSpPr/>
            <p:nvPr/>
          </p:nvGrpSpPr>
          <p:grpSpPr>
            <a:xfrm>
              <a:off x="536861" y="6247638"/>
              <a:ext cx="1395600" cy="1083850"/>
              <a:chOff x="536861" y="6247638"/>
              <a:chExt cx="1395600" cy="1083850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536861" y="6247638"/>
                <a:ext cx="1395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Key Subjects:</a:t>
                </a:r>
                <a:endParaRPr b="1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536861" y="6476488"/>
                <a:ext cx="1395600" cy="85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Mathematics, English Literature, Physics, Chemistry, Biology, History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79" name="Google Shape;79;p13"/>
          <p:cNvSpPr txBox="1"/>
          <p:nvPr/>
        </p:nvSpPr>
        <p:spPr>
          <a:xfrm>
            <a:off x="2255775" y="6700116"/>
            <a:ext cx="47670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7049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04539"/>
              </a:buClr>
              <a:buSzPts val="1100"/>
              <a:buFont typeface="Poppins"/>
              <a:buChar char="●"/>
            </a:pPr>
            <a:r>
              <a:rPr lang="uk"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rPr>
              <a:t>Member of the Debate Club, where I developed public speaking and critical thinking skills</a:t>
            </a:r>
            <a:endParaRPr sz="1100">
              <a:solidFill>
                <a:srgbClr val="50453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7049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504539"/>
              </a:buClr>
              <a:buSzPts val="1100"/>
              <a:buFont typeface="Poppins"/>
              <a:buChar char="●"/>
            </a:pPr>
            <a:r>
              <a:rPr lang="uk"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rPr>
              <a:t>Volunteer at the local animal shelter, demonstrating commitment and compassion</a:t>
            </a:r>
            <a:endParaRPr sz="1100">
              <a:solidFill>
                <a:srgbClr val="50453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0" name="Google Shape;80;p13"/>
          <p:cNvGrpSpPr/>
          <p:nvPr/>
        </p:nvGrpSpPr>
        <p:grpSpPr>
          <a:xfrm>
            <a:off x="2252125" y="8525650"/>
            <a:ext cx="4767900" cy="1538450"/>
            <a:chOff x="2252125" y="8525650"/>
            <a:chExt cx="4767900" cy="1538450"/>
          </a:xfrm>
        </p:grpSpPr>
        <p:grpSp>
          <p:nvGrpSpPr>
            <p:cNvPr id="81" name="Google Shape;81;p13"/>
            <p:cNvGrpSpPr/>
            <p:nvPr/>
          </p:nvGrpSpPr>
          <p:grpSpPr>
            <a:xfrm>
              <a:off x="2556925" y="8525650"/>
              <a:ext cx="4463100" cy="627475"/>
              <a:chOff x="2556925" y="8525650"/>
              <a:chExt cx="4463100" cy="627475"/>
            </a:xfrm>
          </p:grpSpPr>
          <p:sp>
            <p:nvSpPr>
              <p:cNvPr id="82" name="Google Shape;82;p13"/>
              <p:cNvSpPr txBox="1"/>
              <p:nvPr/>
            </p:nvSpPr>
            <p:spPr>
              <a:xfrm>
                <a:off x="2556925" y="8525650"/>
                <a:ext cx="2228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Sales Assistant</a:t>
                </a:r>
                <a:endParaRPr sz="11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83" name="Google Shape;83;p13"/>
              <p:cNvSpPr txBox="1"/>
              <p:nvPr/>
            </p:nvSpPr>
            <p:spPr>
              <a:xfrm>
                <a:off x="2556925" y="8759264"/>
                <a:ext cx="2228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May 2025- August 2025</a:t>
                </a:r>
                <a:endParaRPr i="1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2556925" y="8983925"/>
                <a:ext cx="4463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Fashion Trends Boutique, Manchester, United Kingdom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85" name="Google Shape;85;p13"/>
            <p:cNvSpPr txBox="1"/>
            <p:nvPr/>
          </p:nvSpPr>
          <p:spPr>
            <a:xfrm>
              <a:off x="2252125" y="9437700"/>
              <a:ext cx="47670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67049" lvl="0" marL="45720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4539"/>
                </a:buClr>
                <a:buSzPts val="1100"/>
                <a:buFont typeface="Poppins"/>
                <a:buChar char="●"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Assisted customers in selecting merchandise based on their    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45720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preferences and needs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67049" lvl="0" marL="45720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4539"/>
                </a:buClr>
                <a:buSzPts val="1100"/>
                <a:buFont typeface="Poppins"/>
                <a:buChar char="●"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Maintained cleanliness and organization of the store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6" name="Google Shape;86;p13"/>
          <p:cNvGrpSpPr/>
          <p:nvPr/>
        </p:nvGrpSpPr>
        <p:grpSpPr>
          <a:xfrm>
            <a:off x="528502" y="7385012"/>
            <a:ext cx="1605000" cy="2447838"/>
            <a:chOff x="528502" y="7613612"/>
            <a:chExt cx="1605000" cy="2447838"/>
          </a:xfrm>
        </p:grpSpPr>
        <p:sp>
          <p:nvSpPr>
            <p:cNvPr id="87" name="Google Shape;87;p13"/>
            <p:cNvSpPr txBox="1"/>
            <p:nvPr/>
          </p:nvSpPr>
          <p:spPr>
            <a:xfrm>
              <a:off x="528502" y="7613612"/>
              <a:ext cx="1605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Certifications:</a:t>
              </a:r>
              <a:endParaRPr sz="16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536848" y="8052275"/>
              <a:ext cx="15966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First Aid Certification 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- Red Cross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(Valid until 2026) 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536848" y="8977850"/>
              <a:ext cx="15966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Food Hygiene Certificate - Level 2 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(Issued by Food Standards Agency)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and Health)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2207400" y="4142700"/>
            <a:ext cx="1665499" cy="246300"/>
            <a:chOff x="2207400" y="4142700"/>
            <a:chExt cx="1665499" cy="246300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2547799" y="4142700"/>
              <a:ext cx="1325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Skills:</a:t>
              </a:r>
              <a:endParaRPr sz="16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2207400" y="4219200"/>
              <a:ext cx="93300" cy="93300"/>
            </a:xfrm>
            <a:prstGeom prst="ellipse">
              <a:avLst/>
            </a:prstGeom>
            <a:solidFill>
              <a:srgbClr val="E9E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2207400" y="6185475"/>
            <a:ext cx="3807201" cy="246300"/>
            <a:chOff x="2207400" y="6185475"/>
            <a:chExt cx="3807201" cy="246300"/>
          </a:xfrm>
        </p:grpSpPr>
        <p:sp>
          <p:nvSpPr>
            <p:cNvPr id="94" name="Google Shape;94;p13"/>
            <p:cNvSpPr txBox="1"/>
            <p:nvPr/>
          </p:nvSpPr>
          <p:spPr>
            <a:xfrm>
              <a:off x="2547801" y="6185475"/>
              <a:ext cx="3466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Extracurricular Activities:</a:t>
              </a:r>
              <a:endParaRPr sz="16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2207400" y="6261975"/>
              <a:ext cx="93300" cy="93300"/>
            </a:xfrm>
            <a:prstGeom prst="ellipse">
              <a:avLst/>
            </a:prstGeom>
            <a:solidFill>
              <a:srgbClr val="E9E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2207400" y="8011000"/>
            <a:ext cx="3807201" cy="246300"/>
            <a:chOff x="2207400" y="8011000"/>
            <a:chExt cx="3807201" cy="246300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2547801" y="8011000"/>
              <a:ext cx="3466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Work Experience:</a:t>
              </a:r>
              <a:endParaRPr sz="16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2207400" y="8087500"/>
              <a:ext cx="93300" cy="93300"/>
            </a:xfrm>
            <a:prstGeom prst="ellipse">
              <a:avLst/>
            </a:prstGeom>
            <a:solidFill>
              <a:srgbClr val="E9E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709473" y="2812225"/>
            <a:ext cx="1395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rPr>
              <a:t>4 Green Street, UK</a:t>
            </a:r>
            <a:endParaRPr sz="1100">
              <a:solidFill>
                <a:srgbClr val="50453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724" y="2827475"/>
            <a:ext cx="108050" cy="1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709473" y="3047800"/>
            <a:ext cx="1395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rPr>
              <a:t>+44 7890 123456</a:t>
            </a:r>
            <a:endParaRPr sz="1100">
              <a:solidFill>
                <a:srgbClr val="50453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687" y="3058226"/>
            <a:ext cx="98125" cy="1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 txBox="1"/>
          <p:nvPr/>
        </p:nvSpPr>
        <p:spPr>
          <a:xfrm>
            <a:off x="709473" y="3483365"/>
            <a:ext cx="1395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rPr>
              <a:t>emily@email.ltd</a:t>
            </a:r>
            <a:endParaRPr sz="1100">
              <a:solidFill>
                <a:srgbClr val="50453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499" y="3519413"/>
            <a:ext cx="128500" cy="1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/>
        </p:nvSpPr>
        <p:spPr>
          <a:xfrm>
            <a:off x="709473" y="3272347"/>
            <a:ext cx="1395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rPr>
              <a:t>linkedin.com/Emily</a:t>
            </a:r>
            <a:endParaRPr sz="1100">
              <a:solidFill>
                <a:srgbClr val="50453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459899" y="3272350"/>
            <a:ext cx="221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504539"/>
                </a:solidFill>
                <a:latin typeface="Poppins Black"/>
                <a:ea typeface="Poppins Black"/>
                <a:cs typeface="Poppins Black"/>
                <a:sym typeface="Poppins Black"/>
              </a:rPr>
              <a:t>in</a:t>
            </a:r>
            <a:endParaRPr sz="1100">
              <a:solidFill>
                <a:srgbClr val="504539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/>
          <p:nvPr/>
        </p:nvSpPr>
        <p:spPr>
          <a:xfrm>
            <a:off x="0" y="0"/>
            <a:ext cx="7560000" cy="1980000"/>
          </a:xfrm>
          <a:prstGeom prst="rect">
            <a:avLst/>
          </a:prstGeom>
          <a:solidFill>
            <a:srgbClr val="E9E4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14"/>
          <p:cNvGrpSpPr/>
          <p:nvPr/>
        </p:nvGrpSpPr>
        <p:grpSpPr>
          <a:xfrm>
            <a:off x="544275" y="2076559"/>
            <a:ext cx="6489900" cy="7945416"/>
            <a:chOff x="544275" y="2076559"/>
            <a:chExt cx="6489900" cy="7945416"/>
          </a:xfrm>
        </p:grpSpPr>
        <p:cxnSp>
          <p:nvCxnSpPr>
            <p:cNvPr id="113" name="Google Shape;113;p14"/>
            <p:cNvCxnSpPr/>
            <p:nvPr/>
          </p:nvCxnSpPr>
          <p:spPr>
            <a:xfrm>
              <a:off x="544275" y="2076559"/>
              <a:ext cx="6489900" cy="0"/>
            </a:xfrm>
            <a:prstGeom prst="straightConnector1">
              <a:avLst/>
            </a:prstGeom>
            <a:noFill/>
            <a:ln cap="flat" cmpd="sng" w="19050">
              <a:solidFill>
                <a:srgbClr val="E9E4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14"/>
            <p:cNvCxnSpPr/>
            <p:nvPr/>
          </p:nvCxnSpPr>
          <p:spPr>
            <a:xfrm>
              <a:off x="2254050" y="2082475"/>
              <a:ext cx="0" cy="7939500"/>
            </a:xfrm>
            <a:prstGeom prst="straightConnector1">
              <a:avLst/>
            </a:prstGeom>
            <a:noFill/>
            <a:ln cap="flat" cmpd="sng" w="19050">
              <a:solidFill>
                <a:srgbClr val="E9E4D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5" name="Google Shape;115;p14"/>
          <p:cNvGrpSpPr/>
          <p:nvPr/>
        </p:nvGrpSpPr>
        <p:grpSpPr>
          <a:xfrm>
            <a:off x="509627" y="654674"/>
            <a:ext cx="3606600" cy="763176"/>
            <a:chOff x="509627" y="654674"/>
            <a:chExt cx="3606600" cy="763176"/>
          </a:xfrm>
        </p:grpSpPr>
        <p:sp>
          <p:nvSpPr>
            <p:cNvPr id="116" name="Google Shape;116;p14"/>
            <p:cNvSpPr txBox="1"/>
            <p:nvPr/>
          </p:nvSpPr>
          <p:spPr>
            <a:xfrm>
              <a:off x="509627" y="654674"/>
              <a:ext cx="3606600" cy="4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EMILY THOMPSON</a:t>
              </a:r>
              <a:endParaRPr sz="3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7" name="Google Shape;117;p14"/>
            <p:cNvSpPr txBox="1"/>
            <p:nvPr/>
          </p:nvSpPr>
          <p:spPr>
            <a:xfrm>
              <a:off x="528508" y="1171550"/>
              <a:ext cx="2381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504539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Curriculum Vitae</a:t>
              </a:r>
              <a:endParaRPr sz="1600">
                <a:solidFill>
                  <a:srgbClr val="504539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118" name="Google Shape;118;p14"/>
          <p:cNvPicPr preferRelativeResize="0"/>
          <p:nvPr/>
        </p:nvPicPr>
        <p:blipFill rotWithShape="1">
          <a:blip r:embed="rId3">
            <a:alphaModFix/>
          </a:blip>
          <a:srcRect b="30756" l="19170" r="17829" t="6243"/>
          <a:stretch/>
        </p:blipFill>
        <p:spPr>
          <a:xfrm>
            <a:off x="5598650" y="315275"/>
            <a:ext cx="1421400" cy="1421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9" name="Google Shape;119;p14"/>
          <p:cNvSpPr txBox="1"/>
          <p:nvPr/>
        </p:nvSpPr>
        <p:spPr>
          <a:xfrm>
            <a:off x="528502" y="2297600"/>
            <a:ext cx="1605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Contacts:</a:t>
            </a:r>
            <a:endParaRPr sz="1600">
              <a:solidFill>
                <a:srgbClr val="5045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20" name="Google Shape;120;p14"/>
          <p:cNvGrpSpPr/>
          <p:nvPr/>
        </p:nvGrpSpPr>
        <p:grpSpPr>
          <a:xfrm>
            <a:off x="2207400" y="2297600"/>
            <a:ext cx="2927598" cy="246300"/>
            <a:chOff x="2207400" y="2297600"/>
            <a:chExt cx="2927598" cy="246300"/>
          </a:xfrm>
        </p:grpSpPr>
        <p:sp>
          <p:nvSpPr>
            <p:cNvPr id="121" name="Google Shape;121;p14"/>
            <p:cNvSpPr/>
            <p:nvPr/>
          </p:nvSpPr>
          <p:spPr>
            <a:xfrm>
              <a:off x="2207400" y="2374100"/>
              <a:ext cx="93300" cy="93300"/>
            </a:xfrm>
            <a:prstGeom prst="ellipse">
              <a:avLst/>
            </a:prstGeom>
            <a:solidFill>
              <a:srgbClr val="E9E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2547798" y="2297600"/>
              <a:ext cx="2587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Work Experience:</a:t>
              </a:r>
              <a:endParaRPr sz="16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123" name="Google Shape;123;p14"/>
          <p:cNvGrpSpPr/>
          <p:nvPr/>
        </p:nvGrpSpPr>
        <p:grpSpPr>
          <a:xfrm>
            <a:off x="528502" y="3907032"/>
            <a:ext cx="1605000" cy="3188800"/>
            <a:chOff x="528502" y="4142688"/>
            <a:chExt cx="1605000" cy="3188800"/>
          </a:xfrm>
        </p:grpSpPr>
        <p:sp>
          <p:nvSpPr>
            <p:cNvPr id="124" name="Google Shape;124;p14"/>
            <p:cNvSpPr txBox="1"/>
            <p:nvPr/>
          </p:nvSpPr>
          <p:spPr>
            <a:xfrm>
              <a:off x="528502" y="4142688"/>
              <a:ext cx="1605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Education:</a:t>
              </a:r>
              <a:endParaRPr sz="16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125" name="Google Shape;125;p14"/>
            <p:cNvGrpSpPr/>
            <p:nvPr/>
          </p:nvGrpSpPr>
          <p:grpSpPr>
            <a:xfrm>
              <a:off x="536861" y="4657313"/>
              <a:ext cx="1395600" cy="1312450"/>
              <a:chOff x="536861" y="4657313"/>
              <a:chExt cx="1395600" cy="1312450"/>
            </a:xfrm>
          </p:grpSpPr>
          <p:sp>
            <p:nvSpPr>
              <p:cNvPr id="126" name="Google Shape;126;p14"/>
              <p:cNvSpPr txBox="1"/>
              <p:nvPr/>
            </p:nvSpPr>
            <p:spPr>
              <a:xfrm>
                <a:off x="536861" y="4886163"/>
                <a:ext cx="1395600" cy="108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Oakridge High School, Manchester, United Kingdom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September 2019 - June 2025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7" name="Google Shape;127;p14"/>
              <p:cNvSpPr txBox="1"/>
              <p:nvPr/>
            </p:nvSpPr>
            <p:spPr>
              <a:xfrm>
                <a:off x="536861" y="4657313"/>
                <a:ext cx="1395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Secondary School:</a:t>
                </a:r>
                <a:endParaRPr b="1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28" name="Google Shape;128;p14"/>
            <p:cNvGrpSpPr/>
            <p:nvPr/>
          </p:nvGrpSpPr>
          <p:grpSpPr>
            <a:xfrm>
              <a:off x="536861" y="6247638"/>
              <a:ext cx="1395600" cy="1083850"/>
              <a:chOff x="536861" y="6247638"/>
              <a:chExt cx="1395600" cy="1083850"/>
            </a:xfrm>
          </p:grpSpPr>
          <p:sp>
            <p:nvSpPr>
              <p:cNvPr id="129" name="Google Shape;129;p14"/>
              <p:cNvSpPr txBox="1"/>
              <p:nvPr/>
            </p:nvSpPr>
            <p:spPr>
              <a:xfrm>
                <a:off x="536861" y="6247638"/>
                <a:ext cx="1395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Key Subjects:</a:t>
                </a:r>
                <a:endParaRPr b="1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0" name="Google Shape;130;p14"/>
              <p:cNvSpPr txBox="1"/>
              <p:nvPr/>
            </p:nvSpPr>
            <p:spPr>
              <a:xfrm>
                <a:off x="536861" y="6476488"/>
                <a:ext cx="1395600" cy="85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Mathematics, English Literature, Physics, Chemistry, Biology, History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31" name="Google Shape;131;p14"/>
          <p:cNvGrpSpPr/>
          <p:nvPr/>
        </p:nvGrpSpPr>
        <p:grpSpPr>
          <a:xfrm>
            <a:off x="2252125" y="2817446"/>
            <a:ext cx="4767900" cy="1995650"/>
            <a:chOff x="2252125" y="8525650"/>
            <a:chExt cx="4767900" cy="1995650"/>
          </a:xfrm>
        </p:grpSpPr>
        <p:grpSp>
          <p:nvGrpSpPr>
            <p:cNvPr id="132" name="Google Shape;132;p14"/>
            <p:cNvGrpSpPr/>
            <p:nvPr/>
          </p:nvGrpSpPr>
          <p:grpSpPr>
            <a:xfrm>
              <a:off x="2556925" y="8525650"/>
              <a:ext cx="4463100" cy="627475"/>
              <a:chOff x="2556925" y="8525650"/>
              <a:chExt cx="4463100" cy="627475"/>
            </a:xfrm>
          </p:grpSpPr>
          <p:sp>
            <p:nvSpPr>
              <p:cNvPr id="133" name="Google Shape;133;p14"/>
              <p:cNvSpPr txBox="1"/>
              <p:nvPr/>
            </p:nvSpPr>
            <p:spPr>
              <a:xfrm>
                <a:off x="2556925" y="8525650"/>
                <a:ext cx="2228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Sales Assistant</a:t>
                </a:r>
                <a:endParaRPr sz="11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134" name="Google Shape;134;p14"/>
              <p:cNvSpPr txBox="1"/>
              <p:nvPr/>
            </p:nvSpPr>
            <p:spPr>
              <a:xfrm>
                <a:off x="2556925" y="8759264"/>
                <a:ext cx="2228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May 2025 - August 2025</a:t>
                </a:r>
                <a:endParaRPr i="1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5" name="Google Shape;135;p14"/>
              <p:cNvSpPr txBox="1"/>
              <p:nvPr/>
            </p:nvSpPr>
            <p:spPr>
              <a:xfrm>
                <a:off x="2556925" y="8983925"/>
                <a:ext cx="4463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Fashion Trends Boutique, Manchester, United Kingdom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36" name="Google Shape;136;p14"/>
            <p:cNvSpPr txBox="1"/>
            <p:nvPr/>
          </p:nvSpPr>
          <p:spPr>
            <a:xfrm>
              <a:off x="2252125" y="9437700"/>
              <a:ext cx="47670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67049" lvl="0" marL="45720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4539"/>
                </a:buClr>
                <a:buSzPts val="1100"/>
                <a:buFont typeface="Poppins"/>
                <a:buChar char="●"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Assisted customers in selecting merchandise based on their    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45720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preferences and needs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67049" lvl="0" marL="45720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4539"/>
                </a:buClr>
                <a:buSzPts val="1100"/>
                <a:buFont typeface="Poppins"/>
                <a:buChar char="●"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Operated the cash register and handled transactions 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45720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accurately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67049" lvl="0" marL="45720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4539"/>
                </a:buClr>
                <a:buSzPts val="1100"/>
                <a:buFont typeface="Poppins"/>
                <a:buChar char="●"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Maintained cleanliness and organization of the store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7" name="Google Shape;137;p14"/>
          <p:cNvGrpSpPr/>
          <p:nvPr/>
        </p:nvGrpSpPr>
        <p:grpSpPr>
          <a:xfrm>
            <a:off x="528502" y="7411823"/>
            <a:ext cx="1723592" cy="2445913"/>
            <a:chOff x="528502" y="7613612"/>
            <a:chExt cx="1723592" cy="2445913"/>
          </a:xfrm>
        </p:grpSpPr>
        <p:sp>
          <p:nvSpPr>
            <p:cNvPr id="138" name="Google Shape;138;p14"/>
            <p:cNvSpPr txBox="1"/>
            <p:nvPr/>
          </p:nvSpPr>
          <p:spPr>
            <a:xfrm>
              <a:off x="528502" y="7613612"/>
              <a:ext cx="1605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Languages:</a:t>
              </a:r>
              <a:endParaRPr sz="16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139" name="Google Shape;139;p14"/>
            <p:cNvGrpSpPr/>
            <p:nvPr/>
          </p:nvGrpSpPr>
          <p:grpSpPr>
            <a:xfrm>
              <a:off x="536848" y="8052275"/>
              <a:ext cx="1596600" cy="392975"/>
              <a:chOff x="536848" y="8052275"/>
              <a:chExt cx="1596600" cy="392975"/>
            </a:xfrm>
          </p:grpSpPr>
          <p:sp>
            <p:nvSpPr>
              <p:cNvPr id="140" name="Google Shape;140;p14"/>
              <p:cNvSpPr txBox="1"/>
              <p:nvPr/>
            </p:nvSpPr>
            <p:spPr>
              <a:xfrm>
                <a:off x="536848" y="8052275"/>
                <a:ext cx="15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English:</a:t>
                </a: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1" name="Google Shape;141;p14"/>
              <p:cNvSpPr txBox="1"/>
              <p:nvPr/>
            </p:nvSpPr>
            <p:spPr>
              <a:xfrm>
                <a:off x="536848" y="8276050"/>
                <a:ext cx="15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Native proficiency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42" name="Google Shape;142;p14"/>
            <p:cNvGrpSpPr/>
            <p:nvPr/>
          </p:nvGrpSpPr>
          <p:grpSpPr>
            <a:xfrm>
              <a:off x="536867" y="8737000"/>
              <a:ext cx="1715227" cy="621575"/>
              <a:chOff x="536848" y="8052275"/>
              <a:chExt cx="1596600" cy="621575"/>
            </a:xfrm>
          </p:grpSpPr>
          <p:sp>
            <p:nvSpPr>
              <p:cNvPr id="143" name="Google Shape;143;p14"/>
              <p:cNvSpPr txBox="1"/>
              <p:nvPr/>
            </p:nvSpPr>
            <p:spPr>
              <a:xfrm>
                <a:off x="536848" y="8052275"/>
                <a:ext cx="15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Spanish: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4" name="Google Shape;144;p14"/>
              <p:cNvSpPr txBox="1"/>
              <p:nvPr/>
            </p:nvSpPr>
            <p:spPr>
              <a:xfrm>
                <a:off x="536848" y="8276050"/>
                <a:ext cx="1596600" cy="39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Intermediate proficiency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45" name="Google Shape;145;p14"/>
            <p:cNvGrpSpPr/>
            <p:nvPr/>
          </p:nvGrpSpPr>
          <p:grpSpPr>
            <a:xfrm>
              <a:off x="536867" y="9666550"/>
              <a:ext cx="1715227" cy="392975"/>
              <a:chOff x="536848" y="8052275"/>
              <a:chExt cx="1596600" cy="392975"/>
            </a:xfrm>
          </p:grpSpPr>
          <p:sp>
            <p:nvSpPr>
              <p:cNvPr id="146" name="Google Shape;146;p14"/>
              <p:cNvSpPr txBox="1"/>
              <p:nvPr/>
            </p:nvSpPr>
            <p:spPr>
              <a:xfrm>
                <a:off x="536848" y="8052275"/>
                <a:ext cx="15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French: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7" name="Google Shape;147;p14"/>
              <p:cNvSpPr txBox="1"/>
              <p:nvPr/>
            </p:nvSpPr>
            <p:spPr>
              <a:xfrm>
                <a:off x="536848" y="8276050"/>
                <a:ext cx="15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Basic proficiency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48" name="Google Shape;148;p14"/>
          <p:cNvGrpSpPr/>
          <p:nvPr/>
        </p:nvGrpSpPr>
        <p:grpSpPr>
          <a:xfrm>
            <a:off x="2252125" y="5118800"/>
            <a:ext cx="4767900" cy="2452846"/>
            <a:chOff x="2252125" y="8525654"/>
            <a:chExt cx="4767900" cy="2452846"/>
          </a:xfrm>
        </p:grpSpPr>
        <p:grpSp>
          <p:nvGrpSpPr>
            <p:cNvPr id="149" name="Google Shape;149;p14"/>
            <p:cNvGrpSpPr/>
            <p:nvPr/>
          </p:nvGrpSpPr>
          <p:grpSpPr>
            <a:xfrm>
              <a:off x="2556925" y="8525654"/>
              <a:ext cx="4463100" cy="627471"/>
              <a:chOff x="2556925" y="8525654"/>
              <a:chExt cx="4463100" cy="627471"/>
            </a:xfrm>
          </p:grpSpPr>
          <p:sp>
            <p:nvSpPr>
              <p:cNvPr id="150" name="Google Shape;150;p14"/>
              <p:cNvSpPr txBox="1"/>
              <p:nvPr/>
            </p:nvSpPr>
            <p:spPr>
              <a:xfrm>
                <a:off x="2556925" y="8525654"/>
                <a:ext cx="32028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Customer Service Representative</a:t>
                </a:r>
                <a:endParaRPr sz="11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151" name="Google Shape;151;p14"/>
              <p:cNvSpPr txBox="1"/>
              <p:nvPr/>
            </p:nvSpPr>
            <p:spPr>
              <a:xfrm>
                <a:off x="2556925" y="8759254"/>
                <a:ext cx="2448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September 2024 - April 2025</a:t>
                </a:r>
                <a:endParaRPr i="1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52" name="Google Shape;152;p14"/>
              <p:cNvSpPr txBox="1"/>
              <p:nvPr/>
            </p:nvSpPr>
            <p:spPr>
              <a:xfrm>
                <a:off x="2556925" y="8983925"/>
                <a:ext cx="4463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Tech Solutions Ltd., Manchester, United Kingdom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53" name="Google Shape;153;p14"/>
            <p:cNvSpPr txBox="1"/>
            <p:nvPr/>
          </p:nvSpPr>
          <p:spPr>
            <a:xfrm>
              <a:off x="2252125" y="9437700"/>
              <a:ext cx="4767000" cy="154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67049" lvl="0" marL="45720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4539"/>
                </a:buClr>
                <a:buSzPts val="1100"/>
                <a:buFont typeface="Poppins"/>
                <a:buChar char="●"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Responded to customer inquiries via phone, email, and 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45720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live chat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67049" lvl="0" marL="45720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4539"/>
                </a:buClr>
                <a:buSzPts val="1100"/>
                <a:buFont typeface="Poppins"/>
                <a:buChar char="●"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Provided technical support and troubleshooting for software-related issues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67049" lvl="0" marL="45720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4539"/>
                </a:buClr>
                <a:buSzPts val="1100"/>
                <a:buFont typeface="Poppins"/>
                <a:buChar char="●"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Escalated complex issues to the appropriate department for  resolution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4" name="Google Shape;154;p14"/>
          <p:cNvGrpSpPr/>
          <p:nvPr/>
        </p:nvGrpSpPr>
        <p:grpSpPr>
          <a:xfrm>
            <a:off x="2252125" y="7619109"/>
            <a:ext cx="4767900" cy="2452846"/>
            <a:chOff x="2252125" y="8525654"/>
            <a:chExt cx="4767900" cy="2452846"/>
          </a:xfrm>
        </p:grpSpPr>
        <p:grpSp>
          <p:nvGrpSpPr>
            <p:cNvPr id="155" name="Google Shape;155;p14"/>
            <p:cNvGrpSpPr/>
            <p:nvPr/>
          </p:nvGrpSpPr>
          <p:grpSpPr>
            <a:xfrm>
              <a:off x="2556925" y="8525654"/>
              <a:ext cx="4463100" cy="627471"/>
              <a:chOff x="2556925" y="8525654"/>
              <a:chExt cx="4463100" cy="627471"/>
            </a:xfrm>
          </p:grpSpPr>
          <p:sp>
            <p:nvSpPr>
              <p:cNvPr id="156" name="Google Shape;156;p14"/>
              <p:cNvSpPr txBox="1"/>
              <p:nvPr/>
            </p:nvSpPr>
            <p:spPr>
              <a:xfrm>
                <a:off x="2556925" y="8525654"/>
                <a:ext cx="32028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Intern</a:t>
                </a:r>
                <a:endParaRPr sz="11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157" name="Google Shape;157;p14"/>
              <p:cNvSpPr txBox="1"/>
              <p:nvPr/>
            </p:nvSpPr>
            <p:spPr>
              <a:xfrm>
                <a:off x="2556925" y="8759254"/>
                <a:ext cx="2448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June 2024 - August 2024</a:t>
                </a:r>
                <a:endParaRPr i="1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58" name="Google Shape;158;p14"/>
              <p:cNvSpPr txBox="1"/>
              <p:nvPr/>
            </p:nvSpPr>
            <p:spPr>
              <a:xfrm>
                <a:off x="2556925" y="8983925"/>
                <a:ext cx="4463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Local Marketing Agency, Manchester, United Kingdom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59" name="Google Shape;159;p14"/>
            <p:cNvSpPr txBox="1"/>
            <p:nvPr/>
          </p:nvSpPr>
          <p:spPr>
            <a:xfrm>
              <a:off x="2252125" y="9437700"/>
              <a:ext cx="4767000" cy="154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67049" lvl="0" marL="45720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4539"/>
                </a:buClr>
                <a:buSzPts val="1100"/>
                <a:buFont typeface="Poppins"/>
                <a:buChar char="●"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Assisted with market research and analysis for client campaigns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67049" lvl="0" marL="45720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4539"/>
                </a:buClr>
                <a:buSzPts val="1100"/>
                <a:buFont typeface="Poppins"/>
                <a:buChar char="●"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Contributed ideas for social media content and marketing strategies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167049" lvl="0" marL="45720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04539"/>
                </a:buClr>
                <a:buSzPts val="1100"/>
                <a:buFont typeface="Poppins"/>
                <a:buChar char="●"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Provided administrative support to the marketing team as needed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60" name="Google Shape;160;p14"/>
          <p:cNvGrpSpPr/>
          <p:nvPr/>
        </p:nvGrpSpPr>
        <p:grpSpPr>
          <a:xfrm>
            <a:off x="516650" y="2812225"/>
            <a:ext cx="1588423" cy="169200"/>
            <a:chOff x="516650" y="2812225"/>
            <a:chExt cx="1588423" cy="169200"/>
          </a:xfrm>
        </p:grpSpPr>
        <p:sp>
          <p:nvSpPr>
            <p:cNvPr id="161" name="Google Shape;161;p14"/>
            <p:cNvSpPr txBox="1"/>
            <p:nvPr/>
          </p:nvSpPr>
          <p:spPr>
            <a:xfrm>
              <a:off x="709473" y="2812225"/>
              <a:ext cx="139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4 Green Street, UK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62" name="Google Shape;162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6650" y="2827475"/>
              <a:ext cx="108050" cy="13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" name="Google Shape;163;p14"/>
          <p:cNvGrpSpPr/>
          <p:nvPr/>
        </p:nvGrpSpPr>
        <p:grpSpPr>
          <a:xfrm>
            <a:off x="521600" y="3047800"/>
            <a:ext cx="1583473" cy="169200"/>
            <a:chOff x="521600" y="3147795"/>
            <a:chExt cx="1583473" cy="169200"/>
          </a:xfrm>
        </p:grpSpPr>
        <p:sp>
          <p:nvSpPr>
            <p:cNvPr id="164" name="Google Shape;164;p14"/>
            <p:cNvSpPr txBox="1"/>
            <p:nvPr/>
          </p:nvSpPr>
          <p:spPr>
            <a:xfrm>
              <a:off x="709473" y="3147795"/>
              <a:ext cx="139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+44 7890 123456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65" name="Google Shape;165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1600" y="3158221"/>
              <a:ext cx="98125" cy="142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p14"/>
          <p:cNvGrpSpPr/>
          <p:nvPr/>
        </p:nvGrpSpPr>
        <p:grpSpPr>
          <a:xfrm>
            <a:off x="506400" y="3483365"/>
            <a:ext cx="1598673" cy="169200"/>
            <a:chOff x="506400" y="3483365"/>
            <a:chExt cx="1598673" cy="169200"/>
          </a:xfrm>
        </p:grpSpPr>
        <p:sp>
          <p:nvSpPr>
            <p:cNvPr id="167" name="Google Shape;167;p14"/>
            <p:cNvSpPr txBox="1"/>
            <p:nvPr/>
          </p:nvSpPr>
          <p:spPr>
            <a:xfrm>
              <a:off x="709473" y="3483365"/>
              <a:ext cx="139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emily@email.ltd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68" name="Google Shape;168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6400" y="3519413"/>
              <a:ext cx="128500" cy="100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" name="Google Shape;169;p14"/>
          <p:cNvGrpSpPr/>
          <p:nvPr/>
        </p:nvGrpSpPr>
        <p:grpSpPr>
          <a:xfrm>
            <a:off x="443408" y="3272347"/>
            <a:ext cx="1661665" cy="169210"/>
            <a:chOff x="443408" y="3240202"/>
            <a:chExt cx="1661665" cy="169210"/>
          </a:xfrm>
        </p:grpSpPr>
        <p:sp>
          <p:nvSpPr>
            <p:cNvPr id="170" name="Google Shape;170;p14"/>
            <p:cNvSpPr txBox="1"/>
            <p:nvPr/>
          </p:nvSpPr>
          <p:spPr>
            <a:xfrm>
              <a:off x="709473" y="3240202"/>
              <a:ext cx="139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linkedin.com/Emily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1" name="Google Shape;171;p14"/>
            <p:cNvSpPr txBox="1"/>
            <p:nvPr/>
          </p:nvSpPr>
          <p:spPr>
            <a:xfrm>
              <a:off x="443408" y="3240213"/>
              <a:ext cx="254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in</a:t>
              </a:r>
              <a:endParaRPr sz="1100">
                <a:solidFill>
                  <a:srgbClr val="504539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/>
          <p:nvPr/>
        </p:nvSpPr>
        <p:spPr>
          <a:xfrm>
            <a:off x="0" y="0"/>
            <a:ext cx="7560000" cy="1980000"/>
          </a:xfrm>
          <a:prstGeom prst="rect">
            <a:avLst/>
          </a:prstGeom>
          <a:solidFill>
            <a:srgbClr val="E9E4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" name="Google Shape;177;p15"/>
          <p:cNvGrpSpPr/>
          <p:nvPr/>
        </p:nvGrpSpPr>
        <p:grpSpPr>
          <a:xfrm>
            <a:off x="544275" y="2076559"/>
            <a:ext cx="6489900" cy="7275516"/>
            <a:chOff x="544275" y="2076559"/>
            <a:chExt cx="6489900" cy="7275516"/>
          </a:xfrm>
        </p:grpSpPr>
        <p:cxnSp>
          <p:nvCxnSpPr>
            <p:cNvPr id="178" name="Google Shape;178;p15"/>
            <p:cNvCxnSpPr/>
            <p:nvPr/>
          </p:nvCxnSpPr>
          <p:spPr>
            <a:xfrm>
              <a:off x="544275" y="2076559"/>
              <a:ext cx="6489900" cy="0"/>
            </a:xfrm>
            <a:prstGeom prst="straightConnector1">
              <a:avLst/>
            </a:prstGeom>
            <a:noFill/>
            <a:ln cap="flat" cmpd="sng" w="19050">
              <a:solidFill>
                <a:srgbClr val="E9E4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Google Shape;179;p15"/>
            <p:cNvCxnSpPr/>
            <p:nvPr/>
          </p:nvCxnSpPr>
          <p:spPr>
            <a:xfrm>
              <a:off x="2254050" y="2082475"/>
              <a:ext cx="0" cy="7269600"/>
            </a:xfrm>
            <a:prstGeom prst="straightConnector1">
              <a:avLst/>
            </a:prstGeom>
            <a:noFill/>
            <a:ln cap="flat" cmpd="sng" w="19050">
              <a:solidFill>
                <a:srgbClr val="E9E4D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0" name="Google Shape;180;p15"/>
          <p:cNvGrpSpPr/>
          <p:nvPr/>
        </p:nvGrpSpPr>
        <p:grpSpPr>
          <a:xfrm>
            <a:off x="509627" y="654674"/>
            <a:ext cx="3606600" cy="763176"/>
            <a:chOff x="509627" y="654674"/>
            <a:chExt cx="3606600" cy="763176"/>
          </a:xfrm>
        </p:grpSpPr>
        <p:sp>
          <p:nvSpPr>
            <p:cNvPr id="181" name="Google Shape;181;p15"/>
            <p:cNvSpPr txBox="1"/>
            <p:nvPr/>
          </p:nvSpPr>
          <p:spPr>
            <a:xfrm>
              <a:off x="509627" y="654674"/>
              <a:ext cx="3606600" cy="4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EMILY THOMPSON</a:t>
              </a:r>
              <a:endParaRPr sz="3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2" name="Google Shape;182;p15"/>
            <p:cNvSpPr txBox="1"/>
            <p:nvPr/>
          </p:nvSpPr>
          <p:spPr>
            <a:xfrm>
              <a:off x="528508" y="1171550"/>
              <a:ext cx="2381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504539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Curriculum Vitae</a:t>
              </a:r>
              <a:endParaRPr sz="1600">
                <a:solidFill>
                  <a:srgbClr val="504539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183" name="Google Shape;183;p15"/>
          <p:cNvPicPr preferRelativeResize="0"/>
          <p:nvPr/>
        </p:nvPicPr>
        <p:blipFill rotWithShape="1">
          <a:blip r:embed="rId3">
            <a:alphaModFix/>
          </a:blip>
          <a:srcRect b="30756" l="19170" r="17829" t="6243"/>
          <a:stretch/>
        </p:blipFill>
        <p:spPr>
          <a:xfrm>
            <a:off x="5598650" y="315275"/>
            <a:ext cx="1421400" cy="1421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4" name="Google Shape;184;p15"/>
          <p:cNvSpPr txBox="1"/>
          <p:nvPr/>
        </p:nvSpPr>
        <p:spPr>
          <a:xfrm>
            <a:off x="528502" y="2297600"/>
            <a:ext cx="1605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Contacts:</a:t>
            </a:r>
            <a:endParaRPr sz="1600">
              <a:solidFill>
                <a:srgbClr val="5045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85" name="Google Shape;185;p15"/>
          <p:cNvGrpSpPr/>
          <p:nvPr/>
        </p:nvGrpSpPr>
        <p:grpSpPr>
          <a:xfrm>
            <a:off x="2207400" y="2297600"/>
            <a:ext cx="4812625" cy="7089475"/>
            <a:chOff x="2207400" y="2297600"/>
            <a:chExt cx="4812625" cy="7089475"/>
          </a:xfrm>
        </p:grpSpPr>
        <p:grpSp>
          <p:nvGrpSpPr>
            <p:cNvPr id="186" name="Google Shape;186;p15"/>
            <p:cNvGrpSpPr/>
            <p:nvPr/>
          </p:nvGrpSpPr>
          <p:grpSpPr>
            <a:xfrm>
              <a:off x="2207400" y="2297600"/>
              <a:ext cx="2927598" cy="246300"/>
              <a:chOff x="2207400" y="2297600"/>
              <a:chExt cx="2927598" cy="246300"/>
            </a:xfrm>
          </p:grpSpPr>
          <p:sp>
            <p:nvSpPr>
              <p:cNvPr id="187" name="Google Shape;187;p15"/>
              <p:cNvSpPr/>
              <p:nvPr/>
            </p:nvSpPr>
            <p:spPr>
              <a:xfrm>
                <a:off x="2207400" y="2374100"/>
                <a:ext cx="93300" cy="93300"/>
              </a:xfrm>
              <a:prstGeom prst="ellipse">
                <a:avLst/>
              </a:prstGeom>
              <a:solidFill>
                <a:srgbClr val="E9E4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5"/>
              <p:cNvSpPr txBox="1"/>
              <p:nvPr/>
            </p:nvSpPr>
            <p:spPr>
              <a:xfrm>
                <a:off x="2547798" y="2297600"/>
                <a:ext cx="25872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504539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Cover Letter:</a:t>
                </a:r>
                <a:endParaRPr sz="16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</p:grpSp>
        <p:grpSp>
          <p:nvGrpSpPr>
            <p:cNvPr id="189" name="Google Shape;189;p15"/>
            <p:cNvGrpSpPr/>
            <p:nvPr/>
          </p:nvGrpSpPr>
          <p:grpSpPr>
            <a:xfrm>
              <a:off x="2556025" y="2817446"/>
              <a:ext cx="4464000" cy="6569629"/>
              <a:chOff x="2556025" y="2817446"/>
              <a:chExt cx="4464000" cy="6569629"/>
            </a:xfrm>
          </p:grpSpPr>
          <p:grpSp>
            <p:nvGrpSpPr>
              <p:cNvPr id="190" name="Google Shape;190;p15"/>
              <p:cNvGrpSpPr/>
              <p:nvPr/>
            </p:nvGrpSpPr>
            <p:grpSpPr>
              <a:xfrm>
                <a:off x="2556925" y="2817446"/>
                <a:ext cx="4463100" cy="5656375"/>
                <a:chOff x="2556925" y="8525650"/>
                <a:chExt cx="4463100" cy="5656375"/>
              </a:xfrm>
            </p:grpSpPr>
            <p:sp>
              <p:nvSpPr>
                <p:cNvPr id="191" name="Google Shape;191;p15"/>
                <p:cNvSpPr txBox="1"/>
                <p:nvPr/>
              </p:nvSpPr>
              <p:spPr>
                <a:xfrm>
                  <a:off x="2556925" y="8525650"/>
                  <a:ext cx="22281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504539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Dear</a:t>
                  </a:r>
                  <a:r>
                    <a:rPr lang="uk" sz="1100">
                      <a:solidFill>
                        <a:srgbClr val="504539"/>
                      </a:solidFill>
                      <a:latin typeface="Poppins SemiBold"/>
                      <a:ea typeface="Poppins SemiBold"/>
                      <a:cs typeface="Poppins SemiBold"/>
                      <a:sym typeface="Poppins SemiBold"/>
                    </a:rPr>
                    <a:t> Hiring Manager,</a:t>
                  </a:r>
                  <a:endParaRPr sz="1100">
                    <a:solidFill>
                      <a:srgbClr val="504539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endParaRPr>
                </a:p>
              </p:txBody>
            </p:sp>
            <p:sp>
              <p:nvSpPr>
                <p:cNvPr id="192" name="Google Shape;192;p15"/>
                <p:cNvSpPr txBox="1"/>
                <p:nvPr/>
              </p:nvSpPr>
              <p:spPr>
                <a:xfrm>
                  <a:off x="2556925" y="8983925"/>
                  <a:ext cx="4463100" cy="5198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1100">
                      <a:solidFill>
                        <a:srgbClr val="504539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I am writing to express my interest in the [position], as advertised on [source of vacancy]. With a strong academic background, hands-on work experience, and a passion for [area/interest], I am excited about the opportunity to contribute to your team and make a positive impact at [company name]</a:t>
                  </a:r>
                  <a:endParaRPr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1100">
                      <a:solidFill>
                        <a:srgbClr val="504539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I am particularly drawn to [company name] because of [mention specific reasons or company values that attracted your attention]. I am eager to bring my [mention specific skills or experience], along with my enthusiasm for [area/interest], to your team and contribute to the continued success and growth of your organization.</a:t>
                  </a:r>
                  <a:endParaRPr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1100">
                      <a:solidFill>
                        <a:srgbClr val="504539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I am impressed by [company name]'s commitment to [mention specific initiatives or goals], and I am confident that my skills and experience make me a strong candidate for the [position]. I am enthusiastic about the opportunity to discuss how my background, skills, and enthusiasm align with the needs of your team during an interview.</a:t>
                  </a:r>
                  <a:endParaRPr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t/>
                  </a:r>
                  <a:endParaRPr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504539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Thank you for considering my application. I look forward to the possibility of discussing my candidacy with you further. Please find my resume attached for your review.</a:t>
                  </a:r>
                  <a:endParaRPr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sp>
            <p:nvSpPr>
              <p:cNvPr id="193" name="Google Shape;193;p15"/>
              <p:cNvSpPr txBox="1"/>
              <p:nvPr/>
            </p:nvSpPr>
            <p:spPr>
              <a:xfrm>
                <a:off x="2556025" y="8706782"/>
                <a:ext cx="44631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Yours sincerely,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94" name="Google Shape;194;p15"/>
              <p:cNvSpPr txBox="1"/>
              <p:nvPr/>
            </p:nvSpPr>
            <p:spPr>
              <a:xfrm>
                <a:off x="2556025" y="9217875"/>
                <a:ext cx="24234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Emily Thompson</a:t>
                </a:r>
                <a:endParaRPr sz="11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</p:grpSp>
      </p:grpSp>
      <p:grpSp>
        <p:nvGrpSpPr>
          <p:cNvPr id="195" name="Google Shape;195;p15"/>
          <p:cNvGrpSpPr/>
          <p:nvPr/>
        </p:nvGrpSpPr>
        <p:grpSpPr>
          <a:xfrm>
            <a:off x="516650" y="2812225"/>
            <a:ext cx="1588423" cy="169200"/>
            <a:chOff x="516650" y="2812225"/>
            <a:chExt cx="1588423" cy="169200"/>
          </a:xfrm>
        </p:grpSpPr>
        <p:sp>
          <p:nvSpPr>
            <p:cNvPr id="196" name="Google Shape;196;p15"/>
            <p:cNvSpPr txBox="1"/>
            <p:nvPr/>
          </p:nvSpPr>
          <p:spPr>
            <a:xfrm>
              <a:off x="709473" y="2812225"/>
              <a:ext cx="139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4 Green Street, UK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97" name="Google Shape;197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6650" y="2827475"/>
              <a:ext cx="108050" cy="13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8" name="Google Shape;198;p15"/>
          <p:cNvGrpSpPr/>
          <p:nvPr/>
        </p:nvGrpSpPr>
        <p:grpSpPr>
          <a:xfrm>
            <a:off x="521600" y="3047800"/>
            <a:ext cx="1583473" cy="169200"/>
            <a:chOff x="521600" y="3147795"/>
            <a:chExt cx="1583473" cy="169200"/>
          </a:xfrm>
        </p:grpSpPr>
        <p:sp>
          <p:nvSpPr>
            <p:cNvPr id="199" name="Google Shape;199;p15"/>
            <p:cNvSpPr txBox="1"/>
            <p:nvPr/>
          </p:nvSpPr>
          <p:spPr>
            <a:xfrm>
              <a:off x="709473" y="3147795"/>
              <a:ext cx="139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+44 7890 123456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00" name="Google Shape;200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1600" y="3158221"/>
              <a:ext cx="98125" cy="142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" name="Google Shape;201;p15"/>
          <p:cNvGrpSpPr/>
          <p:nvPr/>
        </p:nvGrpSpPr>
        <p:grpSpPr>
          <a:xfrm>
            <a:off x="506400" y="3483365"/>
            <a:ext cx="1598673" cy="169200"/>
            <a:chOff x="506400" y="3483365"/>
            <a:chExt cx="1598673" cy="169200"/>
          </a:xfrm>
        </p:grpSpPr>
        <p:sp>
          <p:nvSpPr>
            <p:cNvPr id="202" name="Google Shape;202;p15"/>
            <p:cNvSpPr txBox="1"/>
            <p:nvPr/>
          </p:nvSpPr>
          <p:spPr>
            <a:xfrm>
              <a:off x="709473" y="3483365"/>
              <a:ext cx="139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emily@email.ltd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03" name="Google Shape;203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6400" y="3519413"/>
              <a:ext cx="128500" cy="100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p15"/>
          <p:cNvGrpSpPr/>
          <p:nvPr/>
        </p:nvGrpSpPr>
        <p:grpSpPr>
          <a:xfrm>
            <a:off x="443408" y="3272347"/>
            <a:ext cx="1661665" cy="169210"/>
            <a:chOff x="443408" y="3240202"/>
            <a:chExt cx="1661665" cy="169210"/>
          </a:xfrm>
        </p:grpSpPr>
        <p:sp>
          <p:nvSpPr>
            <p:cNvPr id="205" name="Google Shape;205;p15"/>
            <p:cNvSpPr txBox="1"/>
            <p:nvPr/>
          </p:nvSpPr>
          <p:spPr>
            <a:xfrm>
              <a:off x="709473" y="3240202"/>
              <a:ext cx="139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linkedin.com/Emily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6" name="Google Shape;206;p15"/>
            <p:cNvSpPr txBox="1"/>
            <p:nvPr/>
          </p:nvSpPr>
          <p:spPr>
            <a:xfrm>
              <a:off x="443408" y="3240213"/>
              <a:ext cx="254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in</a:t>
              </a:r>
              <a:endParaRPr sz="1100">
                <a:solidFill>
                  <a:srgbClr val="504539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  <p:sp>
        <p:nvSpPr>
          <p:cNvPr id="207" name="Google Shape;207;p15"/>
          <p:cNvSpPr txBox="1"/>
          <p:nvPr/>
        </p:nvSpPr>
        <p:spPr>
          <a:xfrm>
            <a:off x="528502" y="8019787"/>
            <a:ext cx="1605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</a:t>
            </a:r>
            <a:r>
              <a:rPr lang="uk" sz="16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:</a:t>
            </a:r>
            <a:endParaRPr sz="1600">
              <a:solidFill>
                <a:srgbClr val="5045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208" name="Google Shape;208;p15"/>
          <p:cNvGrpSpPr/>
          <p:nvPr/>
        </p:nvGrpSpPr>
        <p:grpSpPr>
          <a:xfrm>
            <a:off x="516650" y="8535144"/>
            <a:ext cx="1588423" cy="169200"/>
            <a:chOff x="516650" y="2812225"/>
            <a:chExt cx="1588423" cy="169200"/>
          </a:xfrm>
        </p:grpSpPr>
        <p:sp>
          <p:nvSpPr>
            <p:cNvPr id="209" name="Google Shape;209;p15"/>
            <p:cNvSpPr txBox="1"/>
            <p:nvPr/>
          </p:nvSpPr>
          <p:spPr>
            <a:xfrm>
              <a:off x="709473" y="2812225"/>
              <a:ext cx="139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5</a:t>
              </a: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 Green Street, UK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10" name="Google Shape;210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6650" y="2827475"/>
              <a:ext cx="108050" cy="13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1" name="Google Shape;211;p15"/>
          <p:cNvGrpSpPr/>
          <p:nvPr/>
        </p:nvGrpSpPr>
        <p:grpSpPr>
          <a:xfrm>
            <a:off x="521600" y="8770719"/>
            <a:ext cx="1583473" cy="169200"/>
            <a:chOff x="521600" y="3147795"/>
            <a:chExt cx="1583473" cy="169200"/>
          </a:xfrm>
        </p:grpSpPr>
        <p:sp>
          <p:nvSpPr>
            <p:cNvPr id="212" name="Google Shape;212;p15"/>
            <p:cNvSpPr txBox="1"/>
            <p:nvPr/>
          </p:nvSpPr>
          <p:spPr>
            <a:xfrm>
              <a:off x="709473" y="3147795"/>
              <a:ext cx="139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+44 789 0123456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13" name="Google Shape;213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1600" y="3158221"/>
              <a:ext cx="98125" cy="142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15"/>
          <p:cNvGrpSpPr/>
          <p:nvPr/>
        </p:nvGrpSpPr>
        <p:grpSpPr>
          <a:xfrm>
            <a:off x="506400" y="9206283"/>
            <a:ext cx="1598673" cy="169200"/>
            <a:chOff x="506400" y="3483365"/>
            <a:chExt cx="1598673" cy="169200"/>
          </a:xfrm>
        </p:grpSpPr>
        <p:sp>
          <p:nvSpPr>
            <p:cNvPr id="215" name="Google Shape;215;p15"/>
            <p:cNvSpPr txBox="1"/>
            <p:nvPr/>
          </p:nvSpPr>
          <p:spPr>
            <a:xfrm>
              <a:off x="709473" y="3483365"/>
              <a:ext cx="139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t.brown@com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16" name="Google Shape;216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6400" y="3519413"/>
              <a:ext cx="128500" cy="100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7" name="Google Shape;217;p15"/>
          <p:cNvGrpSpPr/>
          <p:nvPr/>
        </p:nvGrpSpPr>
        <p:grpSpPr>
          <a:xfrm>
            <a:off x="443408" y="8995266"/>
            <a:ext cx="1661665" cy="169210"/>
            <a:chOff x="443408" y="3240202"/>
            <a:chExt cx="1661665" cy="169210"/>
          </a:xfrm>
        </p:grpSpPr>
        <p:sp>
          <p:nvSpPr>
            <p:cNvPr id="218" name="Google Shape;218;p15"/>
            <p:cNvSpPr txBox="1"/>
            <p:nvPr/>
          </p:nvSpPr>
          <p:spPr>
            <a:xfrm>
              <a:off x="709473" y="3240202"/>
              <a:ext cx="139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linkedin.com/HM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443408" y="3240213"/>
              <a:ext cx="254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in</a:t>
              </a:r>
              <a:endParaRPr sz="1100">
                <a:solidFill>
                  <a:srgbClr val="504539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"/>
          <p:cNvSpPr/>
          <p:nvPr/>
        </p:nvSpPr>
        <p:spPr>
          <a:xfrm>
            <a:off x="0" y="0"/>
            <a:ext cx="7560000" cy="1980000"/>
          </a:xfrm>
          <a:prstGeom prst="rect">
            <a:avLst/>
          </a:prstGeom>
          <a:solidFill>
            <a:srgbClr val="E9E4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" name="Google Shape;225;p16"/>
          <p:cNvGrpSpPr/>
          <p:nvPr/>
        </p:nvGrpSpPr>
        <p:grpSpPr>
          <a:xfrm>
            <a:off x="509627" y="654674"/>
            <a:ext cx="3606600" cy="763176"/>
            <a:chOff x="509627" y="654674"/>
            <a:chExt cx="3606600" cy="763176"/>
          </a:xfrm>
        </p:grpSpPr>
        <p:sp>
          <p:nvSpPr>
            <p:cNvPr id="226" name="Google Shape;226;p16"/>
            <p:cNvSpPr txBox="1"/>
            <p:nvPr/>
          </p:nvSpPr>
          <p:spPr>
            <a:xfrm>
              <a:off x="509627" y="654674"/>
              <a:ext cx="3606600" cy="4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EMILY THOMPSON</a:t>
              </a:r>
              <a:endParaRPr sz="3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7" name="Google Shape;227;p16"/>
            <p:cNvSpPr txBox="1"/>
            <p:nvPr/>
          </p:nvSpPr>
          <p:spPr>
            <a:xfrm>
              <a:off x="528508" y="1171550"/>
              <a:ext cx="2381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504539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Curriculum Vitae</a:t>
              </a:r>
              <a:endParaRPr sz="1600">
                <a:solidFill>
                  <a:srgbClr val="504539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228" name="Google Shape;228;p16"/>
          <p:cNvPicPr preferRelativeResize="0"/>
          <p:nvPr/>
        </p:nvPicPr>
        <p:blipFill rotWithShape="1">
          <a:blip r:embed="rId3">
            <a:alphaModFix/>
          </a:blip>
          <a:srcRect b="30756" l="19170" r="17829" t="6243"/>
          <a:stretch/>
        </p:blipFill>
        <p:spPr>
          <a:xfrm>
            <a:off x="5598650" y="315275"/>
            <a:ext cx="1421400" cy="1421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9" name="Google Shape;229;p16"/>
          <p:cNvSpPr txBox="1"/>
          <p:nvPr/>
        </p:nvSpPr>
        <p:spPr>
          <a:xfrm>
            <a:off x="528502" y="2297600"/>
            <a:ext cx="1605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Contacts:</a:t>
            </a:r>
            <a:endParaRPr sz="1600">
              <a:solidFill>
                <a:srgbClr val="50453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230" name="Google Shape;230;p16"/>
          <p:cNvGrpSpPr/>
          <p:nvPr/>
        </p:nvGrpSpPr>
        <p:grpSpPr>
          <a:xfrm>
            <a:off x="2207400" y="2297600"/>
            <a:ext cx="2927598" cy="246300"/>
            <a:chOff x="2207400" y="2297600"/>
            <a:chExt cx="2927598" cy="246300"/>
          </a:xfrm>
        </p:grpSpPr>
        <p:sp>
          <p:nvSpPr>
            <p:cNvPr id="231" name="Google Shape;231;p16"/>
            <p:cNvSpPr/>
            <p:nvPr/>
          </p:nvSpPr>
          <p:spPr>
            <a:xfrm>
              <a:off x="2207400" y="2374100"/>
              <a:ext cx="93300" cy="93300"/>
            </a:xfrm>
            <a:prstGeom prst="ellipse">
              <a:avLst/>
            </a:prstGeom>
            <a:solidFill>
              <a:srgbClr val="E9E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6"/>
            <p:cNvSpPr txBox="1"/>
            <p:nvPr/>
          </p:nvSpPr>
          <p:spPr>
            <a:xfrm>
              <a:off x="2547798" y="2297600"/>
              <a:ext cx="2587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References:</a:t>
              </a:r>
              <a:endParaRPr sz="16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233" name="Google Shape;233;p16"/>
          <p:cNvGrpSpPr/>
          <p:nvPr/>
        </p:nvGrpSpPr>
        <p:grpSpPr>
          <a:xfrm>
            <a:off x="528502" y="3907032"/>
            <a:ext cx="1605000" cy="3188800"/>
            <a:chOff x="528502" y="4142688"/>
            <a:chExt cx="1605000" cy="3188800"/>
          </a:xfrm>
        </p:grpSpPr>
        <p:sp>
          <p:nvSpPr>
            <p:cNvPr id="234" name="Google Shape;234;p16"/>
            <p:cNvSpPr txBox="1"/>
            <p:nvPr/>
          </p:nvSpPr>
          <p:spPr>
            <a:xfrm>
              <a:off x="528502" y="4142688"/>
              <a:ext cx="1605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Education:</a:t>
              </a:r>
              <a:endParaRPr sz="16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235" name="Google Shape;235;p16"/>
            <p:cNvGrpSpPr/>
            <p:nvPr/>
          </p:nvGrpSpPr>
          <p:grpSpPr>
            <a:xfrm>
              <a:off x="536861" y="4657313"/>
              <a:ext cx="1395600" cy="1312450"/>
              <a:chOff x="536861" y="4657313"/>
              <a:chExt cx="1395600" cy="1312450"/>
            </a:xfrm>
          </p:grpSpPr>
          <p:sp>
            <p:nvSpPr>
              <p:cNvPr id="236" name="Google Shape;236;p16"/>
              <p:cNvSpPr txBox="1"/>
              <p:nvPr/>
            </p:nvSpPr>
            <p:spPr>
              <a:xfrm>
                <a:off x="536861" y="4886163"/>
                <a:ext cx="1395600" cy="108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Oakridge High School, Manchester, United Kingdom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September 2019 - June 2025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7" name="Google Shape;237;p16"/>
              <p:cNvSpPr txBox="1"/>
              <p:nvPr/>
            </p:nvSpPr>
            <p:spPr>
              <a:xfrm>
                <a:off x="536861" y="4657313"/>
                <a:ext cx="1395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Secondary School:</a:t>
                </a:r>
                <a:endParaRPr b="1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38" name="Google Shape;238;p16"/>
            <p:cNvGrpSpPr/>
            <p:nvPr/>
          </p:nvGrpSpPr>
          <p:grpSpPr>
            <a:xfrm>
              <a:off x="536861" y="6247638"/>
              <a:ext cx="1395600" cy="1083850"/>
              <a:chOff x="536861" y="6247638"/>
              <a:chExt cx="1395600" cy="1083850"/>
            </a:xfrm>
          </p:grpSpPr>
          <p:sp>
            <p:nvSpPr>
              <p:cNvPr id="239" name="Google Shape;239;p16"/>
              <p:cNvSpPr txBox="1"/>
              <p:nvPr/>
            </p:nvSpPr>
            <p:spPr>
              <a:xfrm>
                <a:off x="536861" y="6247638"/>
                <a:ext cx="1395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Key Subjects:</a:t>
                </a:r>
                <a:endParaRPr b="1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0" name="Google Shape;240;p16"/>
              <p:cNvSpPr txBox="1"/>
              <p:nvPr/>
            </p:nvSpPr>
            <p:spPr>
              <a:xfrm>
                <a:off x="536861" y="6476488"/>
                <a:ext cx="1395600" cy="85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Mathematics, English Literature, Physics, Chemistry, Biology, History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241" name="Google Shape;241;p16"/>
          <p:cNvGrpSpPr/>
          <p:nvPr/>
        </p:nvGrpSpPr>
        <p:grpSpPr>
          <a:xfrm>
            <a:off x="528502" y="7411823"/>
            <a:ext cx="1723592" cy="2445913"/>
            <a:chOff x="528502" y="7613612"/>
            <a:chExt cx="1723592" cy="2445913"/>
          </a:xfrm>
        </p:grpSpPr>
        <p:sp>
          <p:nvSpPr>
            <p:cNvPr id="242" name="Google Shape;242;p16"/>
            <p:cNvSpPr txBox="1"/>
            <p:nvPr/>
          </p:nvSpPr>
          <p:spPr>
            <a:xfrm>
              <a:off x="528502" y="7613612"/>
              <a:ext cx="1605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Languages:</a:t>
              </a:r>
              <a:endParaRPr sz="16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243" name="Google Shape;243;p16"/>
            <p:cNvGrpSpPr/>
            <p:nvPr/>
          </p:nvGrpSpPr>
          <p:grpSpPr>
            <a:xfrm>
              <a:off x="536848" y="8052275"/>
              <a:ext cx="1596600" cy="392975"/>
              <a:chOff x="536848" y="8052275"/>
              <a:chExt cx="1596600" cy="392975"/>
            </a:xfrm>
          </p:grpSpPr>
          <p:sp>
            <p:nvSpPr>
              <p:cNvPr id="244" name="Google Shape;244;p16"/>
              <p:cNvSpPr txBox="1"/>
              <p:nvPr/>
            </p:nvSpPr>
            <p:spPr>
              <a:xfrm>
                <a:off x="536848" y="8052275"/>
                <a:ext cx="15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English:</a:t>
                </a: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5" name="Google Shape;245;p16"/>
              <p:cNvSpPr txBox="1"/>
              <p:nvPr/>
            </p:nvSpPr>
            <p:spPr>
              <a:xfrm>
                <a:off x="536848" y="8276050"/>
                <a:ext cx="15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Native proficiency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46" name="Google Shape;246;p16"/>
            <p:cNvGrpSpPr/>
            <p:nvPr/>
          </p:nvGrpSpPr>
          <p:grpSpPr>
            <a:xfrm>
              <a:off x="536867" y="8737000"/>
              <a:ext cx="1715227" cy="621575"/>
              <a:chOff x="536848" y="8052275"/>
              <a:chExt cx="1596600" cy="621575"/>
            </a:xfrm>
          </p:grpSpPr>
          <p:sp>
            <p:nvSpPr>
              <p:cNvPr id="247" name="Google Shape;247;p16"/>
              <p:cNvSpPr txBox="1"/>
              <p:nvPr/>
            </p:nvSpPr>
            <p:spPr>
              <a:xfrm>
                <a:off x="536848" y="8052275"/>
                <a:ext cx="15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Spanish: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8" name="Google Shape;248;p16"/>
              <p:cNvSpPr txBox="1"/>
              <p:nvPr/>
            </p:nvSpPr>
            <p:spPr>
              <a:xfrm>
                <a:off x="536848" y="8276050"/>
                <a:ext cx="1596600" cy="39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Intermediate proficiency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49" name="Google Shape;249;p16"/>
            <p:cNvGrpSpPr/>
            <p:nvPr/>
          </p:nvGrpSpPr>
          <p:grpSpPr>
            <a:xfrm>
              <a:off x="536867" y="9666550"/>
              <a:ext cx="1715227" cy="392975"/>
              <a:chOff x="536848" y="8052275"/>
              <a:chExt cx="1596600" cy="392975"/>
            </a:xfrm>
          </p:grpSpPr>
          <p:sp>
            <p:nvSpPr>
              <p:cNvPr id="250" name="Google Shape;250;p16"/>
              <p:cNvSpPr txBox="1"/>
              <p:nvPr/>
            </p:nvSpPr>
            <p:spPr>
              <a:xfrm>
                <a:off x="536848" y="8052275"/>
                <a:ext cx="15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French: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51" name="Google Shape;251;p16"/>
              <p:cNvSpPr txBox="1"/>
              <p:nvPr/>
            </p:nvSpPr>
            <p:spPr>
              <a:xfrm>
                <a:off x="536848" y="8276050"/>
                <a:ext cx="15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504539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Basic proficiency</a:t>
                </a:r>
                <a:endParaRPr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252" name="Google Shape;252;p16"/>
          <p:cNvGrpSpPr/>
          <p:nvPr/>
        </p:nvGrpSpPr>
        <p:grpSpPr>
          <a:xfrm>
            <a:off x="2547350" y="2817497"/>
            <a:ext cx="4472637" cy="1077499"/>
            <a:chOff x="2547350" y="2817497"/>
            <a:chExt cx="4472637" cy="1077499"/>
          </a:xfrm>
        </p:grpSpPr>
        <p:sp>
          <p:nvSpPr>
            <p:cNvPr id="253" name="Google Shape;253;p16"/>
            <p:cNvSpPr txBox="1"/>
            <p:nvPr/>
          </p:nvSpPr>
          <p:spPr>
            <a:xfrm>
              <a:off x="2792987" y="2817497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Dr. Rebecca Johnson</a:t>
              </a:r>
              <a:endParaRPr sz="11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254" name="Google Shape;254;p16"/>
            <p:cNvSpPr txBox="1"/>
            <p:nvPr/>
          </p:nvSpPr>
          <p:spPr>
            <a:xfrm>
              <a:off x="2792987" y="3044572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Position: Senior Lecturer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5" name="Google Shape;255;p16"/>
            <p:cNvSpPr txBox="1"/>
            <p:nvPr/>
          </p:nvSpPr>
          <p:spPr>
            <a:xfrm>
              <a:off x="2792987" y="3271647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Institution: Manchester University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6" name="Google Shape;256;p16"/>
            <p:cNvSpPr txBox="1"/>
            <p:nvPr/>
          </p:nvSpPr>
          <p:spPr>
            <a:xfrm>
              <a:off x="2792987" y="3498722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Email: rebecca.johnson@manchesteruni.ltd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7" name="Google Shape;257;p16"/>
            <p:cNvSpPr txBox="1"/>
            <p:nvPr/>
          </p:nvSpPr>
          <p:spPr>
            <a:xfrm>
              <a:off x="2792987" y="3725797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Phone: +44 123 456 7890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2547350" y="2881648"/>
              <a:ext cx="54900" cy="54900"/>
            </a:xfrm>
            <a:prstGeom prst="ellipse">
              <a:avLst/>
            </a:prstGeom>
            <a:solidFill>
              <a:srgbClr val="5045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" name="Google Shape;259;p16"/>
          <p:cNvGrpSpPr/>
          <p:nvPr/>
        </p:nvGrpSpPr>
        <p:grpSpPr>
          <a:xfrm>
            <a:off x="2547350" y="4422269"/>
            <a:ext cx="4472637" cy="1077499"/>
            <a:chOff x="2547350" y="2817497"/>
            <a:chExt cx="4472637" cy="1077499"/>
          </a:xfrm>
        </p:grpSpPr>
        <p:sp>
          <p:nvSpPr>
            <p:cNvPr id="260" name="Google Shape;260;p16"/>
            <p:cNvSpPr txBox="1"/>
            <p:nvPr/>
          </p:nvSpPr>
          <p:spPr>
            <a:xfrm>
              <a:off x="2792987" y="2817497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Mr. James Anderson</a:t>
              </a:r>
              <a:endParaRPr sz="11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261" name="Google Shape;261;p16"/>
            <p:cNvSpPr txBox="1"/>
            <p:nvPr/>
          </p:nvSpPr>
          <p:spPr>
            <a:xfrm>
              <a:off x="2792987" y="3044572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Position: Senior Lecturer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2" name="Google Shape;262;p16"/>
            <p:cNvSpPr txBox="1"/>
            <p:nvPr/>
          </p:nvSpPr>
          <p:spPr>
            <a:xfrm>
              <a:off x="2792987" y="3271647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Company: Tech Solutions Ltd.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3" name="Google Shape;263;p16"/>
            <p:cNvSpPr txBox="1"/>
            <p:nvPr/>
          </p:nvSpPr>
          <p:spPr>
            <a:xfrm>
              <a:off x="2792987" y="3498722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Email: james.anderson@techsolutions.ltd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4" name="Google Shape;264;p16"/>
            <p:cNvSpPr txBox="1"/>
            <p:nvPr/>
          </p:nvSpPr>
          <p:spPr>
            <a:xfrm>
              <a:off x="2792987" y="3725797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Phone: +44 987 654 3210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2547350" y="2881648"/>
              <a:ext cx="54900" cy="54900"/>
            </a:xfrm>
            <a:prstGeom prst="ellipse">
              <a:avLst/>
            </a:prstGeom>
            <a:solidFill>
              <a:srgbClr val="5045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" name="Google Shape;266;p16"/>
          <p:cNvGrpSpPr/>
          <p:nvPr/>
        </p:nvGrpSpPr>
        <p:grpSpPr>
          <a:xfrm>
            <a:off x="2547350" y="6027041"/>
            <a:ext cx="4472637" cy="1077499"/>
            <a:chOff x="2547350" y="2817497"/>
            <a:chExt cx="4472637" cy="1077499"/>
          </a:xfrm>
        </p:grpSpPr>
        <p:sp>
          <p:nvSpPr>
            <p:cNvPr id="267" name="Google Shape;267;p16"/>
            <p:cNvSpPr txBox="1"/>
            <p:nvPr/>
          </p:nvSpPr>
          <p:spPr>
            <a:xfrm>
              <a:off x="2792987" y="2817497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Ms. Sarah Roberts</a:t>
              </a:r>
              <a:endParaRPr sz="11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268" name="Google Shape;268;p16"/>
            <p:cNvSpPr txBox="1"/>
            <p:nvPr/>
          </p:nvSpPr>
          <p:spPr>
            <a:xfrm>
              <a:off x="2792987" y="3044572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Position: Volunteer Coordinator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9" name="Google Shape;269;p16"/>
            <p:cNvSpPr txBox="1"/>
            <p:nvPr/>
          </p:nvSpPr>
          <p:spPr>
            <a:xfrm>
              <a:off x="2792987" y="3271647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Organization: Manchester Food Bank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0" name="Google Shape;270;p16"/>
            <p:cNvSpPr txBox="1"/>
            <p:nvPr/>
          </p:nvSpPr>
          <p:spPr>
            <a:xfrm>
              <a:off x="2792987" y="3498722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Email: sarah.roberts@manchesterfoodbank.ltd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1" name="Google Shape;271;p16"/>
            <p:cNvSpPr txBox="1"/>
            <p:nvPr/>
          </p:nvSpPr>
          <p:spPr>
            <a:xfrm>
              <a:off x="2792987" y="3725797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Phone: +44 741 852 9630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2547350" y="2881648"/>
              <a:ext cx="54900" cy="54900"/>
            </a:xfrm>
            <a:prstGeom prst="ellipse">
              <a:avLst/>
            </a:prstGeom>
            <a:solidFill>
              <a:srgbClr val="5045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" name="Google Shape;273;p16"/>
          <p:cNvGrpSpPr/>
          <p:nvPr/>
        </p:nvGrpSpPr>
        <p:grpSpPr>
          <a:xfrm>
            <a:off x="544275" y="2076559"/>
            <a:ext cx="6489925" cy="7754316"/>
            <a:chOff x="544275" y="2076559"/>
            <a:chExt cx="6489925" cy="7754316"/>
          </a:xfrm>
        </p:grpSpPr>
        <p:grpSp>
          <p:nvGrpSpPr>
            <p:cNvPr id="274" name="Google Shape;274;p16"/>
            <p:cNvGrpSpPr/>
            <p:nvPr/>
          </p:nvGrpSpPr>
          <p:grpSpPr>
            <a:xfrm>
              <a:off x="544275" y="2076559"/>
              <a:ext cx="6489900" cy="7754316"/>
              <a:chOff x="544275" y="2076559"/>
              <a:chExt cx="6489900" cy="7754316"/>
            </a:xfrm>
          </p:grpSpPr>
          <p:cxnSp>
            <p:nvCxnSpPr>
              <p:cNvPr id="275" name="Google Shape;275;p16"/>
              <p:cNvCxnSpPr/>
              <p:nvPr/>
            </p:nvCxnSpPr>
            <p:spPr>
              <a:xfrm>
                <a:off x="544275" y="2076559"/>
                <a:ext cx="6489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9E4D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6" name="Google Shape;276;p16"/>
              <p:cNvCxnSpPr/>
              <p:nvPr/>
            </p:nvCxnSpPr>
            <p:spPr>
              <a:xfrm>
                <a:off x="2254050" y="2082475"/>
                <a:ext cx="0" cy="7748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9E4DE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277" name="Google Shape;277;p16"/>
            <p:cNvCxnSpPr/>
            <p:nvPr/>
          </p:nvCxnSpPr>
          <p:spPr>
            <a:xfrm>
              <a:off x="2256700" y="4162300"/>
              <a:ext cx="4777500" cy="0"/>
            </a:xfrm>
            <a:prstGeom prst="straightConnector1">
              <a:avLst/>
            </a:prstGeom>
            <a:noFill/>
            <a:ln cap="flat" cmpd="sng" w="19050">
              <a:solidFill>
                <a:srgbClr val="E9E4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" name="Google Shape;278;p16"/>
            <p:cNvCxnSpPr/>
            <p:nvPr/>
          </p:nvCxnSpPr>
          <p:spPr>
            <a:xfrm>
              <a:off x="2256700" y="5775730"/>
              <a:ext cx="4777500" cy="0"/>
            </a:xfrm>
            <a:prstGeom prst="straightConnector1">
              <a:avLst/>
            </a:prstGeom>
            <a:noFill/>
            <a:ln cap="flat" cmpd="sng" w="19050">
              <a:solidFill>
                <a:srgbClr val="E9E4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" name="Google Shape;279;p16"/>
            <p:cNvCxnSpPr/>
            <p:nvPr/>
          </p:nvCxnSpPr>
          <p:spPr>
            <a:xfrm>
              <a:off x="2256700" y="7376205"/>
              <a:ext cx="4777500" cy="0"/>
            </a:xfrm>
            <a:prstGeom prst="straightConnector1">
              <a:avLst/>
            </a:prstGeom>
            <a:noFill/>
            <a:ln cap="flat" cmpd="sng" w="19050">
              <a:solidFill>
                <a:srgbClr val="E9E4D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80" name="Google Shape;280;p16"/>
          <p:cNvGrpSpPr/>
          <p:nvPr/>
        </p:nvGrpSpPr>
        <p:grpSpPr>
          <a:xfrm>
            <a:off x="2547350" y="7631813"/>
            <a:ext cx="4472637" cy="1077499"/>
            <a:chOff x="2547350" y="2817497"/>
            <a:chExt cx="4472637" cy="1077499"/>
          </a:xfrm>
        </p:grpSpPr>
        <p:sp>
          <p:nvSpPr>
            <p:cNvPr id="281" name="Google Shape;281;p16"/>
            <p:cNvSpPr txBox="1"/>
            <p:nvPr/>
          </p:nvSpPr>
          <p:spPr>
            <a:xfrm>
              <a:off x="2792987" y="2817497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Prof. David Smith</a:t>
              </a:r>
              <a:endParaRPr sz="1100">
                <a:solidFill>
                  <a:srgbClr val="504539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282" name="Google Shape;282;p16"/>
            <p:cNvSpPr txBox="1"/>
            <p:nvPr/>
          </p:nvSpPr>
          <p:spPr>
            <a:xfrm>
              <a:off x="2792987" y="3044572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Position: Department Head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3" name="Google Shape;283;p16"/>
            <p:cNvSpPr txBox="1"/>
            <p:nvPr/>
          </p:nvSpPr>
          <p:spPr>
            <a:xfrm>
              <a:off x="2792987" y="3271647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Institution: Oakridge High School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4" name="Google Shape;284;p16"/>
            <p:cNvSpPr txBox="1"/>
            <p:nvPr/>
          </p:nvSpPr>
          <p:spPr>
            <a:xfrm>
              <a:off x="2792987" y="3498722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Email: david.smith@oakridgehigh.edu.ltd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5" name="Google Shape;285;p16"/>
            <p:cNvSpPr txBox="1"/>
            <p:nvPr/>
          </p:nvSpPr>
          <p:spPr>
            <a:xfrm>
              <a:off x="2792987" y="3725797"/>
              <a:ext cx="4227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Phone: +44 745 123 4567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2547350" y="2881648"/>
              <a:ext cx="54900" cy="54900"/>
            </a:xfrm>
            <a:prstGeom prst="ellipse">
              <a:avLst/>
            </a:prstGeom>
            <a:solidFill>
              <a:srgbClr val="5045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16"/>
          <p:cNvGrpSpPr/>
          <p:nvPr/>
        </p:nvGrpSpPr>
        <p:grpSpPr>
          <a:xfrm>
            <a:off x="516650" y="2812225"/>
            <a:ext cx="1588423" cy="169200"/>
            <a:chOff x="516650" y="2812225"/>
            <a:chExt cx="1588423" cy="169200"/>
          </a:xfrm>
        </p:grpSpPr>
        <p:sp>
          <p:nvSpPr>
            <p:cNvPr id="288" name="Google Shape;288;p16"/>
            <p:cNvSpPr txBox="1"/>
            <p:nvPr/>
          </p:nvSpPr>
          <p:spPr>
            <a:xfrm>
              <a:off x="709473" y="2812225"/>
              <a:ext cx="139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4 Green Street, UK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89" name="Google Shape;289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6650" y="2827475"/>
              <a:ext cx="108050" cy="13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0" name="Google Shape;290;p16"/>
          <p:cNvGrpSpPr/>
          <p:nvPr/>
        </p:nvGrpSpPr>
        <p:grpSpPr>
          <a:xfrm>
            <a:off x="521600" y="3047800"/>
            <a:ext cx="1583473" cy="169200"/>
            <a:chOff x="521600" y="3147795"/>
            <a:chExt cx="1583473" cy="169200"/>
          </a:xfrm>
        </p:grpSpPr>
        <p:sp>
          <p:nvSpPr>
            <p:cNvPr id="291" name="Google Shape;291;p16"/>
            <p:cNvSpPr txBox="1"/>
            <p:nvPr/>
          </p:nvSpPr>
          <p:spPr>
            <a:xfrm>
              <a:off x="709473" y="3147795"/>
              <a:ext cx="139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+44 7890 123456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92" name="Google Shape;292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1600" y="3158221"/>
              <a:ext cx="98125" cy="142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3" name="Google Shape;293;p16"/>
          <p:cNvGrpSpPr/>
          <p:nvPr/>
        </p:nvGrpSpPr>
        <p:grpSpPr>
          <a:xfrm>
            <a:off x="506400" y="3483365"/>
            <a:ext cx="1598673" cy="169200"/>
            <a:chOff x="506400" y="3483365"/>
            <a:chExt cx="1598673" cy="169200"/>
          </a:xfrm>
        </p:grpSpPr>
        <p:sp>
          <p:nvSpPr>
            <p:cNvPr id="294" name="Google Shape;294;p16"/>
            <p:cNvSpPr txBox="1"/>
            <p:nvPr/>
          </p:nvSpPr>
          <p:spPr>
            <a:xfrm>
              <a:off x="709473" y="3483365"/>
              <a:ext cx="139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emily@email.ltd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95" name="Google Shape;295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6400" y="3519413"/>
              <a:ext cx="128500" cy="1007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6" name="Google Shape;296;p16"/>
          <p:cNvGrpSpPr/>
          <p:nvPr/>
        </p:nvGrpSpPr>
        <p:grpSpPr>
          <a:xfrm>
            <a:off x="443408" y="3272347"/>
            <a:ext cx="1661665" cy="169210"/>
            <a:chOff x="443408" y="3240202"/>
            <a:chExt cx="1661665" cy="169210"/>
          </a:xfrm>
        </p:grpSpPr>
        <p:sp>
          <p:nvSpPr>
            <p:cNvPr id="297" name="Google Shape;297;p16"/>
            <p:cNvSpPr txBox="1"/>
            <p:nvPr/>
          </p:nvSpPr>
          <p:spPr>
            <a:xfrm>
              <a:off x="709473" y="3240202"/>
              <a:ext cx="1395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"/>
                  <a:ea typeface="Poppins"/>
                  <a:cs typeface="Poppins"/>
                  <a:sym typeface="Poppins"/>
                </a:rPr>
                <a:t>linkedin.com/Emily</a:t>
              </a:r>
              <a:endParaRPr sz="1100">
                <a:solidFill>
                  <a:srgbClr val="50453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8" name="Google Shape;298;p16"/>
            <p:cNvSpPr txBox="1"/>
            <p:nvPr/>
          </p:nvSpPr>
          <p:spPr>
            <a:xfrm>
              <a:off x="443408" y="3240213"/>
              <a:ext cx="254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504539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in</a:t>
              </a:r>
              <a:endParaRPr sz="1100">
                <a:solidFill>
                  <a:srgbClr val="504539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