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2000" cx="7560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Bodoni Moda Black"/>
      <p:bold r:id="rId13"/>
      <p:boldItalic r:id="rId14"/>
    </p:embeddedFont>
    <p:embeddedFont>
      <p:font typeface="Comforta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9AA0A6"/>
          </p15:clr>
        </p15:guide>
        <p15:guide id="2" orient="horz" pos="340">
          <p15:clr>
            <a:srgbClr val="9AA0A6"/>
          </p15:clr>
        </p15:guide>
        <p15:guide id="3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340" orient="horz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BodoniModaBlack-bold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Comfortaa-regular.fntdata"/><Relationship Id="rId14" Type="http://schemas.openxmlformats.org/officeDocument/2006/relationships/font" Target="fonts/BodoniModaBlack-boldItalic.fntdata"/><Relationship Id="rId16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d595d1190a_0_5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d595d1190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595d1190a_0_11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d595d1190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448213" y="7586382"/>
            <a:ext cx="6224700" cy="6224400"/>
          </a:xfrm>
          <a:prstGeom prst="pie">
            <a:avLst>
              <a:gd fmla="val 10798970" name="adj1"/>
              <a:gd fmla="val 16200000" name="adj2"/>
            </a:avLst>
          </a:prstGeom>
          <a:solidFill>
            <a:srgbClr val="FBFB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97156" y="433400"/>
            <a:ext cx="4074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SILVIA</a:t>
            </a:r>
            <a:r>
              <a:rPr lang="ru" sz="520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5200">
                <a:solidFill>
                  <a:srgbClr val="D7D1CB"/>
                </a:solidFill>
                <a:latin typeface="Comfortaa"/>
                <a:ea typeface="Comfortaa"/>
                <a:cs typeface="Comfortaa"/>
                <a:sym typeface="Comfortaa"/>
              </a:rPr>
              <a:t>KIEL</a:t>
            </a:r>
            <a:endParaRPr sz="5200">
              <a:solidFill>
                <a:srgbClr val="D7D1C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35256" y="1252538"/>
            <a:ext cx="4074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rPr>
              <a:t>C U R R I C U L U M   V I T A E   C  V   T E M P L A T E</a:t>
            </a:r>
            <a:endParaRPr sz="1100">
              <a:solidFill>
                <a:srgbClr val="231F2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752965" y="511425"/>
            <a:ext cx="2262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Email: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silvia.kiel@email.com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Phone: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555-555-5555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Location: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New York, NY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35243" y="1819300"/>
            <a:ext cx="6494207" cy="215400"/>
            <a:chOff x="535243" y="1819300"/>
            <a:chExt cx="6494207" cy="2154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35243" y="1819300"/>
              <a:ext cx="1141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SUMMARY: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 rot="10800000">
              <a:off x="1709550" y="1990738"/>
              <a:ext cx="53199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1" name="Google Shape;61;p13"/>
          <p:cNvSpPr txBox="1"/>
          <p:nvPr/>
        </p:nvSpPr>
        <p:spPr>
          <a:xfrm>
            <a:off x="530513" y="2144963"/>
            <a:ext cx="64800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Motivated and detail-oriented recent graduate with a degree in English Literature and experience in customer service and event planning. Seeking an entry-level position in the publishing industry to utilize my strong communication and organizational skills.</a:t>
            </a:r>
            <a:endParaRPr sz="11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535250" y="3286875"/>
            <a:ext cx="6494200" cy="215400"/>
            <a:chOff x="535250" y="1819313"/>
            <a:chExt cx="6494200" cy="2154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535250" y="1819313"/>
              <a:ext cx="132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EDUCATION: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 rot="10800000">
              <a:off x="1862250" y="1990738"/>
              <a:ext cx="51672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5" name="Google Shape;65;p13"/>
          <p:cNvGrpSpPr/>
          <p:nvPr/>
        </p:nvGrpSpPr>
        <p:grpSpPr>
          <a:xfrm>
            <a:off x="530519" y="3622050"/>
            <a:ext cx="6270397" cy="973475"/>
            <a:chOff x="530519" y="3622050"/>
            <a:chExt cx="6270397" cy="973475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30519" y="3622050"/>
              <a:ext cx="3379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Bachelor of Arts in English Literature,</a:t>
              </a:r>
              <a:endParaRPr b="1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30519" y="3893500"/>
              <a:ext cx="3379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D6E71"/>
                  </a:solidFill>
                  <a:latin typeface="Comfortaa"/>
                  <a:ea typeface="Comfortaa"/>
                  <a:cs typeface="Comfortaa"/>
                  <a:sym typeface="Comfortaa"/>
                </a:rPr>
                <a:t>New York University, 2022-2024</a:t>
              </a:r>
              <a:endParaRPr sz="11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978217" y="4155425"/>
              <a:ext cx="5822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Coursework included literature, writing, and research, with a focus on 20th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  century American literature. Graduated with honors.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30519" y="4836475"/>
            <a:ext cx="6270397" cy="973475"/>
            <a:chOff x="530519" y="3622050"/>
            <a:chExt cx="6270397" cy="973475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30519" y="3622050"/>
              <a:ext cx="3379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Bachelor of Arts in English Literature,</a:t>
              </a:r>
              <a:endParaRPr b="1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30519" y="3893500"/>
              <a:ext cx="3379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6D6E71"/>
                  </a:solidFill>
                  <a:latin typeface="Comfortaa"/>
                  <a:ea typeface="Comfortaa"/>
                  <a:cs typeface="Comfortaa"/>
                  <a:sym typeface="Comfortaa"/>
                </a:rPr>
                <a:t>New York University, 2020-2022</a:t>
              </a:r>
              <a:endParaRPr sz="11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978217" y="4155425"/>
              <a:ext cx="5822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• Coursework included literature, writing, and research, with a focus on 20th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  century American literature. Graduated with honors.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35250" y="6215825"/>
            <a:ext cx="6494200" cy="215400"/>
            <a:chOff x="535250" y="1819325"/>
            <a:chExt cx="6494200" cy="2154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35250" y="1819325"/>
              <a:ext cx="145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EXPERIENCE: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 rot="10800000">
              <a:off x="1990650" y="1990738"/>
              <a:ext cx="50388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530519" y="6550988"/>
            <a:ext cx="6270397" cy="1235988"/>
            <a:chOff x="530519" y="6550988"/>
            <a:chExt cx="6270397" cy="1235988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530519" y="6550988"/>
              <a:ext cx="6270397" cy="973475"/>
              <a:chOff x="530519" y="3622050"/>
              <a:chExt cx="6270397" cy="973475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30519" y="3622050"/>
                <a:ext cx="3379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Customer Service Representative</a:t>
                </a:r>
                <a:endParaRPr b="1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30519" y="3893500"/>
                <a:ext cx="3379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6D6E7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ABC Company, Summer 2020</a:t>
                </a:r>
                <a:endParaRPr sz="1100">
                  <a:solidFill>
                    <a:srgbClr val="6D6E7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978217" y="4155425"/>
                <a:ext cx="5822700" cy="44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• Assisted customers with inquiries and resolved issues in a timely and  </a:t>
                </a:r>
                <a:endParaRPr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 professional manner.</a:t>
                </a:r>
                <a:endParaRPr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81" name="Google Shape;81;p13"/>
            <p:cNvSpPr txBox="1"/>
            <p:nvPr/>
          </p:nvSpPr>
          <p:spPr>
            <a:xfrm>
              <a:off x="978217" y="7617775"/>
              <a:ext cx="5822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• Maintained thorough knowledge of company products and policies.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30519" y="8051188"/>
            <a:ext cx="6270397" cy="1506888"/>
            <a:chOff x="530519" y="6550988"/>
            <a:chExt cx="6270397" cy="1506888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530519" y="6550988"/>
              <a:ext cx="6270397" cy="973475"/>
              <a:chOff x="530519" y="3622050"/>
              <a:chExt cx="6270397" cy="973475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530519" y="3622050"/>
                <a:ext cx="3379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Event Planner</a:t>
                </a:r>
                <a:endParaRPr b="1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530519" y="3893500"/>
                <a:ext cx="3379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6D6E71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XYZ Company, Fall 2020</a:t>
                </a:r>
                <a:endParaRPr sz="1100">
                  <a:solidFill>
                    <a:srgbClr val="6D6E71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978217" y="4155425"/>
                <a:ext cx="5822700" cy="44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• Coordinated and planned events for clients, including coordinating </a:t>
                </a:r>
                <a:endParaRPr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31F20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  vendors, handling event logistics, and managing budgets.</a:t>
                </a:r>
                <a:endParaRPr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87" name="Google Shape;87;p13"/>
            <p:cNvSpPr txBox="1"/>
            <p:nvPr/>
          </p:nvSpPr>
          <p:spPr>
            <a:xfrm>
              <a:off x="978217" y="7617775"/>
              <a:ext cx="58227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• Developed strong communication skills through regular client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31F20"/>
                  </a:solidFill>
                  <a:latin typeface="Comfortaa"/>
                  <a:ea typeface="Comfortaa"/>
                  <a:cs typeface="Comfortaa"/>
                  <a:sym typeface="Comfortaa"/>
                </a:rPr>
                <a:t>  interactions.</a:t>
              </a:r>
              <a:endParaRPr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 flipH="1">
            <a:off x="-3381600" y="2150325"/>
            <a:ext cx="6772500" cy="6372300"/>
          </a:xfrm>
          <a:prstGeom prst="pie">
            <a:avLst>
              <a:gd fmla="val 5394813" name="adj1"/>
              <a:gd fmla="val 16200000" name="adj2"/>
            </a:avLst>
          </a:prstGeom>
          <a:solidFill>
            <a:srgbClr val="FBFB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6591300" y="8577800"/>
            <a:ext cx="1933500" cy="1933500"/>
          </a:xfrm>
          <a:prstGeom prst="pie">
            <a:avLst>
              <a:gd fmla="val 5377765" name="adj1"/>
              <a:gd fmla="val 16200000" name="adj2"/>
            </a:avLst>
          </a:prstGeom>
          <a:solidFill>
            <a:srgbClr val="FBFB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497156" y="433400"/>
            <a:ext cx="4074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SILVIA</a:t>
            </a:r>
            <a:r>
              <a:rPr lang="ru" sz="520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5200">
                <a:solidFill>
                  <a:srgbClr val="D7D1CB"/>
                </a:solidFill>
                <a:latin typeface="Comfortaa"/>
                <a:ea typeface="Comfortaa"/>
                <a:cs typeface="Comfortaa"/>
                <a:sym typeface="Comfortaa"/>
              </a:rPr>
              <a:t>KIEL</a:t>
            </a:r>
            <a:endParaRPr sz="5200">
              <a:solidFill>
                <a:srgbClr val="D7D1C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35256" y="1252538"/>
            <a:ext cx="4074900" cy="1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rPr>
              <a:t>C U R R I C U L U M   V I T A E   C  V   T E M P L A T E</a:t>
            </a:r>
            <a:endParaRPr sz="1100">
              <a:solidFill>
                <a:srgbClr val="231F2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752965" y="511425"/>
            <a:ext cx="2262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Email: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silvia.kiel@email.com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Phone: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555-555-5555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Location: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New York, NY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97" name="Google Shape;97;p14"/>
          <p:cNvGrpSpPr/>
          <p:nvPr/>
        </p:nvGrpSpPr>
        <p:grpSpPr>
          <a:xfrm>
            <a:off x="535248" y="1819300"/>
            <a:ext cx="6494202" cy="215400"/>
            <a:chOff x="535248" y="1819300"/>
            <a:chExt cx="6494202" cy="215400"/>
          </a:xfrm>
        </p:grpSpPr>
        <p:sp>
          <p:nvSpPr>
            <p:cNvPr id="98" name="Google Shape;98;p14"/>
            <p:cNvSpPr txBox="1"/>
            <p:nvPr/>
          </p:nvSpPr>
          <p:spPr>
            <a:xfrm>
              <a:off x="535248" y="1819300"/>
              <a:ext cx="836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SKILLS: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99" name="Google Shape;99;p14"/>
            <p:cNvCxnSpPr/>
            <p:nvPr/>
          </p:nvCxnSpPr>
          <p:spPr>
            <a:xfrm rot="10800000">
              <a:off x="1405050" y="1990738"/>
              <a:ext cx="56244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0" name="Google Shape;100;p14"/>
          <p:cNvSpPr txBox="1"/>
          <p:nvPr/>
        </p:nvSpPr>
        <p:spPr>
          <a:xfrm>
            <a:off x="530525" y="2144975"/>
            <a:ext cx="67725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Proficient in Microsoft Office and Google Suite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Fluent in English and Spanish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Strong written and verbal communication skills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Highly organized and detail-oriented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Able to multitask and prioritize tasks effectively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1" name="Google Shape;101;p14"/>
          <p:cNvGrpSpPr/>
          <p:nvPr/>
        </p:nvGrpSpPr>
        <p:grpSpPr>
          <a:xfrm>
            <a:off x="535259" y="3795325"/>
            <a:ext cx="6494191" cy="215400"/>
            <a:chOff x="535259" y="1819300"/>
            <a:chExt cx="6494191" cy="215400"/>
          </a:xfrm>
        </p:grpSpPr>
        <p:sp>
          <p:nvSpPr>
            <p:cNvPr id="102" name="Google Shape;102;p14"/>
            <p:cNvSpPr txBox="1"/>
            <p:nvPr/>
          </p:nvSpPr>
          <p:spPr>
            <a:xfrm>
              <a:off x="535259" y="1819300"/>
              <a:ext cx="487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EXTRA </a:t>
              </a: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-</a:t>
              </a: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 CURRICULAR AND SERVICE ACTIVITIES: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103" name="Google Shape;103;p14"/>
            <p:cNvCxnSpPr/>
            <p:nvPr/>
          </p:nvCxnSpPr>
          <p:spPr>
            <a:xfrm rot="10800000">
              <a:off x="5410050" y="1990738"/>
              <a:ext cx="16194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4" name="Google Shape;104;p14"/>
          <p:cNvSpPr txBox="1"/>
          <p:nvPr/>
        </p:nvSpPr>
        <p:spPr>
          <a:xfrm>
            <a:off x="530526" y="4121000"/>
            <a:ext cx="6772500" cy="26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Serving as the president of the English literature honor society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Organizing and participating in book clubs and literary events on campus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Volunteering at local schools and community centers, leading reading and 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writing workshops for children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Participating in a study abroad program in England, where she had the 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opportunity to immerse herself in the literary culture of the country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Serving as a teaching assistant for lower-level English literature courses,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providing support and guidance to fellow students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Participating in a mentorship program for high school students, helping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them prepare for college and explore their interests in literature.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5" name="Google Shape;105;p14"/>
          <p:cNvGrpSpPr/>
          <p:nvPr/>
        </p:nvGrpSpPr>
        <p:grpSpPr>
          <a:xfrm>
            <a:off x="535255" y="7097575"/>
            <a:ext cx="6494195" cy="215400"/>
            <a:chOff x="535255" y="1819300"/>
            <a:chExt cx="6494195" cy="215400"/>
          </a:xfrm>
        </p:grpSpPr>
        <p:sp>
          <p:nvSpPr>
            <p:cNvPr id="106" name="Google Shape;106;p14"/>
            <p:cNvSpPr txBox="1"/>
            <p:nvPr/>
          </p:nvSpPr>
          <p:spPr>
            <a:xfrm>
              <a:off x="535255" y="1819300"/>
              <a:ext cx="247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RESEARCH EXPERIENCE: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107" name="Google Shape;107;p14"/>
            <p:cNvCxnSpPr/>
            <p:nvPr/>
          </p:nvCxnSpPr>
          <p:spPr>
            <a:xfrm rot="10800000">
              <a:off x="3038550" y="1990738"/>
              <a:ext cx="39909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8" name="Google Shape;108;p14"/>
          <p:cNvSpPr txBox="1"/>
          <p:nvPr/>
        </p:nvSpPr>
        <p:spPr>
          <a:xfrm>
            <a:off x="530526" y="7423250"/>
            <a:ext cx="6772500" cy="23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Completing an Honors Thesis on the role of gender in the works of  Shakespeare, 	  which received the university's highest distinction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Conducting research on the use of literary devices in the poetry of 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Emily Dickinson, presenting her findings at a regional conference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Participating in a summer research program focused on modernist literature, 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working closely with a faculty mentor to explore the works of writers such as 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  James Joyce and Virginia Woolf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	• Assisting a professor with a research project on the representation of race in 19th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  century British literature, contributing to a published article on the topic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 b="27813" l="0" r="34572" t="0"/>
          <a:stretch/>
        </p:blipFill>
        <p:spPr>
          <a:xfrm>
            <a:off x="5081400" y="7953375"/>
            <a:ext cx="2482199" cy="2738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 rotWithShape="1">
          <a:blip r:embed="rId4">
            <a:alphaModFix/>
          </a:blip>
          <a:srcRect b="0" l="35790" r="0" t="0"/>
          <a:stretch/>
        </p:blipFill>
        <p:spPr>
          <a:xfrm>
            <a:off x="-9346" y="2432250"/>
            <a:ext cx="2482201" cy="386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497156" y="433400"/>
            <a:ext cx="4074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SILVIA</a:t>
            </a:r>
            <a:r>
              <a:rPr lang="ru" sz="520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5200">
                <a:solidFill>
                  <a:srgbClr val="D7D1CB"/>
                </a:solidFill>
                <a:latin typeface="Comfortaa"/>
                <a:ea typeface="Comfortaa"/>
                <a:cs typeface="Comfortaa"/>
                <a:sym typeface="Comfortaa"/>
              </a:rPr>
              <a:t>KIEL</a:t>
            </a:r>
            <a:endParaRPr sz="5200">
              <a:solidFill>
                <a:srgbClr val="D7D1CB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535256" y="1252538"/>
            <a:ext cx="4074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rPr>
              <a:t>C U R R I C U L U M   V I T A E   C  V   T E M P L A T E</a:t>
            </a:r>
            <a:endParaRPr sz="1100">
              <a:solidFill>
                <a:srgbClr val="231F2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4752965" y="511425"/>
            <a:ext cx="2262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Email: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silvia.kiel@email.com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Phone: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555-555-5555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Location: </a:t>
            </a:r>
            <a:r>
              <a:rPr b="1" lang="ru" sz="1200">
                <a:solidFill>
                  <a:srgbClr val="6D6E71"/>
                </a:solidFill>
                <a:latin typeface="Comfortaa"/>
                <a:ea typeface="Comfortaa"/>
                <a:cs typeface="Comfortaa"/>
                <a:sym typeface="Comfortaa"/>
              </a:rPr>
              <a:t>New York, NY</a:t>
            </a:r>
            <a:endParaRPr b="1" sz="1200">
              <a:solidFill>
                <a:srgbClr val="6D6E7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18" name="Google Shape;118;p15"/>
          <p:cNvGrpSpPr/>
          <p:nvPr/>
        </p:nvGrpSpPr>
        <p:grpSpPr>
          <a:xfrm>
            <a:off x="535252" y="1819300"/>
            <a:ext cx="6494198" cy="215400"/>
            <a:chOff x="535252" y="1819300"/>
            <a:chExt cx="6494198" cy="215400"/>
          </a:xfrm>
        </p:grpSpPr>
        <p:sp>
          <p:nvSpPr>
            <p:cNvPr id="119" name="Google Shape;119;p15"/>
            <p:cNvSpPr txBox="1"/>
            <p:nvPr/>
          </p:nvSpPr>
          <p:spPr>
            <a:xfrm>
              <a:off x="535252" y="1819300"/>
              <a:ext cx="157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Bodoni Moda Black"/>
                  <a:ea typeface="Bodoni Moda Black"/>
                  <a:cs typeface="Bodoni Moda Black"/>
                  <a:sym typeface="Bodoni Moda Black"/>
                </a:rPr>
                <a:t>COVER LETTER</a:t>
              </a:r>
              <a:endParaRPr>
                <a:solidFill>
                  <a:srgbClr val="231F20"/>
                </a:solidFill>
                <a:latin typeface="Bodoni Moda Black"/>
                <a:ea typeface="Bodoni Moda Black"/>
                <a:cs typeface="Bodoni Moda Black"/>
                <a:sym typeface="Bodoni Moda Black"/>
              </a:endParaRPr>
            </a:p>
          </p:txBody>
        </p:sp>
        <p:cxnSp>
          <p:nvCxnSpPr>
            <p:cNvPr id="120" name="Google Shape;120;p15"/>
            <p:cNvCxnSpPr/>
            <p:nvPr/>
          </p:nvCxnSpPr>
          <p:spPr>
            <a:xfrm rot="10800000">
              <a:off x="2114550" y="1990738"/>
              <a:ext cx="4914900" cy="0"/>
            </a:xfrm>
            <a:prstGeom prst="straightConnector1">
              <a:avLst/>
            </a:prstGeom>
            <a:noFill/>
            <a:ln cap="flat" cmpd="sng" w="19050">
              <a:solidFill>
                <a:srgbClr val="D7D1C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1" name="Google Shape;121;p15"/>
          <p:cNvSpPr txBox="1"/>
          <p:nvPr/>
        </p:nvSpPr>
        <p:spPr>
          <a:xfrm>
            <a:off x="530513" y="2144963"/>
            <a:ext cx="6480000" cy="9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Silvia Kiel</a:t>
            </a:r>
            <a:endParaRPr b="1"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Graduate student, Bachelor of Arts in English Literature, New York University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135 East 12th Street, New York, NY 10003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baenglishlit@nyu.edu * 212-555-1212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530513" y="3364163"/>
            <a:ext cx="6480000" cy="9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13 June 2024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The Chairperson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Eagle Rock Academy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456 Main Street, New York, NY 10001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530513" y="4592888"/>
            <a:ext cx="6480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Application for "Teacher Assistant" position in summer 2024.</a:t>
            </a:r>
            <a:endParaRPr b="1"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530516" y="5008925"/>
            <a:ext cx="1726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Dear Professor,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530548" y="5415425"/>
            <a:ext cx="6480000" cy="3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I am writing to express my interest in the Teacher Assistant position at [School]. As a recent graduate of [University] with a Bachelor's degree in Education and a strong passion for working with children, I am confident in my ability to make a positive impact in the classroom.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Throughout my studies and various internships, I have developed strong skills in lesson planning, classroom management, and student support. I have a firm understanding of best practices in education and am committed to creating a positive and inclusive learning environment for all students.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I am excited about the opportunity to join the team at [School] and believe that my skills and experience make me an excellent fit for this role. Thank you for considering my application. I look forward to discussing the position further and how I can contribute to the success of the students and faculty at [School].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530516" y="9128488"/>
            <a:ext cx="1726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Sincerely,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530516" y="9539750"/>
            <a:ext cx="1726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Comfortaa"/>
                <a:ea typeface="Comfortaa"/>
                <a:cs typeface="Comfortaa"/>
                <a:sym typeface="Comfortaa"/>
              </a:rPr>
              <a:t>Silvia Kiel.</a:t>
            </a:r>
            <a:endParaRPr sz="1100">
              <a:solidFill>
                <a:srgbClr val="231F2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