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3"/>
  </p:sldMasterIdLst>
  <p:notesMasterIdLst>
    <p:notesMasterId r:id="rId4"/>
  </p:notesMasterIdLst>
  <p:sldIdLst>
    <p:sldId id="256" r:id="rId5"/>
  </p:sldIdLst>
  <p:sldSz cy="10692000" cx="7560000"/>
  <p:notesSz cx="6858000" cy="9144000"/>
  <p:embeddedFontLst>
    <p:embeddedFont>
      <p:font typeface="Montserrat"/>
      <p:regular r:id="rId6"/>
      <p:bold r:id="rId7"/>
      <p:italic r:id="rId8"/>
      <p:boldItalic r:id="rId9"/>
    </p:embeddedFont>
    <p:embeddedFont>
      <p:font typeface="Spectral"/>
      <p:regular r:id="rId10"/>
      <p:bold r:id="rId11"/>
      <p:italic r:id="rId12"/>
      <p:boldItalic r:id="rId13"/>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1" Type="http://schemas.openxmlformats.org/officeDocument/2006/relationships/font" Target="fonts/Spectral-bold.fntdata"/><Relationship Id="rId10" Type="http://schemas.openxmlformats.org/officeDocument/2006/relationships/font" Target="fonts/Spectral-regular.fntdata"/><Relationship Id="rId13" Type="http://schemas.openxmlformats.org/officeDocument/2006/relationships/font" Target="fonts/Spectral-boldItalic.fntdata"/><Relationship Id="rId12" Type="http://schemas.openxmlformats.org/officeDocument/2006/relationships/font" Target="fonts/Spectral-italic.fntdata"/><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font" Target="fonts/Montserrat-boldItalic.fntdata"/><Relationship Id="rId5" Type="http://schemas.openxmlformats.org/officeDocument/2006/relationships/slide" Target="slides/slide1.xml"/><Relationship Id="rId6" Type="http://schemas.openxmlformats.org/officeDocument/2006/relationships/font" Target="fonts/Montserrat-regular.fntdata"/><Relationship Id="rId7" Type="http://schemas.openxmlformats.org/officeDocument/2006/relationships/font" Target="fonts/Montserrat-bold.fntdata"/><Relationship Id="rId8" Type="http://schemas.openxmlformats.org/officeDocument/2006/relationships/font" Target="fonts/Montserrat-italic.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217050" y="685800"/>
            <a:ext cx="2424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2217050" y="685800"/>
            <a:ext cx="24246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257712" y="1547778"/>
            <a:ext cx="7044600" cy="42669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257705" y="5891409"/>
            <a:ext cx="7044600" cy="1647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257705" y="2299346"/>
            <a:ext cx="7044600" cy="4081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257705" y="6552657"/>
            <a:ext cx="7044600" cy="27039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257705" y="4471058"/>
            <a:ext cx="7044600" cy="17499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257705" y="925091"/>
            <a:ext cx="7044600" cy="11904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257705" y="2395696"/>
            <a:ext cx="7044600" cy="71019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257705" y="925091"/>
            <a:ext cx="7044600" cy="11904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257705" y="2395696"/>
            <a:ext cx="3306900" cy="71019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3995291" y="2395696"/>
            <a:ext cx="3306900" cy="71019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257705" y="925091"/>
            <a:ext cx="7044600" cy="11904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257705" y="1154948"/>
            <a:ext cx="2321700" cy="15708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257705" y="2888617"/>
            <a:ext cx="2321700" cy="66090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05325" y="935745"/>
            <a:ext cx="5264700" cy="8503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3780000" y="-260"/>
            <a:ext cx="3780000" cy="106920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19508" y="2563450"/>
            <a:ext cx="3344400" cy="3081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19508" y="5826865"/>
            <a:ext cx="3344400" cy="25674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083839" y="1505164"/>
            <a:ext cx="3172200" cy="76812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257705" y="8794266"/>
            <a:ext cx="4959600" cy="12579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57705" y="925091"/>
            <a:ext cx="7044600" cy="11904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57705" y="2395696"/>
            <a:ext cx="7044600" cy="71019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004788" y="9693616"/>
            <a:ext cx="453600" cy="8181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 Id="rId4" Type="http://schemas.openxmlformats.org/officeDocument/2006/relationships/image" Target="../media/image3.png"/><Relationship Id="rId5" Type="http://schemas.openxmlformats.org/officeDocument/2006/relationships/image" Target="../media/image4.png"/><Relationship Id="rId6"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grpSp>
        <p:nvGrpSpPr>
          <p:cNvPr id="54" name="Google Shape;54;p13"/>
          <p:cNvGrpSpPr/>
          <p:nvPr/>
        </p:nvGrpSpPr>
        <p:grpSpPr>
          <a:xfrm>
            <a:off x="0" y="9464702"/>
            <a:ext cx="7560000" cy="881696"/>
            <a:chOff x="0" y="9464702"/>
            <a:chExt cx="7560000" cy="881696"/>
          </a:xfrm>
        </p:grpSpPr>
        <p:sp>
          <p:nvSpPr>
            <p:cNvPr id="55" name="Google Shape;55;p13"/>
            <p:cNvSpPr/>
            <p:nvPr/>
          </p:nvSpPr>
          <p:spPr>
            <a:xfrm>
              <a:off x="0" y="9464702"/>
              <a:ext cx="7560000" cy="85800"/>
            </a:xfrm>
            <a:prstGeom prst="rect">
              <a:avLst/>
            </a:prstGeom>
            <a:solidFill>
              <a:srgbClr val="2A57A8"/>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56" name="Google Shape;56;p13"/>
            <p:cNvSpPr/>
            <p:nvPr/>
          </p:nvSpPr>
          <p:spPr>
            <a:xfrm>
              <a:off x="0" y="9550499"/>
              <a:ext cx="7560000" cy="795900"/>
            </a:xfrm>
            <a:prstGeom prst="rect">
              <a:avLst/>
            </a:prstGeom>
            <a:solidFill>
              <a:srgbClr val="E7E7E7"/>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grpSp>
      <p:grpSp>
        <p:nvGrpSpPr>
          <p:cNvPr id="57" name="Google Shape;57;p13"/>
          <p:cNvGrpSpPr/>
          <p:nvPr/>
        </p:nvGrpSpPr>
        <p:grpSpPr>
          <a:xfrm>
            <a:off x="0" y="391918"/>
            <a:ext cx="7560000" cy="1777808"/>
            <a:chOff x="0" y="391918"/>
            <a:chExt cx="7560000" cy="1777808"/>
          </a:xfrm>
        </p:grpSpPr>
        <p:sp>
          <p:nvSpPr>
            <p:cNvPr id="58" name="Google Shape;58;p13"/>
            <p:cNvSpPr/>
            <p:nvPr/>
          </p:nvSpPr>
          <p:spPr>
            <a:xfrm>
              <a:off x="0" y="391918"/>
              <a:ext cx="7560000" cy="1430700"/>
            </a:xfrm>
            <a:prstGeom prst="rect">
              <a:avLst/>
            </a:prstGeom>
            <a:solidFill>
              <a:srgbClr val="2A57A8"/>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59" name="Google Shape;59;p13"/>
            <p:cNvSpPr/>
            <p:nvPr/>
          </p:nvSpPr>
          <p:spPr>
            <a:xfrm>
              <a:off x="0" y="1822626"/>
              <a:ext cx="7560000" cy="347100"/>
            </a:xfrm>
            <a:prstGeom prst="rect">
              <a:avLst/>
            </a:prstGeom>
            <a:solidFill>
              <a:srgbClr val="E7E7E7"/>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grpSp>
      <p:sp>
        <p:nvSpPr>
          <p:cNvPr id="60" name="Google Shape;60;p13"/>
          <p:cNvSpPr txBox="1"/>
          <p:nvPr/>
        </p:nvSpPr>
        <p:spPr>
          <a:xfrm>
            <a:off x="450450" y="838192"/>
            <a:ext cx="6659100" cy="5232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sz="2200">
                <a:solidFill>
                  <a:schemeClr val="lt1"/>
                </a:solidFill>
                <a:latin typeface="Spectral"/>
                <a:ea typeface="Spectral"/>
                <a:cs typeface="Spectral"/>
                <a:sym typeface="Spectral"/>
              </a:rPr>
              <a:t>COWORKER LETTER OF RECOMMENDATION</a:t>
            </a:r>
            <a:endParaRPr sz="2200">
              <a:solidFill>
                <a:schemeClr val="lt1"/>
              </a:solidFill>
              <a:latin typeface="Spectral"/>
              <a:ea typeface="Spectral"/>
              <a:cs typeface="Spectral"/>
              <a:sym typeface="Spectral"/>
            </a:endParaRPr>
          </a:p>
        </p:txBody>
      </p:sp>
      <p:sp>
        <p:nvSpPr>
          <p:cNvPr id="61" name="Google Shape;61;p13"/>
          <p:cNvSpPr txBox="1"/>
          <p:nvPr/>
        </p:nvSpPr>
        <p:spPr>
          <a:xfrm>
            <a:off x="4034575" y="1823894"/>
            <a:ext cx="2884800" cy="369300"/>
          </a:xfrm>
          <a:prstGeom prst="rect">
            <a:avLst/>
          </a:prstGeom>
          <a:noFill/>
          <a:ln>
            <a:noFill/>
          </a:ln>
        </p:spPr>
        <p:txBody>
          <a:bodyPr anchorCtr="0" anchor="t" bIns="91425" lIns="91425" spcFirstLastPara="1" rIns="0" wrap="square" tIns="91425">
            <a:spAutoFit/>
          </a:bodyPr>
          <a:lstStyle/>
          <a:p>
            <a:pPr indent="0" lvl="0" marL="0" rtl="0" algn="r">
              <a:spcBef>
                <a:spcPts val="0"/>
              </a:spcBef>
              <a:spcAft>
                <a:spcPts val="0"/>
              </a:spcAft>
              <a:buNone/>
            </a:pPr>
            <a:r>
              <a:rPr lang="en" sz="1200">
                <a:solidFill>
                  <a:srgbClr val="231F20"/>
                </a:solidFill>
                <a:latin typeface="Montserrat"/>
                <a:ea typeface="Montserrat"/>
                <a:cs typeface="Montserrat"/>
                <a:sym typeface="Montserrat"/>
              </a:rPr>
              <a:t>MARCH 10, 2026</a:t>
            </a:r>
            <a:endParaRPr sz="1200">
              <a:solidFill>
                <a:srgbClr val="231F20"/>
              </a:solidFill>
              <a:latin typeface="Montserrat"/>
              <a:ea typeface="Montserrat"/>
              <a:cs typeface="Montserrat"/>
              <a:sym typeface="Montserrat"/>
            </a:endParaRPr>
          </a:p>
        </p:txBody>
      </p:sp>
      <p:sp>
        <p:nvSpPr>
          <p:cNvPr id="62" name="Google Shape;62;p13"/>
          <p:cNvSpPr txBox="1"/>
          <p:nvPr/>
        </p:nvSpPr>
        <p:spPr>
          <a:xfrm>
            <a:off x="640625" y="2701873"/>
            <a:ext cx="2884800" cy="1046700"/>
          </a:xfrm>
          <a:prstGeom prst="rect">
            <a:avLst/>
          </a:prstGeom>
          <a:noFill/>
          <a:ln>
            <a:noFill/>
          </a:ln>
        </p:spPr>
        <p:txBody>
          <a:bodyPr anchorCtr="0" anchor="t" bIns="0" lIns="0" spcFirstLastPara="1" rIns="0" wrap="square" tIns="0">
            <a:spAutoFit/>
          </a:bodyPr>
          <a:lstStyle/>
          <a:p>
            <a:pPr indent="0" lvl="0" marL="0" rtl="0" algn="l">
              <a:lnSpc>
                <a:spcPct val="145000"/>
              </a:lnSpc>
              <a:spcBef>
                <a:spcPts val="0"/>
              </a:spcBef>
              <a:spcAft>
                <a:spcPts val="0"/>
              </a:spcAft>
              <a:buNone/>
            </a:pPr>
            <a:r>
              <a:rPr b="1" lang="en" sz="1000">
                <a:solidFill>
                  <a:srgbClr val="2A57A8"/>
                </a:solidFill>
                <a:latin typeface="Montserrat"/>
                <a:ea typeface="Montserrat"/>
                <a:cs typeface="Montserrat"/>
                <a:sym typeface="Montserrat"/>
              </a:rPr>
              <a:t>Nathaniel Brooks</a:t>
            </a:r>
            <a:endParaRPr b="1" sz="1000">
              <a:solidFill>
                <a:srgbClr val="2A57A8"/>
              </a:solidFill>
              <a:latin typeface="Montserrat"/>
              <a:ea typeface="Montserrat"/>
              <a:cs typeface="Montserrat"/>
              <a:sym typeface="Montserrat"/>
            </a:endParaRPr>
          </a:p>
          <a:p>
            <a:pPr indent="0" lvl="0" marL="0" rtl="0" algn="l">
              <a:lnSpc>
                <a:spcPct val="145000"/>
              </a:lnSpc>
              <a:spcBef>
                <a:spcPts val="0"/>
              </a:spcBef>
              <a:spcAft>
                <a:spcPts val="0"/>
              </a:spcAft>
              <a:buNone/>
            </a:pPr>
            <a:r>
              <a:rPr lang="en" sz="1000">
                <a:solidFill>
                  <a:srgbClr val="231F20"/>
                </a:solidFill>
                <a:latin typeface="Montserrat"/>
                <a:ea typeface="Montserrat"/>
                <a:cs typeface="Montserrat"/>
                <a:sym typeface="Montserrat"/>
              </a:rPr>
              <a:t>Senior Project Manager</a:t>
            </a:r>
            <a:endParaRPr sz="1000">
              <a:solidFill>
                <a:srgbClr val="231F20"/>
              </a:solidFill>
              <a:latin typeface="Montserrat"/>
              <a:ea typeface="Montserrat"/>
              <a:cs typeface="Montserrat"/>
              <a:sym typeface="Montserrat"/>
            </a:endParaRPr>
          </a:p>
          <a:p>
            <a:pPr indent="0" lvl="0" marL="0" rtl="0" algn="l">
              <a:lnSpc>
                <a:spcPct val="145000"/>
              </a:lnSpc>
              <a:spcBef>
                <a:spcPts val="0"/>
              </a:spcBef>
              <a:spcAft>
                <a:spcPts val="0"/>
              </a:spcAft>
              <a:buNone/>
            </a:pPr>
            <a:r>
              <a:rPr lang="en" sz="1000">
                <a:solidFill>
                  <a:srgbClr val="231F20"/>
                </a:solidFill>
                <a:latin typeface="Montserrat"/>
                <a:ea typeface="Montserrat"/>
                <a:cs typeface="Montserrat"/>
                <a:sym typeface="Montserrat"/>
              </a:rPr>
              <a:t>Bluepoint Innovations</a:t>
            </a:r>
            <a:endParaRPr sz="1000">
              <a:solidFill>
                <a:srgbClr val="231F20"/>
              </a:solidFill>
              <a:latin typeface="Montserrat"/>
              <a:ea typeface="Montserrat"/>
              <a:cs typeface="Montserrat"/>
              <a:sym typeface="Montserrat"/>
            </a:endParaRPr>
          </a:p>
          <a:p>
            <a:pPr indent="0" lvl="0" marL="0" rtl="0" algn="l">
              <a:lnSpc>
                <a:spcPct val="145000"/>
              </a:lnSpc>
              <a:spcBef>
                <a:spcPts val="0"/>
              </a:spcBef>
              <a:spcAft>
                <a:spcPts val="0"/>
              </a:spcAft>
              <a:buNone/>
            </a:pPr>
            <a:r>
              <a:rPr lang="en" sz="1000">
                <a:solidFill>
                  <a:srgbClr val="231F20"/>
                </a:solidFill>
                <a:latin typeface="Montserrat"/>
                <a:ea typeface="Montserrat"/>
                <a:cs typeface="Montserrat"/>
                <a:sym typeface="Montserrat"/>
              </a:rPr>
              <a:t>28 Elm Grove Ave, Denver, CO 80205</a:t>
            </a:r>
            <a:endParaRPr sz="1000">
              <a:solidFill>
                <a:srgbClr val="231F20"/>
              </a:solidFill>
              <a:latin typeface="Montserrat"/>
              <a:ea typeface="Montserrat"/>
              <a:cs typeface="Montserrat"/>
              <a:sym typeface="Montserrat"/>
            </a:endParaRPr>
          </a:p>
          <a:p>
            <a:pPr indent="0" lvl="0" marL="0" rtl="0" algn="l">
              <a:lnSpc>
                <a:spcPct val="145000"/>
              </a:lnSpc>
              <a:spcBef>
                <a:spcPts val="0"/>
              </a:spcBef>
              <a:spcAft>
                <a:spcPts val="0"/>
              </a:spcAft>
              <a:buNone/>
            </a:pPr>
            <a:r>
              <a:rPr lang="en" sz="1000">
                <a:solidFill>
                  <a:srgbClr val="231F20"/>
                </a:solidFill>
                <a:latin typeface="Montserrat"/>
                <a:ea typeface="Montserrat"/>
                <a:cs typeface="Montserrat"/>
                <a:sym typeface="Montserrat"/>
              </a:rPr>
              <a:t>+1 123-456-7890</a:t>
            </a:r>
            <a:endParaRPr sz="1000">
              <a:solidFill>
                <a:srgbClr val="231F20"/>
              </a:solidFill>
              <a:latin typeface="Montserrat"/>
              <a:ea typeface="Montserrat"/>
              <a:cs typeface="Montserrat"/>
              <a:sym typeface="Montserrat"/>
            </a:endParaRPr>
          </a:p>
        </p:txBody>
      </p:sp>
      <p:sp>
        <p:nvSpPr>
          <p:cNvPr id="63" name="Google Shape;63;p13"/>
          <p:cNvSpPr txBox="1"/>
          <p:nvPr/>
        </p:nvSpPr>
        <p:spPr>
          <a:xfrm>
            <a:off x="640625" y="4016827"/>
            <a:ext cx="2884800" cy="153900"/>
          </a:xfrm>
          <a:prstGeom prst="rect">
            <a:avLst/>
          </a:prstGeom>
          <a:noFill/>
          <a:ln>
            <a:noFill/>
          </a:ln>
        </p:spPr>
        <p:txBody>
          <a:bodyPr anchorCtr="0" anchor="t" bIns="0" lIns="0" spcFirstLastPara="1" rIns="0" wrap="square" tIns="0">
            <a:spAutoFit/>
          </a:bodyPr>
          <a:lstStyle/>
          <a:p>
            <a:pPr indent="0" lvl="0" marL="0" rtl="0" algn="l">
              <a:lnSpc>
                <a:spcPct val="145000"/>
              </a:lnSpc>
              <a:spcBef>
                <a:spcPts val="0"/>
              </a:spcBef>
              <a:spcAft>
                <a:spcPts val="0"/>
              </a:spcAft>
              <a:buNone/>
            </a:pPr>
            <a:r>
              <a:rPr b="1" lang="en" sz="1000">
                <a:solidFill>
                  <a:srgbClr val="231F20"/>
                </a:solidFill>
                <a:latin typeface="Montserrat"/>
                <a:ea typeface="Montserrat"/>
                <a:cs typeface="Montserrat"/>
                <a:sym typeface="Montserrat"/>
              </a:rPr>
              <a:t>Mr. Brooks,</a:t>
            </a:r>
            <a:endParaRPr b="1" sz="1000">
              <a:solidFill>
                <a:srgbClr val="231F20"/>
              </a:solidFill>
              <a:latin typeface="Montserrat"/>
              <a:ea typeface="Montserrat"/>
              <a:cs typeface="Montserrat"/>
              <a:sym typeface="Montserrat"/>
            </a:endParaRPr>
          </a:p>
        </p:txBody>
      </p:sp>
      <p:sp>
        <p:nvSpPr>
          <p:cNvPr id="64" name="Google Shape;64;p13"/>
          <p:cNvSpPr txBox="1"/>
          <p:nvPr/>
        </p:nvSpPr>
        <p:spPr>
          <a:xfrm>
            <a:off x="640625" y="4438273"/>
            <a:ext cx="6278700" cy="2955300"/>
          </a:xfrm>
          <a:prstGeom prst="rect">
            <a:avLst/>
          </a:prstGeom>
          <a:noFill/>
          <a:ln>
            <a:noFill/>
          </a:ln>
        </p:spPr>
        <p:txBody>
          <a:bodyPr anchorCtr="0" anchor="t" bIns="0" lIns="0" spcFirstLastPara="1" rIns="0" wrap="square" tIns="0">
            <a:spAutoFit/>
          </a:bodyPr>
          <a:lstStyle/>
          <a:p>
            <a:pPr indent="0" lvl="0" marL="0" rtl="0" algn="l">
              <a:lnSpc>
                <a:spcPct val="140000"/>
              </a:lnSpc>
              <a:spcBef>
                <a:spcPts val="0"/>
              </a:spcBef>
              <a:spcAft>
                <a:spcPts val="0"/>
              </a:spcAft>
              <a:buNone/>
            </a:pPr>
            <a:r>
              <a:rPr lang="en" sz="1000">
                <a:solidFill>
                  <a:srgbClr val="231F20"/>
                </a:solidFill>
                <a:latin typeface="Montserrat"/>
                <a:ea typeface="Montserrat"/>
                <a:cs typeface="Montserrat"/>
                <a:sym typeface="Montserrat"/>
              </a:rPr>
              <a:t>I am writing to highly recommend Taylor Bennett, with whom I’ve had the pleasure of working closely for the past three years at Bluepoint Innovations. As a fellow team member in the development department, I’ve seen firsthand Taylor’s exceptional professionalism, collaboration skills, and commitment to delivering high-quality work.</a:t>
            </a:r>
            <a:endParaRPr sz="1000">
              <a:solidFill>
                <a:srgbClr val="231F20"/>
              </a:solidFill>
              <a:latin typeface="Montserrat"/>
              <a:ea typeface="Montserrat"/>
              <a:cs typeface="Montserrat"/>
              <a:sym typeface="Montserrat"/>
            </a:endParaRPr>
          </a:p>
          <a:p>
            <a:pPr indent="0" lvl="0" marL="0" rtl="0" algn="l">
              <a:lnSpc>
                <a:spcPct val="140000"/>
              </a:lnSpc>
              <a:spcBef>
                <a:spcPts val="0"/>
              </a:spcBef>
              <a:spcAft>
                <a:spcPts val="0"/>
              </a:spcAft>
              <a:buNone/>
            </a:pPr>
            <a:r>
              <a:t/>
            </a:r>
            <a:endParaRPr sz="1000">
              <a:solidFill>
                <a:srgbClr val="231F20"/>
              </a:solidFill>
              <a:latin typeface="Montserrat"/>
              <a:ea typeface="Montserrat"/>
              <a:cs typeface="Montserrat"/>
              <a:sym typeface="Montserrat"/>
            </a:endParaRPr>
          </a:p>
          <a:p>
            <a:pPr indent="0" lvl="0" marL="0" rtl="0" algn="l">
              <a:lnSpc>
                <a:spcPct val="140000"/>
              </a:lnSpc>
              <a:spcBef>
                <a:spcPts val="0"/>
              </a:spcBef>
              <a:spcAft>
                <a:spcPts val="0"/>
              </a:spcAft>
              <a:buNone/>
            </a:pPr>
            <a:r>
              <a:rPr lang="en" sz="1000">
                <a:solidFill>
                  <a:srgbClr val="231F20"/>
                </a:solidFill>
                <a:latin typeface="Montserrat"/>
                <a:ea typeface="Montserrat"/>
                <a:cs typeface="Montserrat"/>
                <a:sym typeface="Montserrat"/>
              </a:rPr>
              <a:t>Taylor is a dependable and motivated individual who consistently brings fresh ideas and a positive attitude to every project. One notable example was during a tight-deadline product launch, where Taylor took the initiative to reorganize our workflow, allowing us to meet our targets without compromising on quality. Her ability to remain calm under pressure and support the team was invaluable.</a:t>
            </a:r>
            <a:endParaRPr sz="1000">
              <a:solidFill>
                <a:srgbClr val="231F20"/>
              </a:solidFill>
              <a:latin typeface="Montserrat"/>
              <a:ea typeface="Montserrat"/>
              <a:cs typeface="Montserrat"/>
              <a:sym typeface="Montserrat"/>
            </a:endParaRPr>
          </a:p>
          <a:p>
            <a:pPr indent="0" lvl="0" marL="0" rtl="0" algn="l">
              <a:lnSpc>
                <a:spcPct val="140000"/>
              </a:lnSpc>
              <a:spcBef>
                <a:spcPts val="0"/>
              </a:spcBef>
              <a:spcAft>
                <a:spcPts val="0"/>
              </a:spcAft>
              <a:buNone/>
            </a:pPr>
            <a:r>
              <a:t/>
            </a:r>
            <a:endParaRPr sz="1000">
              <a:solidFill>
                <a:srgbClr val="231F20"/>
              </a:solidFill>
              <a:latin typeface="Montserrat"/>
              <a:ea typeface="Montserrat"/>
              <a:cs typeface="Montserrat"/>
              <a:sym typeface="Montserrat"/>
            </a:endParaRPr>
          </a:p>
          <a:p>
            <a:pPr indent="0" lvl="0" marL="0" rtl="0" algn="l">
              <a:lnSpc>
                <a:spcPct val="140000"/>
              </a:lnSpc>
              <a:spcBef>
                <a:spcPts val="0"/>
              </a:spcBef>
              <a:spcAft>
                <a:spcPts val="0"/>
              </a:spcAft>
              <a:buNone/>
            </a:pPr>
            <a:r>
              <a:rPr lang="en" sz="1000">
                <a:solidFill>
                  <a:srgbClr val="231F20"/>
                </a:solidFill>
                <a:latin typeface="Montserrat"/>
                <a:ea typeface="Montserrat"/>
                <a:cs typeface="Montserrat"/>
                <a:sym typeface="Montserrat"/>
              </a:rPr>
              <a:t>In summary, Taylor would be a great addition to any organization seeking a proactive and supportive team player. If you need further information, I would be happy to provide additional insight into her contributions and work ethic.</a:t>
            </a:r>
            <a:endParaRPr sz="1000">
              <a:solidFill>
                <a:srgbClr val="231F20"/>
              </a:solidFill>
              <a:latin typeface="Montserrat"/>
              <a:ea typeface="Montserrat"/>
              <a:cs typeface="Montserrat"/>
              <a:sym typeface="Montserrat"/>
            </a:endParaRPr>
          </a:p>
        </p:txBody>
      </p:sp>
      <p:sp>
        <p:nvSpPr>
          <p:cNvPr id="65" name="Google Shape;65;p13"/>
          <p:cNvSpPr txBox="1"/>
          <p:nvPr/>
        </p:nvSpPr>
        <p:spPr>
          <a:xfrm>
            <a:off x="640625" y="7683552"/>
            <a:ext cx="2884800" cy="153900"/>
          </a:xfrm>
          <a:prstGeom prst="rect">
            <a:avLst/>
          </a:prstGeom>
          <a:noFill/>
          <a:ln>
            <a:noFill/>
          </a:ln>
        </p:spPr>
        <p:txBody>
          <a:bodyPr anchorCtr="0" anchor="t" bIns="0" lIns="0" spcFirstLastPara="1" rIns="0" wrap="square" tIns="0">
            <a:spAutoFit/>
          </a:bodyPr>
          <a:lstStyle/>
          <a:p>
            <a:pPr indent="0" lvl="0" marL="0" rtl="0" algn="l">
              <a:lnSpc>
                <a:spcPct val="145000"/>
              </a:lnSpc>
              <a:spcBef>
                <a:spcPts val="0"/>
              </a:spcBef>
              <a:spcAft>
                <a:spcPts val="0"/>
              </a:spcAft>
              <a:buNone/>
            </a:pPr>
            <a:r>
              <a:rPr lang="en" sz="1000">
                <a:solidFill>
                  <a:srgbClr val="231F20"/>
                </a:solidFill>
                <a:latin typeface="Montserrat"/>
                <a:ea typeface="Montserrat"/>
                <a:cs typeface="Montserrat"/>
                <a:sym typeface="Montserrat"/>
              </a:rPr>
              <a:t>Sincerely,</a:t>
            </a:r>
            <a:endParaRPr sz="1000">
              <a:solidFill>
                <a:srgbClr val="231F20"/>
              </a:solidFill>
              <a:latin typeface="Montserrat"/>
              <a:ea typeface="Montserrat"/>
              <a:cs typeface="Montserrat"/>
              <a:sym typeface="Montserrat"/>
            </a:endParaRPr>
          </a:p>
        </p:txBody>
      </p:sp>
      <p:pic>
        <p:nvPicPr>
          <p:cNvPr id="66" name="Google Shape;66;p13" title="Ресурс 1@3x.png"/>
          <p:cNvPicPr preferRelativeResize="0"/>
          <p:nvPr/>
        </p:nvPicPr>
        <p:blipFill>
          <a:blip r:embed="rId3">
            <a:alphaModFix/>
          </a:blip>
          <a:stretch>
            <a:fillRect/>
          </a:stretch>
        </p:blipFill>
        <p:spPr>
          <a:xfrm>
            <a:off x="640625" y="8083274"/>
            <a:ext cx="1341150" cy="248825"/>
          </a:xfrm>
          <a:prstGeom prst="rect">
            <a:avLst/>
          </a:prstGeom>
          <a:noFill/>
          <a:ln>
            <a:noFill/>
          </a:ln>
        </p:spPr>
      </p:pic>
      <p:sp>
        <p:nvSpPr>
          <p:cNvPr id="67" name="Google Shape;67;p13"/>
          <p:cNvSpPr txBox="1"/>
          <p:nvPr/>
        </p:nvSpPr>
        <p:spPr>
          <a:xfrm>
            <a:off x="640625" y="8547726"/>
            <a:ext cx="2884800" cy="377100"/>
          </a:xfrm>
          <a:prstGeom prst="rect">
            <a:avLst/>
          </a:prstGeom>
          <a:noFill/>
          <a:ln>
            <a:noFill/>
          </a:ln>
        </p:spPr>
        <p:txBody>
          <a:bodyPr anchorCtr="0" anchor="t" bIns="0" lIns="0" spcFirstLastPara="1" rIns="0" wrap="square" tIns="0">
            <a:spAutoFit/>
          </a:bodyPr>
          <a:lstStyle/>
          <a:p>
            <a:pPr indent="0" lvl="0" marL="0" rtl="0" algn="l">
              <a:lnSpc>
                <a:spcPct val="145000"/>
              </a:lnSpc>
              <a:spcBef>
                <a:spcPts val="0"/>
              </a:spcBef>
              <a:spcAft>
                <a:spcPts val="0"/>
              </a:spcAft>
              <a:buNone/>
            </a:pPr>
            <a:r>
              <a:rPr b="1" lang="en" sz="1000">
                <a:solidFill>
                  <a:srgbClr val="231F20"/>
                </a:solidFill>
                <a:latin typeface="Montserrat"/>
                <a:ea typeface="Montserrat"/>
                <a:cs typeface="Montserrat"/>
                <a:sym typeface="Montserrat"/>
              </a:rPr>
              <a:t>Mason Clark</a:t>
            </a:r>
            <a:endParaRPr b="1" sz="1000">
              <a:solidFill>
                <a:srgbClr val="231F20"/>
              </a:solidFill>
              <a:latin typeface="Montserrat"/>
              <a:ea typeface="Montserrat"/>
              <a:cs typeface="Montserrat"/>
              <a:sym typeface="Montserrat"/>
            </a:endParaRPr>
          </a:p>
          <a:p>
            <a:pPr indent="0" lvl="0" marL="0" rtl="0" algn="l">
              <a:lnSpc>
                <a:spcPct val="145000"/>
              </a:lnSpc>
              <a:spcBef>
                <a:spcPts val="0"/>
              </a:spcBef>
              <a:spcAft>
                <a:spcPts val="0"/>
              </a:spcAft>
              <a:buNone/>
            </a:pPr>
            <a:r>
              <a:rPr lang="en" sz="1000">
                <a:solidFill>
                  <a:srgbClr val="231F20"/>
                </a:solidFill>
                <a:latin typeface="Montserrat"/>
                <a:ea typeface="Montserrat"/>
                <a:cs typeface="Montserrat"/>
                <a:sym typeface="Montserrat"/>
              </a:rPr>
              <a:t>Software Developer</a:t>
            </a:r>
            <a:endParaRPr sz="1000">
              <a:solidFill>
                <a:srgbClr val="231F20"/>
              </a:solidFill>
              <a:latin typeface="Montserrat"/>
              <a:ea typeface="Montserrat"/>
              <a:cs typeface="Montserrat"/>
              <a:sym typeface="Montserrat"/>
            </a:endParaRPr>
          </a:p>
        </p:txBody>
      </p:sp>
      <p:pic>
        <p:nvPicPr>
          <p:cNvPr id="68" name="Google Shape;68;p13" title="Ресурс 2@2x.png"/>
          <p:cNvPicPr preferRelativeResize="0"/>
          <p:nvPr/>
        </p:nvPicPr>
        <p:blipFill>
          <a:blip r:embed="rId4">
            <a:alphaModFix/>
          </a:blip>
          <a:stretch>
            <a:fillRect/>
          </a:stretch>
        </p:blipFill>
        <p:spPr>
          <a:xfrm>
            <a:off x="640625" y="9887926"/>
            <a:ext cx="138150" cy="138150"/>
          </a:xfrm>
          <a:prstGeom prst="rect">
            <a:avLst/>
          </a:prstGeom>
          <a:noFill/>
          <a:ln>
            <a:noFill/>
          </a:ln>
        </p:spPr>
      </p:pic>
      <p:sp>
        <p:nvSpPr>
          <p:cNvPr id="69" name="Google Shape;69;p13"/>
          <p:cNvSpPr txBox="1"/>
          <p:nvPr/>
        </p:nvSpPr>
        <p:spPr>
          <a:xfrm>
            <a:off x="825431" y="9880050"/>
            <a:ext cx="1224900" cy="153900"/>
          </a:xfrm>
          <a:prstGeom prst="rect">
            <a:avLst/>
          </a:prstGeom>
          <a:noFill/>
          <a:ln>
            <a:noFill/>
          </a:ln>
        </p:spPr>
        <p:txBody>
          <a:bodyPr anchorCtr="0" anchor="t" bIns="0" lIns="0" spcFirstLastPara="1" rIns="0" wrap="square" tIns="0">
            <a:spAutoFit/>
          </a:bodyPr>
          <a:lstStyle/>
          <a:p>
            <a:pPr indent="0" lvl="0" marL="0" rtl="0" algn="l">
              <a:lnSpc>
                <a:spcPct val="145000"/>
              </a:lnSpc>
              <a:spcBef>
                <a:spcPts val="0"/>
              </a:spcBef>
              <a:spcAft>
                <a:spcPts val="0"/>
              </a:spcAft>
              <a:buNone/>
            </a:pPr>
            <a:r>
              <a:rPr lang="en" sz="1000">
                <a:solidFill>
                  <a:srgbClr val="231F20"/>
                </a:solidFill>
                <a:latin typeface="Montserrat"/>
                <a:ea typeface="Montserrat"/>
                <a:cs typeface="Montserrat"/>
                <a:sym typeface="Montserrat"/>
              </a:rPr>
              <a:t>+1 123-456-7890</a:t>
            </a:r>
            <a:endParaRPr sz="1000">
              <a:solidFill>
                <a:srgbClr val="231F20"/>
              </a:solidFill>
              <a:latin typeface="Montserrat"/>
              <a:ea typeface="Montserrat"/>
              <a:cs typeface="Montserrat"/>
              <a:sym typeface="Montserrat"/>
            </a:endParaRPr>
          </a:p>
        </p:txBody>
      </p:sp>
      <p:grpSp>
        <p:nvGrpSpPr>
          <p:cNvPr id="70" name="Google Shape;70;p13"/>
          <p:cNvGrpSpPr/>
          <p:nvPr/>
        </p:nvGrpSpPr>
        <p:grpSpPr>
          <a:xfrm>
            <a:off x="2123449" y="9880050"/>
            <a:ext cx="2573713" cy="153900"/>
            <a:chOff x="2170838" y="9880050"/>
            <a:chExt cx="2573713" cy="153900"/>
          </a:xfrm>
        </p:grpSpPr>
        <p:pic>
          <p:nvPicPr>
            <p:cNvPr id="71" name="Google Shape;71;p13" title="Ресурс 3@2x.png"/>
            <p:cNvPicPr preferRelativeResize="0"/>
            <p:nvPr/>
          </p:nvPicPr>
          <p:blipFill>
            <a:blip r:embed="rId5">
              <a:alphaModFix/>
            </a:blip>
            <a:stretch>
              <a:fillRect/>
            </a:stretch>
          </p:blipFill>
          <p:spPr>
            <a:xfrm>
              <a:off x="2170838" y="9889800"/>
              <a:ext cx="91950" cy="134375"/>
            </a:xfrm>
            <a:prstGeom prst="rect">
              <a:avLst/>
            </a:prstGeom>
            <a:noFill/>
            <a:ln>
              <a:noFill/>
            </a:ln>
          </p:spPr>
        </p:pic>
        <p:sp>
          <p:nvSpPr>
            <p:cNvPr id="72" name="Google Shape;72;p13"/>
            <p:cNvSpPr txBox="1"/>
            <p:nvPr/>
          </p:nvSpPr>
          <p:spPr>
            <a:xfrm>
              <a:off x="2318150" y="9880050"/>
              <a:ext cx="2426400" cy="153900"/>
            </a:xfrm>
            <a:prstGeom prst="rect">
              <a:avLst/>
            </a:prstGeom>
            <a:noFill/>
            <a:ln>
              <a:noFill/>
            </a:ln>
          </p:spPr>
          <p:txBody>
            <a:bodyPr anchorCtr="0" anchor="t" bIns="0" lIns="0" spcFirstLastPara="1" rIns="0" wrap="square" tIns="0">
              <a:spAutoFit/>
            </a:bodyPr>
            <a:lstStyle/>
            <a:p>
              <a:pPr indent="0" lvl="0" marL="0" rtl="0" algn="l">
                <a:lnSpc>
                  <a:spcPct val="145000"/>
                </a:lnSpc>
                <a:spcBef>
                  <a:spcPts val="0"/>
                </a:spcBef>
                <a:spcAft>
                  <a:spcPts val="0"/>
                </a:spcAft>
                <a:buNone/>
              </a:pPr>
              <a:r>
                <a:rPr lang="en" sz="1000">
                  <a:solidFill>
                    <a:srgbClr val="231F20"/>
                  </a:solidFill>
                  <a:latin typeface="Montserrat"/>
                  <a:ea typeface="Montserrat"/>
                  <a:cs typeface="Montserrat"/>
                  <a:sym typeface="Montserrat"/>
                </a:rPr>
                <a:t>317 Willow Street, Denver, CO 80204</a:t>
              </a:r>
              <a:endParaRPr sz="1000">
                <a:solidFill>
                  <a:srgbClr val="231F20"/>
                </a:solidFill>
                <a:latin typeface="Montserrat"/>
                <a:ea typeface="Montserrat"/>
                <a:cs typeface="Montserrat"/>
                <a:sym typeface="Montserrat"/>
              </a:endParaRPr>
            </a:p>
          </p:txBody>
        </p:sp>
      </p:grpSp>
      <p:grpSp>
        <p:nvGrpSpPr>
          <p:cNvPr id="73" name="Google Shape;73;p13"/>
          <p:cNvGrpSpPr/>
          <p:nvPr/>
        </p:nvGrpSpPr>
        <p:grpSpPr>
          <a:xfrm>
            <a:off x="4889325" y="9880050"/>
            <a:ext cx="2030050" cy="153900"/>
            <a:chOff x="4889325" y="9880050"/>
            <a:chExt cx="2030050" cy="153900"/>
          </a:xfrm>
        </p:grpSpPr>
        <p:pic>
          <p:nvPicPr>
            <p:cNvPr id="74" name="Google Shape;74;p13" title="Ресурс 4@2x.png"/>
            <p:cNvPicPr preferRelativeResize="0"/>
            <p:nvPr/>
          </p:nvPicPr>
          <p:blipFill>
            <a:blip r:embed="rId6">
              <a:alphaModFix/>
            </a:blip>
            <a:stretch>
              <a:fillRect/>
            </a:stretch>
          </p:blipFill>
          <p:spPr>
            <a:xfrm>
              <a:off x="4889325" y="9902138"/>
              <a:ext cx="137175" cy="109725"/>
            </a:xfrm>
            <a:prstGeom prst="rect">
              <a:avLst/>
            </a:prstGeom>
            <a:noFill/>
            <a:ln>
              <a:noFill/>
            </a:ln>
          </p:spPr>
        </p:pic>
        <p:sp>
          <p:nvSpPr>
            <p:cNvPr id="75" name="Google Shape;75;p13"/>
            <p:cNvSpPr txBox="1"/>
            <p:nvPr/>
          </p:nvSpPr>
          <p:spPr>
            <a:xfrm>
              <a:off x="5058775" y="9880050"/>
              <a:ext cx="1860600" cy="153900"/>
            </a:xfrm>
            <a:prstGeom prst="rect">
              <a:avLst/>
            </a:prstGeom>
            <a:noFill/>
            <a:ln>
              <a:noFill/>
            </a:ln>
          </p:spPr>
          <p:txBody>
            <a:bodyPr anchorCtr="0" anchor="t" bIns="0" lIns="0" spcFirstLastPara="1" rIns="0" wrap="square" tIns="0">
              <a:spAutoFit/>
            </a:bodyPr>
            <a:lstStyle/>
            <a:p>
              <a:pPr indent="0" lvl="0" marL="0" rtl="0" algn="l">
                <a:lnSpc>
                  <a:spcPct val="145000"/>
                </a:lnSpc>
                <a:spcBef>
                  <a:spcPts val="0"/>
                </a:spcBef>
                <a:spcAft>
                  <a:spcPts val="0"/>
                </a:spcAft>
                <a:buNone/>
              </a:pPr>
              <a:r>
                <a:rPr lang="en" sz="1000">
                  <a:solidFill>
                    <a:srgbClr val="231F20"/>
                  </a:solidFill>
                  <a:latin typeface="Montserrat"/>
                  <a:ea typeface="Montserrat"/>
                  <a:cs typeface="Montserrat"/>
                  <a:sym typeface="Montserrat"/>
                </a:rPr>
                <a:t>mason.clark@bluepoint.ltd</a:t>
              </a:r>
              <a:endParaRPr sz="1000">
                <a:solidFill>
                  <a:srgbClr val="231F20"/>
                </a:solidFill>
                <a:latin typeface="Montserrat"/>
                <a:ea typeface="Montserrat"/>
                <a:cs typeface="Montserrat"/>
                <a:sym typeface="Montserrat"/>
              </a:endParaRPr>
            </a:p>
          </p:txBody>
        </p:sp>
      </p:gr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