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2000" cx="7560000"/>
  <p:notesSz cx="6858000" cy="9144000"/>
  <p:embeddedFontLst>
    <p:embeddedFont>
      <p:font typeface="Great Vibes"/>
      <p:regular r:id="rId7"/>
    </p:embeddedFont>
    <p:embeddedFont>
      <p:font typeface="Lato"/>
      <p:regular r:id="rId8"/>
      <p:bold r:id="rId9"/>
      <p:italic r:id="rId10"/>
      <p:boldItalic r:id="rId11"/>
    </p:embeddedFont>
    <p:embeddedFont>
      <p:font typeface="Kalam"/>
      <p:regular r:id="rId12"/>
      <p:bold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4422">
          <p15:clr>
            <a:srgbClr val="A4A3A4"/>
          </p15:clr>
        </p15:guide>
        <p15:guide id="2" pos="34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422"/>
        <p:guide pos="34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Lato-boldItalic.fntdata"/><Relationship Id="rId10" Type="http://schemas.openxmlformats.org/officeDocument/2006/relationships/font" Target="fonts/Lato-italic.fntdata"/><Relationship Id="rId13" Type="http://schemas.openxmlformats.org/officeDocument/2006/relationships/font" Target="fonts/Kalam-bold.fntdata"/><Relationship Id="rId12" Type="http://schemas.openxmlformats.org/officeDocument/2006/relationships/font" Target="fonts/Kalam-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Lato-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GreatVibes-regular.fntdata"/><Relationship Id="rId8" Type="http://schemas.openxmlformats.org/officeDocument/2006/relationships/font" Target="fonts/La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5.png"/><Relationship Id="rId7" Type="http://schemas.openxmlformats.org/officeDocument/2006/relationships/image" Target="../media/image2.png"/><Relationship Id="rId8"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grpSp>
        <p:nvGrpSpPr>
          <p:cNvPr id="54" name="Google Shape;54;p13"/>
          <p:cNvGrpSpPr/>
          <p:nvPr/>
        </p:nvGrpSpPr>
        <p:grpSpPr>
          <a:xfrm>
            <a:off x="0" y="0"/>
            <a:ext cx="7559999" cy="2308701"/>
            <a:chOff x="0" y="0"/>
            <a:chExt cx="7559999" cy="2308701"/>
          </a:xfrm>
        </p:grpSpPr>
        <p:pic>
          <p:nvPicPr>
            <p:cNvPr id="55" name="Google Shape;55;p13"/>
            <p:cNvPicPr preferRelativeResize="0"/>
            <p:nvPr/>
          </p:nvPicPr>
          <p:blipFill rotWithShape="1">
            <a:blip r:embed="rId3">
              <a:alphaModFix/>
            </a:blip>
            <a:srcRect b="0" l="36065" r="0" t="44109"/>
            <a:stretch/>
          </p:blipFill>
          <p:spPr>
            <a:xfrm>
              <a:off x="0" y="1"/>
              <a:ext cx="2616674" cy="2008750"/>
            </a:xfrm>
            <a:prstGeom prst="rect">
              <a:avLst/>
            </a:prstGeom>
            <a:noFill/>
            <a:ln>
              <a:noFill/>
            </a:ln>
          </p:spPr>
        </p:pic>
        <p:pic>
          <p:nvPicPr>
            <p:cNvPr id="56" name="Google Shape;56;p13"/>
            <p:cNvPicPr preferRelativeResize="0"/>
            <p:nvPr/>
          </p:nvPicPr>
          <p:blipFill rotWithShape="1">
            <a:blip r:embed="rId4">
              <a:alphaModFix/>
            </a:blip>
            <a:srcRect b="0" l="0" r="21476" t="35699"/>
            <a:stretch/>
          </p:blipFill>
          <p:spPr>
            <a:xfrm>
              <a:off x="6460125" y="0"/>
              <a:ext cx="1099874" cy="2308701"/>
            </a:xfrm>
            <a:prstGeom prst="rect">
              <a:avLst/>
            </a:prstGeom>
            <a:noFill/>
            <a:ln>
              <a:noFill/>
            </a:ln>
          </p:spPr>
        </p:pic>
        <p:pic>
          <p:nvPicPr>
            <p:cNvPr id="57" name="Google Shape;57;p13"/>
            <p:cNvPicPr preferRelativeResize="0"/>
            <p:nvPr/>
          </p:nvPicPr>
          <p:blipFill rotWithShape="1">
            <a:blip r:embed="rId5">
              <a:alphaModFix/>
            </a:blip>
            <a:srcRect b="0" l="43696" r="0" t="11832"/>
            <a:stretch/>
          </p:blipFill>
          <p:spPr>
            <a:xfrm>
              <a:off x="0" y="0"/>
              <a:ext cx="2066875" cy="1677251"/>
            </a:xfrm>
            <a:prstGeom prst="rect">
              <a:avLst/>
            </a:prstGeom>
            <a:noFill/>
            <a:ln>
              <a:noFill/>
            </a:ln>
          </p:spPr>
        </p:pic>
      </p:grpSp>
      <p:grpSp>
        <p:nvGrpSpPr>
          <p:cNvPr id="58" name="Google Shape;58;p13"/>
          <p:cNvGrpSpPr/>
          <p:nvPr/>
        </p:nvGrpSpPr>
        <p:grpSpPr>
          <a:xfrm>
            <a:off x="0" y="7655500"/>
            <a:ext cx="7560002" cy="3036876"/>
            <a:chOff x="0" y="7655500"/>
            <a:chExt cx="7560002" cy="3036876"/>
          </a:xfrm>
        </p:grpSpPr>
        <p:pic>
          <p:nvPicPr>
            <p:cNvPr id="59" name="Google Shape;59;p13"/>
            <p:cNvPicPr preferRelativeResize="0"/>
            <p:nvPr/>
          </p:nvPicPr>
          <p:blipFill rotWithShape="1">
            <a:blip r:embed="rId6">
              <a:alphaModFix/>
            </a:blip>
            <a:srcRect b="46774" l="0" r="19106" t="0"/>
            <a:stretch/>
          </p:blipFill>
          <p:spPr>
            <a:xfrm>
              <a:off x="2139525" y="8953975"/>
              <a:ext cx="5420477" cy="1738024"/>
            </a:xfrm>
            <a:prstGeom prst="rect">
              <a:avLst/>
            </a:prstGeom>
            <a:noFill/>
            <a:ln>
              <a:noFill/>
            </a:ln>
          </p:spPr>
        </p:pic>
        <p:pic>
          <p:nvPicPr>
            <p:cNvPr id="60" name="Google Shape;60;p13"/>
            <p:cNvPicPr preferRelativeResize="0"/>
            <p:nvPr/>
          </p:nvPicPr>
          <p:blipFill rotWithShape="1">
            <a:blip r:embed="rId7">
              <a:alphaModFix/>
            </a:blip>
            <a:srcRect b="37922" l="15938" r="0" t="0"/>
            <a:stretch/>
          </p:blipFill>
          <p:spPr>
            <a:xfrm>
              <a:off x="0" y="9066525"/>
              <a:ext cx="3705974" cy="1625851"/>
            </a:xfrm>
            <a:prstGeom prst="rect">
              <a:avLst/>
            </a:prstGeom>
            <a:noFill/>
            <a:ln>
              <a:noFill/>
            </a:ln>
          </p:spPr>
        </p:pic>
        <p:pic>
          <p:nvPicPr>
            <p:cNvPr id="61" name="Google Shape;61;p13"/>
            <p:cNvPicPr preferRelativeResize="0"/>
            <p:nvPr/>
          </p:nvPicPr>
          <p:blipFill rotWithShape="1">
            <a:blip r:embed="rId8">
              <a:alphaModFix/>
            </a:blip>
            <a:srcRect b="24156" l="0" r="0" t="0"/>
            <a:stretch/>
          </p:blipFill>
          <p:spPr>
            <a:xfrm>
              <a:off x="5273625" y="7655500"/>
              <a:ext cx="2185601" cy="3036501"/>
            </a:xfrm>
            <a:prstGeom prst="rect">
              <a:avLst/>
            </a:prstGeom>
            <a:noFill/>
            <a:ln>
              <a:noFill/>
            </a:ln>
          </p:spPr>
        </p:pic>
      </p:grpSp>
      <p:sp>
        <p:nvSpPr>
          <p:cNvPr id="62" name="Google Shape;62;p13"/>
          <p:cNvSpPr txBox="1"/>
          <p:nvPr/>
        </p:nvSpPr>
        <p:spPr>
          <a:xfrm>
            <a:off x="1126175" y="248323"/>
            <a:ext cx="5206800" cy="158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ru" sz="9100">
                <a:solidFill>
                  <a:srgbClr val="754A18"/>
                </a:solidFill>
                <a:latin typeface="Great Vibes"/>
                <a:ea typeface="Great Vibes"/>
                <a:cs typeface="Great Vibes"/>
                <a:sym typeface="Great Vibes"/>
              </a:rPr>
              <a:t>Couple Quiz</a:t>
            </a:r>
            <a:endParaRPr sz="9100">
              <a:solidFill>
                <a:srgbClr val="754A18"/>
              </a:solidFill>
              <a:latin typeface="Great Vibes"/>
              <a:ea typeface="Great Vibes"/>
              <a:cs typeface="Great Vibes"/>
              <a:sym typeface="Great Vibes"/>
            </a:endParaRPr>
          </a:p>
        </p:txBody>
      </p:sp>
      <p:sp>
        <p:nvSpPr>
          <p:cNvPr id="63" name="Google Shape;63;p13"/>
          <p:cNvSpPr txBox="1"/>
          <p:nvPr/>
        </p:nvSpPr>
        <p:spPr>
          <a:xfrm>
            <a:off x="543200" y="2076802"/>
            <a:ext cx="6476700" cy="738900"/>
          </a:xfrm>
          <a:prstGeom prst="rect">
            <a:avLst/>
          </a:prstGeom>
          <a:noFill/>
          <a:ln>
            <a:noFill/>
          </a:ln>
        </p:spPr>
        <p:txBody>
          <a:bodyPr anchorCtr="0" anchor="t" bIns="0" lIns="0" spcFirstLastPara="1" rIns="0" wrap="square" tIns="0">
            <a:spAutoFit/>
          </a:bodyPr>
          <a:lstStyle/>
          <a:p>
            <a:pPr indent="0" lvl="0" marL="0" rtl="0" algn="ctr">
              <a:lnSpc>
                <a:spcPct val="150000"/>
              </a:lnSpc>
              <a:spcBef>
                <a:spcPts val="0"/>
              </a:spcBef>
              <a:spcAft>
                <a:spcPts val="0"/>
              </a:spcAft>
              <a:buNone/>
            </a:pPr>
            <a:r>
              <a:rPr lang="ru" sz="1200">
                <a:solidFill>
                  <a:srgbClr val="754A18"/>
                </a:solidFill>
                <a:latin typeface="Lato"/>
                <a:ea typeface="Lato"/>
                <a:cs typeface="Lato"/>
                <a:sym typeface="Lato"/>
              </a:rPr>
              <a:t>How well do you know your significant other? Fill out the questions individually. Then once complete, each couple will compare and count up how many answers they have in common with their partner. The couple with the most in common, wins!</a:t>
            </a:r>
            <a:endParaRPr sz="1200">
              <a:solidFill>
                <a:srgbClr val="754A18"/>
              </a:solidFill>
              <a:latin typeface="Lato"/>
              <a:ea typeface="Lato"/>
              <a:cs typeface="Lato"/>
              <a:sym typeface="Lato"/>
            </a:endParaRPr>
          </a:p>
        </p:txBody>
      </p:sp>
      <p:cxnSp>
        <p:nvCxnSpPr>
          <p:cNvPr id="64" name="Google Shape;64;p13"/>
          <p:cNvCxnSpPr/>
          <p:nvPr/>
        </p:nvCxnSpPr>
        <p:spPr>
          <a:xfrm>
            <a:off x="543200" y="3153275"/>
            <a:ext cx="6485400" cy="0"/>
          </a:xfrm>
          <a:prstGeom prst="straightConnector1">
            <a:avLst/>
          </a:prstGeom>
          <a:noFill/>
          <a:ln cap="flat" cmpd="sng" w="19050">
            <a:solidFill>
              <a:srgbClr val="754A18"/>
            </a:solidFill>
            <a:prstDash val="dot"/>
            <a:round/>
            <a:headEnd len="med" w="med" type="none"/>
            <a:tailEnd len="med" w="med" type="none"/>
          </a:ln>
        </p:spPr>
      </p:cxnSp>
      <p:grpSp>
        <p:nvGrpSpPr>
          <p:cNvPr id="65" name="Google Shape;65;p13"/>
          <p:cNvGrpSpPr/>
          <p:nvPr/>
        </p:nvGrpSpPr>
        <p:grpSpPr>
          <a:xfrm>
            <a:off x="536625" y="3597125"/>
            <a:ext cx="6485375" cy="6542652"/>
            <a:chOff x="536625" y="3597125"/>
            <a:chExt cx="6485375" cy="6542652"/>
          </a:xfrm>
        </p:grpSpPr>
        <p:grpSp>
          <p:nvGrpSpPr>
            <p:cNvPr id="66" name="Google Shape;66;p13"/>
            <p:cNvGrpSpPr/>
            <p:nvPr/>
          </p:nvGrpSpPr>
          <p:grpSpPr>
            <a:xfrm>
              <a:off x="536625" y="3597125"/>
              <a:ext cx="6485375" cy="246300"/>
              <a:chOff x="536625" y="3597125"/>
              <a:chExt cx="6485375" cy="246300"/>
            </a:xfrm>
          </p:grpSpPr>
          <p:sp>
            <p:nvSpPr>
              <p:cNvPr id="67" name="Google Shape;67;p13"/>
              <p:cNvSpPr txBox="1"/>
              <p:nvPr/>
            </p:nvSpPr>
            <p:spPr>
              <a:xfrm>
                <a:off x="536625" y="3597125"/>
                <a:ext cx="38952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600">
                    <a:solidFill>
                      <a:srgbClr val="754A18"/>
                    </a:solidFill>
                    <a:latin typeface="Kalam"/>
                    <a:ea typeface="Kalam"/>
                    <a:cs typeface="Kalam"/>
                    <a:sym typeface="Kalam"/>
                  </a:rPr>
                  <a:t>1. Where did you go on your first date?</a:t>
                </a:r>
                <a:endParaRPr sz="1600">
                  <a:solidFill>
                    <a:srgbClr val="754A18"/>
                  </a:solidFill>
                  <a:latin typeface="Kalam"/>
                  <a:ea typeface="Kalam"/>
                  <a:cs typeface="Kalam"/>
                  <a:sym typeface="Kalam"/>
                </a:endParaRPr>
              </a:p>
            </p:txBody>
          </p:sp>
          <p:cxnSp>
            <p:nvCxnSpPr>
              <p:cNvPr id="68" name="Google Shape;68;p13"/>
              <p:cNvCxnSpPr/>
              <p:nvPr/>
            </p:nvCxnSpPr>
            <p:spPr>
              <a:xfrm rot="10800000">
                <a:off x="4040600" y="3795850"/>
                <a:ext cx="2981400" cy="0"/>
              </a:xfrm>
              <a:prstGeom prst="straightConnector1">
                <a:avLst/>
              </a:prstGeom>
              <a:noFill/>
              <a:ln cap="flat" cmpd="sng" w="19050">
                <a:solidFill>
                  <a:srgbClr val="E9DCCE"/>
                </a:solidFill>
                <a:prstDash val="solid"/>
                <a:round/>
                <a:headEnd len="med" w="med" type="none"/>
                <a:tailEnd len="med" w="med" type="none"/>
              </a:ln>
            </p:spPr>
          </p:cxnSp>
        </p:grpSp>
        <p:grpSp>
          <p:nvGrpSpPr>
            <p:cNvPr id="69" name="Google Shape;69;p13"/>
            <p:cNvGrpSpPr/>
            <p:nvPr/>
          </p:nvGrpSpPr>
          <p:grpSpPr>
            <a:xfrm>
              <a:off x="536625" y="4081460"/>
              <a:ext cx="6485375" cy="246300"/>
              <a:chOff x="536625" y="3597125"/>
              <a:chExt cx="6485375" cy="246300"/>
            </a:xfrm>
          </p:grpSpPr>
          <p:sp>
            <p:nvSpPr>
              <p:cNvPr id="70" name="Google Shape;70;p13"/>
              <p:cNvSpPr txBox="1"/>
              <p:nvPr/>
            </p:nvSpPr>
            <p:spPr>
              <a:xfrm>
                <a:off x="536625" y="3597125"/>
                <a:ext cx="25569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600">
                    <a:solidFill>
                      <a:srgbClr val="754A18"/>
                    </a:solidFill>
                    <a:latin typeface="Kalam"/>
                    <a:ea typeface="Kalam"/>
                    <a:cs typeface="Kalam"/>
                    <a:sym typeface="Kalam"/>
                  </a:rPr>
                  <a:t>2. Where did you first meet?</a:t>
                </a:r>
                <a:endParaRPr sz="1600">
                  <a:solidFill>
                    <a:srgbClr val="754A18"/>
                  </a:solidFill>
                  <a:latin typeface="Kalam"/>
                  <a:ea typeface="Kalam"/>
                  <a:cs typeface="Kalam"/>
                  <a:sym typeface="Kalam"/>
                </a:endParaRPr>
              </a:p>
            </p:txBody>
          </p:sp>
          <p:cxnSp>
            <p:nvCxnSpPr>
              <p:cNvPr id="71" name="Google Shape;71;p13"/>
              <p:cNvCxnSpPr/>
              <p:nvPr/>
            </p:nvCxnSpPr>
            <p:spPr>
              <a:xfrm rot="10800000">
                <a:off x="3126800" y="3795850"/>
                <a:ext cx="3895200" cy="0"/>
              </a:xfrm>
              <a:prstGeom prst="straightConnector1">
                <a:avLst/>
              </a:prstGeom>
              <a:noFill/>
              <a:ln cap="flat" cmpd="sng" w="19050">
                <a:solidFill>
                  <a:srgbClr val="E9DCCE"/>
                </a:solidFill>
                <a:prstDash val="solid"/>
                <a:round/>
                <a:headEnd len="med" w="med" type="none"/>
                <a:tailEnd len="med" w="med" type="none"/>
              </a:ln>
            </p:spPr>
          </p:cxnSp>
        </p:grpSp>
        <p:grpSp>
          <p:nvGrpSpPr>
            <p:cNvPr id="72" name="Google Shape;72;p13"/>
            <p:cNvGrpSpPr/>
            <p:nvPr/>
          </p:nvGrpSpPr>
          <p:grpSpPr>
            <a:xfrm>
              <a:off x="536625" y="4565795"/>
              <a:ext cx="6485375" cy="246300"/>
              <a:chOff x="536625" y="3597125"/>
              <a:chExt cx="6485375" cy="246300"/>
            </a:xfrm>
          </p:grpSpPr>
          <p:sp>
            <p:nvSpPr>
              <p:cNvPr id="73" name="Google Shape;73;p13"/>
              <p:cNvSpPr txBox="1"/>
              <p:nvPr/>
            </p:nvSpPr>
            <p:spPr>
              <a:xfrm>
                <a:off x="536625" y="3597125"/>
                <a:ext cx="23583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600">
                    <a:solidFill>
                      <a:srgbClr val="754A18"/>
                    </a:solidFill>
                    <a:latin typeface="Kalam"/>
                    <a:ea typeface="Kalam"/>
                    <a:cs typeface="Kalam"/>
                    <a:sym typeface="Kalam"/>
                  </a:rPr>
                  <a:t>3. Who is more stubborn? </a:t>
                </a:r>
                <a:endParaRPr sz="1600">
                  <a:solidFill>
                    <a:srgbClr val="754A18"/>
                  </a:solidFill>
                  <a:latin typeface="Kalam"/>
                  <a:ea typeface="Kalam"/>
                  <a:cs typeface="Kalam"/>
                  <a:sym typeface="Kalam"/>
                </a:endParaRPr>
              </a:p>
            </p:txBody>
          </p:sp>
          <p:cxnSp>
            <p:nvCxnSpPr>
              <p:cNvPr id="74" name="Google Shape;74;p13"/>
              <p:cNvCxnSpPr/>
              <p:nvPr/>
            </p:nvCxnSpPr>
            <p:spPr>
              <a:xfrm rot="10800000">
                <a:off x="2941400" y="3795850"/>
                <a:ext cx="4080600" cy="0"/>
              </a:xfrm>
              <a:prstGeom prst="straightConnector1">
                <a:avLst/>
              </a:prstGeom>
              <a:noFill/>
              <a:ln cap="flat" cmpd="sng" w="19050">
                <a:solidFill>
                  <a:srgbClr val="E9DCCE"/>
                </a:solidFill>
                <a:prstDash val="solid"/>
                <a:round/>
                <a:headEnd len="med" w="med" type="none"/>
                <a:tailEnd len="med" w="med" type="none"/>
              </a:ln>
            </p:spPr>
          </p:cxnSp>
        </p:grpSp>
        <p:grpSp>
          <p:nvGrpSpPr>
            <p:cNvPr id="75" name="Google Shape;75;p13"/>
            <p:cNvGrpSpPr/>
            <p:nvPr/>
          </p:nvGrpSpPr>
          <p:grpSpPr>
            <a:xfrm>
              <a:off x="536625" y="5050129"/>
              <a:ext cx="6485375" cy="246300"/>
              <a:chOff x="536625" y="3597124"/>
              <a:chExt cx="6485375" cy="246300"/>
            </a:xfrm>
          </p:grpSpPr>
          <p:sp>
            <p:nvSpPr>
              <p:cNvPr id="76" name="Google Shape;76;p13"/>
              <p:cNvSpPr txBox="1"/>
              <p:nvPr/>
            </p:nvSpPr>
            <p:spPr>
              <a:xfrm>
                <a:off x="536625" y="3597124"/>
                <a:ext cx="32658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600">
                    <a:solidFill>
                      <a:srgbClr val="754A18"/>
                    </a:solidFill>
                    <a:latin typeface="Kalam"/>
                    <a:ea typeface="Kalam"/>
                    <a:cs typeface="Kalam"/>
                    <a:sym typeface="Kalam"/>
                  </a:rPr>
                  <a:t>4. Who is takes longer to get ready?</a:t>
                </a:r>
                <a:endParaRPr sz="1600">
                  <a:solidFill>
                    <a:srgbClr val="754A18"/>
                  </a:solidFill>
                  <a:latin typeface="Kalam"/>
                  <a:ea typeface="Kalam"/>
                  <a:cs typeface="Kalam"/>
                  <a:sym typeface="Kalam"/>
                </a:endParaRPr>
              </a:p>
            </p:txBody>
          </p:sp>
          <p:cxnSp>
            <p:nvCxnSpPr>
              <p:cNvPr id="77" name="Google Shape;77;p13"/>
              <p:cNvCxnSpPr/>
              <p:nvPr/>
            </p:nvCxnSpPr>
            <p:spPr>
              <a:xfrm rot="10800000">
                <a:off x="3855500" y="3795850"/>
                <a:ext cx="3166500" cy="0"/>
              </a:xfrm>
              <a:prstGeom prst="straightConnector1">
                <a:avLst/>
              </a:prstGeom>
              <a:noFill/>
              <a:ln cap="flat" cmpd="sng" w="19050">
                <a:solidFill>
                  <a:srgbClr val="E9DCCE"/>
                </a:solidFill>
                <a:prstDash val="solid"/>
                <a:round/>
                <a:headEnd len="med" w="med" type="none"/>
                <a:tailEnd len="med" w="med" type="none"/>
              </a:ln>
            </p:spPr>
          </p:cxnSp>
        </p:grpSp>
        <p:grpSp>
          <p:nvGrpSpPr>
            <p:cNvPr id="78" name="Google Shape;78;p13"/>
            <p:cNvGrpSpPr/>
            <p:nvPr/>
          </p:nvGrpSpPr>
          <p:grpSpPr>
            <a:xfrm>
              <a:off x="536625" y="5534464"/>
              <a:ext cx="6485375" cy="246300"/>
              <a:chOff x="536625" y="3597137"/>
              <a:chExt cx="6485375" cy="246300"/>
            </a:xfrm>
          </p:grpSpPr>
          <p:sp>
            <p:nvSpPr>
              <p:cNvPr id="79" name="Google Shape;79;p13"/>
              <p:cNvSpPr txBox="1"/>
              <p:nvPr/>
            </p:nvSpPr>
            <p:spPr>
              <a:xfrm>
                <a:off x="536625" y="3597137"/>
                <a:ext cx="28221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600">
                    <a:solidFill>
                      <a:srgbClr val="754A18"/>
                    </a:solidFill>
                    <a:latin typeface="Kalam"/>
                    <a:ea typeface="Kalam"/>
                    <a:cs typeface="Kalam"/>
                    <a:sym typeface="Kalam"/>
                  </a:rPr>
                  <a:t>5. Who is the better gift-giver?</a:t>
                </a:r>
                <a:endParaRPr sz="1600">
                  <a:solidFill>
                    <a:srgbClr val="754A18"/>
                  </a:solidFill>
                  <a:latin typeface="Kalam"/>
                  <a:ea typeface="Kalam"/>
                  <a:cs typeface="Kalam"/>
                  <a:sym typeface="Kalam"/>
                </a:endParaRPr>
              </a:p>
            </p:txBody>
          </p:sp>
          <p:cxnSp>
            <p:nvCxnSpPr>
              <p:cNvPr id="80" name="Google Shape;80;p13"/>
              <p:cNvCxnSpPr/>
              <p:nvPr/>
            </p:nvCxnSpPr>
            <p:spPr>
              <a:xfrm rot="10800000">
                <a:off x="3418100" y="3795850"/>
                <a:ext cx="3603900" cy="0"/>
              </a:xfrm>
              <a:prstGeom prst="straightConnector1">
                <a:avLst/>
              </a:prstGeom>
              <a:noFill/>
              <a:ln cap="flat" cmpd="sng" w="19050">
                <a:solidFill>
                  <a:srgbClr val="E9DCCE"/>
                </a:solidFill>
                <a:prstDash val="solid"/>
                <a:round/>
                <a:headEnd len="med" w="med" type="none"/>
                <a:tailEnd len="med" w="med" type="none"/>
              </a:ln>
            </p:spPr>
          </p:cxnSp>
        </p:grpSp>
        <p:grpSp>
          <p:nvGrpSpPr>
            <p:cNvPr id="81" name="Google Shape;81;p13"/>
            <p:cNvGrpSpPr/>
            <p:nvPr/>
          </p:nvGrpSpPr>
          <p:grpSpPr>
            <a:xfrm>
              <a:off x="536625" y="6018799"/>
              <a:ext cx="6485375" cy="246300"/>
              <a:chOff x="536625" y="3597124"/>
              <a:chExt cx="6485375" cy="246300"/>
            </a:xfrm>
          </p:grpSpPr>
          <p:sp>
            <p:nvSpPr>
              <p:cNvPr id="82" name="Google Shape;82;p13"/>
              <p:cNvSpPr txBox="1"/>
              <p:nvPr/>
            </p:nvSpPr>
            <p:spPr>
              <a:xfrm>
                <a:off x="536625" y="3597124"/>
                <a:ext cx="24180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600">
                    <a:solidFill>
                      <a:srgbClr val="754A18"/>
                    </a:solidFill>
                    <a:latin typeface="Kalam"/>
                    <a:ea typeface="Kalam"/>
                    <a:cs typeface="Kalam"/>
                    <a:sym typeface="Kalam"/>
                  </a:rPr>
                  <a:t>6. Who is more organized?</a:t>
                </a:r>
                <a:endParaRPr sz="1600">
                  <a:solidFill>
                    <a:srgbClr val="754A18"/>
                  </a:solidFill>
                  <a:latin typeface="Kalam"/>
                  <a:ea typeface="Kalam"/>
                  <a:cs typeface="Kalam"/>
                  <a:sym typeface="Kalam"/>
                </a:endParaRPr>
              </a:p>
            </p:txBody>
          </p:sp>
          <p:cxnSp>
            <p:nvCxnSpPr>
              <p:cNvPr id="83" name="Google Shape;83;p13"/>
              <p:cNvCxnSpPr/>
              <p:nvPr/>
            </p:nvCxnSpPr>
            <p:spPr>
              <a:xfrm rot="10800000">
                <a:off x="2987600" y="3795850"/>
                <a:ext cx="4034400" cy="0"/>
              </a:xfrm>
              <a:prstGeom prst="straightConnector1">
                <a:avLst/>
              </a:prstGeom>
              <a:noFill/>
              <a:ln cap="flat" cmpd="sng" w="19050">
                <a:solidFill>
                  <a:srgbClr val="E9DCCE"/>
                </a:solidFill>
                <a:prstDash val="solid"/>
                <a:round/>
                <a:headEnd len="med" w="med" type="none"/>
                <a:tailEnd len="med" w="med" type="none"/>
              </a:ln>
            </p:spPr>
          </p:cxnSp>
        </p:grpSp>
        <p:grpSp>
          <p:nvGrpSpPr>
            <p:cNvPr id="84" name="Google Shape;84;p13"/>
            <p:cNvGrpSpPr/>
            <p:nvPr/>
          </p:nvGrpSpPr>
          <p:grpSpPr>
            <a:xfrm>
              <a:off x="536625" y="6503134"/>
              <a:ext cx="6485375" cy="246300"/>
              <a:chOff x="536625" y="3597137"/>
              <a:chExt cx="6485375" cy="246300"/>
            </a:xfrm>
          </p:grpSpPr>
          <p:sp>
            <p:nvSpPr>
              <p:cNvPr id="85" name="Google Shape;85;p13"/>
              <p:cNvSpPr txBox="1"/>
              <p:nvPr/>
            </p:nvSpPr>
            <p:spPr>
              <a:xfrm>
                <a:off x="536625" y="3597137"/>
                <a:ext cx="35043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600">
                    <a:solidFill>
                      <a:srgbClr val="754A18"/>
                    </a:solidFill>
                    <a:latin typeface="Kalam"/>
                    <a:ea typeface="Kalam"/>
                    <a:cs typeface="Kalam"/>
                    <a:sym typeface="Kalam"/>
                  </a:rPr>
                  <a:t>7. Where was your last date together?</a:t>
                </a:r>
                <a:endParaRPr sz="1600">
                  <a:solidFill>
                    <a:srgbClr val="754A18"/>
                  </a:solidFill>
                  <a:latin typeface="Kalam"/>
                  <a:ea typeface="Kalam"/>
                  <a:cs typeface="Kalam"/>
                  <a:sym typeface="Kalam"/>
                </a:endParaRPr>
              </a:p>
            </p:txBody>
          </p:sp>
          <p:cxnSp>
            <p:nvCxnSpPr>
              <p:cNvPr id="86" name="Google Shape;86;p13"/>
              <p:cNvCxnSpPr/>
              <p:nvPr/>
            </p:nvCxnSpPr>
            <p:spPr>
              <a:xfrm rot="10800000">
                <a:off x="4040900" y="3795850"/>
                <a:ext cx="2981100" cy="0"/>
              </a:xfrm>
              <a:prstGeom prst="straightConnector1">
                <a:avLst/>
              </a:prstGeom>
              <a:noFill/>
              <a:ln cap="flat" cmpd="sng" w="19050">
                <a:solidFill>
                  <a:srgbClr val="E9DCCE"/>
                </a:solidFill>
                <a:prstDash val="solid"/>
                <a:round/>
                <a:headEnd len="med" w="med" type="none"/>
                <a:tailEnd len="med" w="med" type="none"/>
              </a:ln>
            </p:spPr>
          </p:cxnSp>
        </p:grpSp>
        <p:grpSp>
          <p:nvGrpSpPr>
            <p:cNvPr id="87" name="Google Shape;87;p13"/>
            <p:cNvGrpSpPr/>
            <p:nvPr/>
          </p:nvGrpSpPr>
          <p:grpSpPr>
            <a:xfrm>
              <a:off x="536625" y="6987469"/>
              <a:ext cx="6485375" cy="246300"/>
              <a:chOff x="536625" y="3597149"/>
              <a:chExt cx="6485375" cy="246300"/>
            </a:xfrm>
          </p:grpSpPr>
          <p:sp>
            <p:nvSpPr>
              <p:cNvPr id="88" name="Google Shape;88;p13"/>
              <p:cNvSpPr txBox="1"/>
              <p:nvPr/>
            </p:nvSpPr>
            <p:spPr>
              <a:xfrm>
                <a:off x="536625" y="3597149"/>
                <a:ext cx="20670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600">
                    <a:solidFill>
                      <a:srgbClr val="754A18"/>
                    </a:solidFill>
                    <a:latin typeface="Kalam"/>
                    <a:ea typeface="Kalam"/>
                    <a:cs typeface="Kalam"/>
                    <a:sym typeface="Kalam"/>
                  </a:rPr>
                  <a:t>8. Who is more social?</a:t>
                </a:r>
                <a:endParaRPr sz="1600">
                  <a:solidFill>
                    <a:srgbClr val="754A18"/>
                  </a:solidFill>
                  <a:latin typeface="Kalam"/>
                  <a:ea typeface="Kalam"/>
                  <a:cs typeface="Kalam"/>
                  <a:sym typeface="Kalam"/>
                </a:endParaRPr>
              </a:p>
            </p:txBody>
          </p:sp>
          <p:cxnSp>
            <p:nvCxnSpPr>
              <p:cNvPr id="89" name="Google Shape;89;p13"/>
              <p:cNvCxnSpPr/>
              <p:nvPr/>
            </p:nvCxnSpPr>
            <p:spPr>
              <a:xfrm rot="10800000">
                <a:off x="2643200" y="3795850"/>
                <a:ext cx="4378800" cy="0"/>
              </a:xfrm>
              <a:prstGeom prst="straightConnector1">
                <a:avLst/>
              </a:prstGeom>
              <a:noFill/>
              <a:ln cap="flat" cmpd="sng" w="19050">
                <a:solidFill>
                  <a:srgbClr val="E9DCCE"/>
                </a:solidFill>
                <a:prstDash val="solid"/>
                <a:round/>
                <a:headEnd len="med" w="med" type="none"/>
                <a:tailEnd len="med" w="med" type="none"/>
              </a:ln>
            </p:spPr>
          </p:cxnSp>
        </p:grpSp>
        <p:grpSp>
          <p:nvGrpSpPr>
            <p:cNvPr id="90" name="Google Shape;90;p13"/>
            <p:cNvGrpSpPr/>
            <p:nvPr/>
          </p:nvGrpSpPr>
          <p:grpSpPr>
            <a:xfrm>
              <a:off x="536625" y="7471803"/>
              <a:ext cx="5965350" cy="246300"/>
              <a:chOff x="536625" y="3597149"/>
              <a:chExt cx="5965350" cy="246300"/>
            </a:xfrm>
          </p:grpSpPr>
          <p:sp>
            <p:nvSpPr>
              <p:cNvPr id="91" name="Google Shape;91;p13"/>
              <p:cNvSpPr txBox="1"/>
              <p:nvPr/>
            </p:nvSpPr>
            <p:spPr>
              <a:xfrm>
                <a:off x="536625" y="3597149"/>
                <a:ext cx="24642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600">
                    <a:solidFill>
                      <a:srgbClr val="754A18"/>
                    </a:solidFill>
                    <a:latin typeface="Kalam"/>
                    <a:ea typeface="Kalam"/>
                    <a:cs typeface="Kalam"/>
                    <a:sym typeface="Kalam"/>
                  </a:rPr>
                  <a:t>9. Who is the better driver?</a:t>
                </a:r>
                <a:endParaRPr sz="1600">
                  <a:solidFill>
                    <a:srgbClr val="754A18"/>
                  </a:solidFill>
                  <a:latin typeface="Kalam"/>
                  <a:ea typeface="Kalam"/>
                  <a:cs typeface="Kalam"/>
                  <a:sym typeface="Kalam"/>
                </a:endParaRPr>
              </a:p>
            </p:txBody>
          </p:sp>
          <p:cxnSp>
            <p:nvCxnSpPr>
              <p:cNvPr id="92" name="Google Shape;92;p13"/>
              <p:cNvCxnSpPr/>
              <p:nvPr/>
            </p:nvCxnSpPr>
            <p:spPr>
              <a:xfrm rot="10800000">
                <a:off x="3047175" y="3795849"/>
                <a:ext cx="3454800" cy="0"/>
              </a:xfrm>
              <a:prstGeom prst="straightConnector1">
                <a:avLst/>
              </a:prstGeom>
              <a:noFill/>
              <a:ln cap="flat" cmpd="sng" w="19050">
                <a:solidFill>
                  <a:srgbClr val="E9DCCE"/>
                </a:solidFill>
                <a:prstDash val="solid"/>
                <a:round/>
                <a:headEnd len="med" w="med" type="none"/>
                <a:tailEnd len="med" w="med" type="none"/>
              </a:ln>
            </p:spPr>
          </p:cxnSp>
        </p:grpSp>
        <p:grpSp>
          <p:nvGrpSpPr>
            <p:cNvPr id="93" name="Google Shape;93;p13"/>
            <p:cNvGrpSpPr/>
            <p:nvPr/>
          </p:nvGrpSpPr>
          <p:grpSpPr>
            <a:xfrm>
              <a:off x="536625" y="7956138"/>
              <a:ext cx="5889175" cy="246300"/>
              <a:chOff x="536625" y="3597149"/>
              <a:chExt cx="5889175" cy="246300"/>
            </a:xfrm>
          </p:grpSpPr>
          <p:sp>
            <p:nvSpPr>
              <p:cNvPr id="94" name="Google Shape;94;p13"/>
              <p:cNvSpPr txBox="1"/>
              <p:nvPr/>
            </p:nvSpPr>
            <p:spPr>
              <a:xfrm>
                <a:off x="536625" y="3597149"/>
                <a:ext cx="24642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600">
                    <a:solidFill>
                      <a:srgbClr val="754A18"/>
                    </a:solidFill>
                    <a:latin typeface="Kalam"/>
                    <a:ea typeface="Kalam"/>
                    <a:cs typeface="Kalam"/>
                    <a:sym typeface="Kalam"/>
                  </a:rPr>
                  <a:t>10. Who is the better cook?</a:t>
                </a:r>
                <a:endParaRPr sz="1600">
                  <a:solidFill>
                    <a:srgbClr val="754A18"/>
                  </a:solidFill>
                  <a:latin typeface="Kalam"/>
                  <a:ea typeface="Kalam"/>
                  <a:cs typeface="Kalam"/>
                  <a:sym typeface="Kalam"/>
                </a:endParaRPr>
              </a:p>
            </p:txBody>
          </p:sp>
          <p:cxnSp>
            <p:nvCxnSpPr>
              <p:cNvPr id="95" name="Google Shape;95;p13"/>
              <p:cNvCxnSpPr/>
              <p:nvPr/>
            </p:nvCxnSpPr>
            <p:spPr>
              <a:xfrm rot="10800000">
                <a:off x="3067000" y="3795849"/>
                <a:ext cx="3358800" cy="0"/>
              </a:xfrm>
              <a:prstGeom prst="straightConnector1">
                <a:avLst/>
              </a:prstGeom>
              <a:noFill/>
              <a:ln cap="flat" cmpd="sng" w="19050">
                <a:solidFill>
                  <a:srgbClr val="E9DCCE"/>
                </a:solidFill>
                <a:prstDash val="solid"/>
                <a:round/>
                <a:headEnd len="med" w="med" type="none"/>
                <a:tailEnd len="med" w="med" type="none"/>
              </a:ln>
            </p:spPr>
          </p:cxnSp>
        </p:grpSp>
        <p:grpSp>
          <p:nvGrpSpPr>
            <p:cNvPr id="96" name="Google Shape;96;p13"/>
            <p:cNvGrpSpPr/>
            <p:nvPr/>
          </p:nvGrpSpPr>
          <p:grpSpPr>
            <a:xfrm>
              <a:off x="536625" y="8440473"/>
              <a:ext cx="5544700" cy="246300"/>
              <a:chOff x="536625" y="3597149"/>
              <a:chExt cx="5544700" cy="246300"/>
            </a:xfrm>
          </p:grpSpPr>
          <p:sp>
            <p:nvSpPr>
              <p:cNvPr id="97" name="Google Shape;97;p13"/>
              <p:cNvSpPr txBox="1"/>
              <p:nvPr/>
            </p:nvSpPr>
            <p:spPr>
              <a:xfrm>
                <a:off x="536625" y="3597149"/>
                <a:ext cx="26166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600">
                    <a:solidFill>
                      <a:srgbClr val="754A18"/>
                    </a:solidFill>
                    <a:latin typeface="Kalam"/>
                    <a:ea typeface="Kalam"/>
                    <a:cs typeface="Kalam"/>
                    <a:sym typeface="Kalam"/>
                  </a:rPr>
                  <a:t>11. Who spends more money?</a:t>
                </a:r>
                <a:endParaRPr sz="1600">
                  <a:solidFill>
                    <a:srgbClr val="754A18"/>
                  </a:solidFill>
                  <a:latin typeface="Kalam"/>
                  <a:ea typeface="Kalam"/>
                  <a:cs typeface="Kalam"/>
                  <a:sym typeface="Kalam"/>
                </a:endParaRPr>
              </a:p>
            </p:txBody>
          </p:sp>
          <p:cxnSp>
            <p:nvCxnSpPr>
              <p:cNvPr id="98" name="Google Shape;98;p13"/>
              <p:cNvCxnSpPr/>
              <p:nvPr/>
            </p:nvCxnSpPr>
            <p:spPr>
              <a:xfrm rot="10800000">
                <a:off x="3166525" y="3795851"/>
                <a:ext cx="2914800" cy="0"/>
              </a:xfrm>
              <a:prstGeom prst="straightConnector1">
                <a:avLst/>
              </a:prstGeom>
              <a:noFill/>
              <a:ln cap="flat" cmpd="sng" w="19050">
                <a:solidFill>
                  <a:srgbClr val="E9DCCE"/>
                </a:solidFill>
                <a:prstDash val="solid"/>
                <a:round/>
                <a:headEnd len="med" w="med" type="none"/>
                <a:tailEnd len="med" w="med" type="none"/>
              </a:ln>
            </p:spPr>
          </p:cxnSp>
        </p:grpSp>
        <p:grpSp>
          <p:nvGrpSpPr>
            <p:cNvPr id="99" name="Google Shape;99;p13"/>
            <p:cNvGrpSpPr/>
            <p:nvPr/>
          </p:nvGrpSpPr>
          <p:grpSpPr>
            <a:xfrm>
              <a:off x="536625" y="8924808"/>
              <a:ext cx="5332725" cy="246300"/>
              <a:chOff x="536625" y="3597149"/>
              <a:chExt cx="5332725" cy="246300"/>
            </a:xfrm>
          </p:grpSpPr>
          <p:sp>
            <p:nvSpPr>
              <p:cNvPr id="100" name="Google Shape;100;p13"/>
              <p:cNvSpPr txBox="1"/>
              <p:nvPr/>
            </p:nvSpPr>
            <p:spPr>
              <a:xfrm>
                <a:off x="536625" y="3597149"/>
                <a:ext cx="37692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600">
                    <a:solidFill>
                      <a:srgbClr val="754A18"/>
                    </a:solidFill>
                    <a:latin typeface="Kalam"/>
                    <a:ea typeface="Kalam"/>
                    <a:cs typeface="Kalam"/>
                    <a:sym typeface="Kalam"/>
                  </a:rPr>
                  <a:t>12. Where was your last vacation together?</a:t>
                </a:r>
                <a:endParaRPr sz="1600">
                  <a:solidFill>
                    <a:srgbClr val="754A18"/>
                  </a:solidFill>
                  <a:latin typeface="Kalam"/>
                  <a:ea typeface="Kalam"/>
                  <a:cs typeface="Kalam"/>
                  <a:sym typeface="Kalam"/>
                </a:endParaRPr>
              </a:p>
            </p:txBody>
          </p:sp>
          <p:cxnSp>
            <p:nvCxnSpPr>
              <p:cNvPr id="101" name="Google Shape;101;p13"/>
              <p:cNvCxnSpPr/>
              <p:nvPr/>
            </p:nvCxnSpPr>
            <p:spPr>
              <a:xfrm rot="10800000">
                <a:off x="4358850" y="3795841"/>
                <a:ext cx="1510500" cy="0"/>
              </a:xfrm>
              <a:prstGeom prst="straightConnector1">
                <a:avLst/>
              </a:prstGeom>
              <a:noFill/>
              <a:ln cap="flat" cmpd="sng" w="19050">
                <a:solidFill>
                  <a:srgbClr val="E9DCCE"/>
                </a:solidFill>
                <a:prstDash val="solid"/>
                <a:round/>
                <a:headEnd len="med" w="med" type="none"/>
                <a:tailEnd len="med" w="med" type="none"/>
              </a:ln>
            </p:spPr>
          </p:cxnSp>
        </p:grpSp>
        <p:grpSp>
          <p:nvGrpSpPr>
            <p:cNvPr id="102" name="Google Shape;102;p13"/>
            <p:cNvGrpSpPr/>
            <p:nvPr/>
          </p:nvGrpSpPr>
          <p:grpSpPr>
            <a:xfrm>
              <a:off x="536625" y="9409143"/>
              <a:ext cx="4604025" cy="246300"/>
              <a:chOff x="536625" y="3597149"/>
              <a:chExt cx="4604025" cy="246300"/>
            </a:xfrm>
          </p:grpSpPr>
          <p:sp>
            <p:nvSpPr>
              <p:cNvPr id="103" name="Google Shape;103;p13"/>
              <p:cNvSpPr txBox="1"/>
              <p:nvPr/>
            </p:nvSpPr>
            <p:spPr>
              <a:xfrm>
                <a:off x="536625" y="3597149"/>
                <a:ext cx="27888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600">
                    <a:solidFill>
                      <a:srgbClr val="754A18"/>
                    </a:solidFill>
                    <a:latin typeface="Kalam"/>
                    <a:ea typeface="Kalam"/>
                    <a:cs typeface="Kalam"/>
                    <a:sym typeface="Kalam"/>
                  </a:rPr>
                  <a:t>13. Who said “I love you” first?</a:t>
                </a:r>
                <a:endParaRPr sz="1600">
                  <a:solidFill>
                    <a:srgbClr val="754A18"/>
                  </a:solidFill>
                  <a:latin typeface="Kalam"/>
                  <a:ea typeface="Kalam"/>
                  <a:cs typeface="Kalam"/>
                  <a:sym typeface="Kalam"/>
                </a:endParaRPr>
              </a:p>
            </p:txBody>
          </p:sp>
          <p:cxnSp>
            <p:nvCxnSpPr>
              <p:cNvPr id="104" name="Google Shape;104;p13"/>
              <p:cNvCxnSpPr/>
              <p:nvPr/>
            </p:nvCxnSpPr>
            <p:spPr>
              <a:xfrm rot="10800000">
                <a:off x="3358650" y="3795849"/>
                <a:ext cx="1782000" cy="0"/>
              </a:xfrm>
              <a:prstGeom prst="straightConnector1">
                <a:avLst/>
              </a:prstGeom>
              <a:noFill/>
              <a:ln cap="flat" cmpd="sng" w="19050">
                <a:solidFill>
                  <a:srgbClr val="E9DCCE"/>
                </a:solidFill>
                <a:prstDash val="solid"/>
                <a:round/>
                <a:headEnd len="med" w="med" type="none"/>
                <a:tailEnd len="med" w="med" type="none"/>
              </a:ln>
            </p:spPr>
          </p:cxnSp>
        </p:grpSp>
        <p:grpSp>
          <p:nvGrpSpPr>
            <p:cNvPr id="105" name="Google Shape;105;p13"/>
            <p:cNvGrpSpPr/>
            <p:nvPr/>
          </p:nvGrpSpPr>
          <p:grpSpPr>
            <a:xfrm>
              <a:off x="536625" y="9893477"/>
              <a:ext cx="4504650" cy="246300"/>
              <a:chOff x="536625" y="3597149"/>
              <a:chExt cx="4504650" cy="246300"/>
            </a:xfrm>
          </p:grpSpPr>
          <p:sp>
            <p:nvSpPr>
              <p:cNvPr id="106" name="Google Shape;106;p13"/>
              <p:cNvSpPr txBox="1"/>
              <p:nvPr/>
            </p:nvSpPr>
            <p:spPr>
              <a:xfrm>
                <a:off x="536625" y="3597149"/>
                <a:ext cx="26499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600">
                    <a:solidFill>
                      <a:srgbClr val="754A18"/>
                    </a:solidFill>
                    <a:latin typeface="Kalam"/>
                    <a:ea typeface="Kalam"/>
                    <a:cs typeface="Kalam"/>
                    <a:sym typeface="Kalam"/>
                  </a:rPr>
                  <a:t>14. Who was interested first?</a:t>
                </a:r>
                <a:endParaRPr sz="1600">
                  <a:solidFill>
                    <a:srgbClr val="754A18"/>
                  </a:solidFill>
                  <a:latin typeface="Kalam"/>
                  <a:ea typeface="Kalam"/>
                  <a:cs typeface="Kalam"/>
                  <a:sym typeface="Kalam"/>
                </a:endParaRPr>
              </a:p>
            </p:txBody>
          </p:sp>
          <p:cxnSp>
            <p:nvCxnSpPr>
              <p:cNvPr id="107" name="Google Shape;107;p13"/>
              <p:cNvCxnSpPr/>
              <p:nvPr/>
            </p:nvCxnSpPr>
            <p:spPr>
              <a:xfrm rot="10800000">
                <a:off x="3173175" y="3795849"/>
                <a:ext cx="1868100" cy="0"/>
              </a:xfrm>
              <a:prstGeom prst="straightConnector1">
                <a:avLst/>
              </a:prstGeom>
              <a:noFill/>
              <a:ln cap="flat" cmpd="sng" w="19050">
                <a:solidFill>
                  <a:srgbClr val="E9DCCE"/>
                </a:solidFill>
                <a:prstDash val="solid"/>
                <a:round/>
                <a:headEnd len="med" w="med" type="none"/>
                <a:tailEnd len="med" w="med" type="none"/>
              </a:ln>
            </p:spPr>
          </p:cxnSp>
        </p:gr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