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692000" cx="7560000"/>
  <p:notesSz cx="6858000" cy="9144000"/>
  <p:embeddedFontLst>
    <p:embeddedFont>
      <p:font typeface="Poppins"/>
      <p:regular r:id="rId7"/>
      <p:bold r:id="rId8"/>
      <p:italic r:id="rId9"/>
      <p:boldItalic r:id="rId10"/>
    </p:embeddedFont>
    <p:embeddedFont>
      <p:font typeface="Dancing Script"/>
      <p:regular r:id="rId11"/>
      <p:bold r:id="rId12"/>
    </p:embeddedFont>
    <p:embeddedFont>
      <p:font typeface="Poppins ExtraLight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747775"/>
          </p15:clr>
        </p15:guide>
        <p15:guide id="2" pos="238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DancingScript-regular.fntdata"/><Relationship Id="rId10" Type="http://schemas.openxmlformats.org/officeDocument/2006/relationships/font" Target="fonts/Poppins-boldItalic.fntdata"/><Relationship Id="rId13" Type="http://schemas.openxmlformats.org/officeDocument/2006/relationships/font" Target="fonts/PoppinsExtraLight-regular.fntdata"/><Relationship Id="rId12" Type="http://schemas.openxmlformats.org/officeDocument/2006/relationships/font" Target="fonts/DancingScrip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Poppins-italic.fntdata"/><Relationship Id="rId15" Type="http://schemas.openxmlformats.org/officeDocument/2006/relationships/font" Target="fonts/PoppinsExtraLight-italic.fntdata"/><Relationship Id="rId14" Type="http://schemas.openxmlformats.org/officeDocument/2006/relationships/font" Target="fonts/PoppinsExtraLight-bold.fntdata"/><Relationship Id="rId16" Type="http://schemas.openxmlformats.org/officeDocument/2006/relationships/font" Target="fonts/PoppinsExtraLigh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Poppins-regular.fntdata"/><Relationship Id="rId8" Type="http://schemas.openxmlformats.org/officeDocument/2006/relationships/font" Target="fonts/Poppins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Gradient Fill.png"/>
          <p:cNvPicPr preferRelativeResize="0"/>
          <p:nvPr/>
        </p:nvPicPr>
        <p:blipFill rotWithShape="1">
          <a:blip r:embed="rId3">
            <a:alphaModFix/>
          </a:blip>
          <a:srcRect b="631" l="631" r="631" t="631"/>
          <a:stretch/>
        </p:blipFill>
        <p:spPr>
          <a:xfrm>
            <a:off x="161" y="0"/>
            <a:ext cx="7559577" cy="10691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3"/>
          <p:cNvGrpSpPr/>
          <p:nvPr/>
        </p:nvGrpSpPr>
        <p:grpSpPr>
          <a:xfrm>
            <a:off x="50" y="0"/>
            <a:ext cx="7560000" cy="10683425"/>
            <a:chOff x="50" y="0"/>
            <a:chExt cx="7560000" cy="10683425"/>
          </a:xfrm>
        </p:grpSpPr>
        <p:pic>
          <p:nvPicPr>
            <p:cNvPr id="56" name="Google Shape;56;p13" title="Gold Texture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08737" y="417839"/>
              <a:ext cx="6742526" cy="985632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7" name="Google Shape;57;p13"/>
            <p:cNvGrpSpPr/>
            <p:nvPr/>
          </p:nvGrpSpPr>
          <p:grpSpPr>
            <a:xfrm>
              <a:off x="50" y="0"/>
              <a:ext cx="7560000" cy="10683425"/>
              <a:chOff x="50" y="0"/>
              <a:chExt cx="7560000" cy="10683425"/>
            </a:xfrm>
          </p:grpSpPr>
          <p:pic>
            <p:nvPicPr>
              <p:cNvPr id="58" name="Google Shape;58;p13" title="Gold Texture-1.png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50" y="8177150"/>
                <a:ext cx="3941889" cy="25062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9" name="Google Shape;59;p13" title="Gold Texture-2.png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4805450" y="0"/>
                <a:ext cx="2754600" cy="293577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60" name="Google Shape;60;p13"/>
          <p:cNvSpPr/>
          <p:nvPr/>
        </p:nvSpPr>
        <p:spPr>
          <a:xfrm>
            <a:off x="1325450" y="2489299"/>
            <a:ext cx="4571616" cy="274195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gradFill>
                  <a:gsLst>
                    <a:gs pos="0">
                      <a:srgbClr val="A3804C"/>
                    </a:gs>
                    <a:gs pos="50000">
                      <a:srgbClr val="CBAD75"/>
                    </a:gs>
                    <a:gs pos="100000">
                      <a:srgbClr val="E3C992"/>
                    </a:gs>
                  </a:gsLst>
                  <a:lin ang="2700006" scaled="0"/>
                </a:gradFill>
                <a:latin typeface="Birthstone Bounce"/>
              </a:rPr>
              <a:t>Corporate </a:t>
            </a:r>
            <a:br>
              <a:rPr b="0" i="0">
                <a:ln>
                  <a:noFill/>
                </a:ln>
                <a:gradFill>
                  <a:gsLst>
                    <a:gs pos="0">
                      <a:srgbClr val="A3804C"/>
                    </a:gs>
                    <a:gs pos="50000">
                      <a:srgbClr val="CBAD75"/>
                    </a:gs>
                    <a:gs pos="100000">
                      <a:srgbClr val="E3C992"/>
                    </a:gs>
                  </a:gsLst>
                  <a:lin ang="2700006" scaled="0"/>
                </a:gradFill>
                <a:latin typeface="Birthstone Bounce"/>
              </a:rPr>
            </a:br>
            <a:r>
              <a:rPr b="0" i="0">
                <a:ln>
                  <a:noFill/>
                </a:ln>
                <a:gradFill>
                  <a:gsLst>
                    <a:gs pos="0">
                      <a:srgbClr val="A3804C"/>
                    </a:gs>
                    <a:gs pos="50000">
                      <a:srgbClr val="CBAD75"/>
                    </a:gs>
                    <a:gs pos="100000">
                      <a:srgbClr val="E3C992"/>
                    </a:gs>
                  </a:gsLst>
                  <a:lin ang="2700006" scaled="0"/>
                </a:gradFill>
                <a:latin typeface="Birthstone Bounce"/>
              </a:rPr>
              <a:t>Event</a:t>
            </a:r>
          </a:p>
        </p:txBody>
      </p:sp>
      <p:sp>
        <p:nvSpPr>
          <p:cNvPr id="61" name="Google Shape;61;p13"/>
          <p:cNvSpPr txBox="1"/>
          <p:nvPr/>
        </p:nvSpPr>
        <p:spPr>
          <a:xfrm>
            <a:off x="1984050" y="1840407"/>
            <a:ext cx="3591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>
                <a:solidFill>
                  <a:srgbClr val="E3C992"/>
                </a:solidFill>
                <a:latin typeface="Poppins ExtraLight"/>
                <a:ea typeface="Poppins ExtraLight"/>
                <a:cs typeface="Poppins ExtraLight"/>
                <a:sym typeface="Poppins ExtraLight"/>
              </a:rPr>
              <a:t>SAVE THE DATE</a:t>
            </a:r>
            <a:endParaRPr sz="1700">
              <a:solidFill>
                <a:srgbClr val="E3C992"/>
              </a:solidFill>
              <a:latin typeface="Poppins ExtraLight"/>
              <a:ea typeface="Poppins ExtraLight"/>
              <a:cs typeface="Poppins ExtraLight"/>
              <a:sym typeface="Poppins Extra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>
                <a:solidFill>
                  <a:srgbClr val="E3C992"/>
                </a:solidFill>
                <a:latin typeface="Poppins ExtraLight"/>
                <a:ea typeface="Poppins ExtraLight"/>
                <a:cs typeface="Poppins ExtraLight"/>
                <a:sym typeface="Poppins ExtraLight"/>
              </a:rPr>
              <a:t>FOR THE</a:t>
            </a:r>
            <a:endParaRPr sz="1700">
              <a:solidFill>
                <a:srgbClr val="E3C992"/>
              </a:solidFill>
              <a:latin typeface="Poppins ExtraLight"/>
              <a:ea typeface="Poppins ExtraLight"/>
              <a:cs typeface="Poppins ExtraLight"/>
              <a:sym typeface="Poppins ExtraLight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1984050" y="5426839"/>
            <a:ext cx="3591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>
                <a:solidFill>
                  <a:srgbClr val="E3C992"/>
                </a:solidFill>
                <a:latin typeface="Poppins ExtraLight"/>
                <a:ea typeface="Poppins ExtraLight"/>
                <a:cs typeface="Poppins ExtraLight"/>
                <a:sym typeface="Poppins ExtraLight"/>
              </a:rPr>
              <a:t>JUNE</a:t>
            </a:r>
            <a:endParaRPr sz="2400">
              <a:solidFill>
                <a:srgbClr val="E3C992"/>
              </a:solidFill>
              <a:latin typeface="Poppins ExtraLight"/>
              <a:ea typeface="Poppins ExtraLight"/>
              <a:cs typeface="Poppins ExtraLight"/>
              <a:sym typeface="Poppins ExtraLight"/>
            </a:endParaRPr>
          </a:p>
        </p:txBody>
      </p:sp>
      <p:grpSp>
        <p:nvGrpSpPr>
          <p:cNvPr id="63" name="Google Shape;63;p13"/>
          <p:cNvGrpSpPr/>
          <p:nvPr/>
        </p:nvGrpSpPr>
        <p:grpSpPr>
          <a:xfrm>
            <a:off x="1663401" y="5910575"/>
            <a:ext cx="1491000" cy="503425"/>
            <a:chOff x="1663401" y="5910575"/>
            <a:chExt cx="1491000" cy="503425"/>
          </a:xfrm>
        </p:grpSpPr>
        <p:sp>
          <p:nvSpPr>
            <p:cNvPr id="64" name="Google Shape;64;p13"/>
            <p:cNvSpPr txBox="1"/>
            <p:nvPr/>
          </p:nvSpPr>
          <p:spPr>
            <a:xfrm>
              <a:off x="1663401" y="5974025"/>
              <a:ext cx="1491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400">
                  <a:solidFill>
                    <a:srgbClr val="E3C992"/>
                  </a:solidFill>
                  <a:latin typeface="Poppins ExtraLight"/>
                  <a:ea typeface="Poppins ExtraLight"/>
                  <a:cs typeface="Poppins ExtraLight"/>
                  <a:sym typeface="Poppins ExtraLight"/>
                </a:rPr>
                <a:t>MONDAY</a:t>
              </a:r>
              <a:endParaRPr sz="2400">
                <a:solidFill>
                  <a:srgbClr val="E3C992"/>
                </a:solidFill>
                <a:latin typeface="Poppins ExtraLight"/>
                <a:ea typeface="Poppins ExtraLight"/>
                <a:cs typeface="Poppins ExtraLight"/>
                <a:sym typeface="Poppins ExtraLight"/>
              </a:endParaRPr>
            </a:p>
          </p:txBody>
        </p:sp>
        <p:cxnSp>
          <p:nvCxnSpPr>
            <p:cNvPr id="65" name="Google Shape;65;p13"/>
            <p:cNvCxnSpPr/>
            <p:nvPr/>
          </p:nvCxnSpPr>
          <p:spPr>
            <a:xfrm>
              <a:off x="1814450" y="5910575"/>
              <a:ext cx="1216800" cy="0"/>
            </a:xfrm>
            <a:prstGeom prst="straightConnector1">
              <a:avLst/>
            </a:prstGeom>
            <a:noFill/>
            <a:ln cap="flat" cmpd="sng" w="19050">
              <a:solidFill>
                <a:srgbClr val="BD9356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" name="Google Shape;66;p13"/>
            <p:cNvCxnSpPr/>
            <p:nvPr/>
          </p:nvCxnSpPr>
          <p:spPr>
            <a:xfrm>
              <a:off x="1814450" y="6414000"/>
              <a:ext cx="1216800" cy="0"/>
            </a:xfrm>
            <a:prstGeom prst="straightConnector1">
              <a:avLst/>
            </a:prstGeom>
            <a:noFill/>
            <a:ln cap="flat" cmpd="sng" w="19050">
              <a:solidFill>
                <a:srgbClr val="BD9356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67" name="Google Shape;67;p13"/>
          <p:cNvGrpSpPr/>
          <p:nvPr/>
        </p:nvGrpSpPr>
        <p:grpSpPr>
          <a:xfrm>
            <a:off x="4392901" y="5910575"/>
            <a:ext cx="1491000" cy="503425"/>
            <a:chOff x="1663401" y="5910575"/>
            <a:chExt cx="1491000" cy="503425"/>
          </a:xfrm>
        </p:grpSpPr>
        <p:sp>
          <p:nvSpPr>
            <p:cNvPr id="68" name="Google Shape;68;p13"/>
            <p:cNvSpPr txBox="1"/>
            <p:nvPr/>
          </p:nvSpPr>
          <p:spPr>
            <a:xfrm>
              <a:off x="1663401" y="6030638"/>
              <a:ext cx="14910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900">
                  <a:solidFill>
                    <a:srgbClr val="E3C992"/>
                  </a:solidFill>
                  <a:latin typeface="Poppins ExtraLight"/>
                  <a:ea typeface="Poppins ExtraLight"/>
                  <a:cs typeface="Poppins ExtraLight"/>
                  <a:sym typeface="Poppins ExtraLight"/>
                </a:rPr>
                <a:t>7PM - 10PM</a:t>
              </a:r>
              <a:endParaRPr sz="1900">
                <a:solidFill>
                  <a:srgbClr val="E3C992"/>
                </a:solidFill>
                <a:latin typeface="Poppins ExtraLight"/>
                <a:ea typeface="Poppins ExtraLight"/>
                <a:cs typeface="Poppins ExtraLight"/>
                <a:sym typeface="Poppins ExtraLight"/>
              </a:endParaRPr>
            </a:p>
          </p:txBody>
        </p:sp>
        <p:cxnSp>
          <p:nvCxnSpPr>
            <p:cNvPr id="69" name="Google Shape;69;p13"/>
            <p:cNvCxnSpPr/>
            <p:nvPr/>
          </p:nvCxnSpPr>
          <p:spPr>
            <a:xfrm>
              <a:off x="1814450" y="5910575"/>
              <a:ext cx="1216800" cy="0"/>
            </a:xfrm>
            <a:prstGeom prst="straightConnector1">
              <a:avLst/>
            </a:prstGeom>
            <a:noFill/>
            <a:ln cap="flat" cmpd="sng" w="19050">
              <a:solidFill>
                <a:srgbClr val="E3C99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" name="Google Shape;70;p13"/>
            <p:cNvCxnSpPr/>
            <p:nvPr/>
          </p:nvCxnSpPr>
          <p:spPr>
            <a:xfrm>
              <a:off x="1814450" y="6414000"/>
              <a:ext cx="1216800" cy="0"/>
            </a:xfrm>
            <a:prstGeom prst="straightConnector1">
              <a:avLst/>
            </a:prstGeom>
            <a:noFill/>
            <a:ln cap="flat" cmpd="sng" w="19050">
              <a:solidFill>
                <a:srgbClr val="E3C99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71" name="Google Shape;71;p13"/>
          <p:cNvSpPr txBox="1"/>
          <p:nvPr/>
        </p:nvSpPr>
        <p:spPr>
          <a:xfrm>
            <a:off x="1984050" y="6519544"/>
            <a:ext cx="3591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400">
                <a:solidFill>
                  <a:srgbClr val="E3C992"/>
                </a:solidFill>
                <a:latin typeface="Poppins ExtraLight"/>
                <a:ea typeface="Poppins ExtraLight"/>
                <a:cs typeface="Poppins ExtraLight"/>
                <a:sym typeface="Poppins ExtraLight"/>
              </a:rPr>
              <a:t>2025</a:t>
            </a:r>
            <a:endParaRPr sz="2400">
              <a:solidFill>
                <a:srgbClr val="E3C992"/>
              </a:solidFill>
              <a:latin typeface="Poppins ExtraLight"/>
              <a:ea typeface="Poppins ExtraLight"/>
              <a:cs typeface="Poppins ExtraLight"/>
              <a:sym typeface="Poppins ExtraLight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2976400" y="5876730"/>
            <a:ext cx="1607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3800">
                <a:solidFill>
                  <a:srgbClr val="E3C992"/>
                </a:solidFill>
                <a:latin typeface="Poppins"/>
                <a:ea typeface="Poppins"/>
                <a:cs typeface="Poppins"/>
                <a:sym typeface="Poppins"/>
              </a:rPr>
              <a:t>9TH</a:t>
            </a:r>
            <a:endParaRPr sz="3800">
              <a:solidFill>
                <a:srgbClr val="E3C99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1298550" y="7186161"/>
            <a:ext cx="4962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>
                <a:solidFill>
                  <a:srgbClr val="E3C992"/>
                </a:solidFill>
                <a:latin typeface="Poppins ExtraLight"/>
                <a:ea typeface="Poppins ExtraLight"/>
                <a:cs typeface="Poppins ExtraLight"/>
                <a:sym typeface="Poppins ExtraLight"/>
              </a:rPr>
              <a:t>We sincerely hope you will join us. Your insight and expertise fuel our collective success, and we look forward to your valuable contributions.</a:t>
            </a:r>
            <a:endParaRPr>
              <a:solidFill>
                <a:srgbClr val="E3C992"/>
              </a:solidFill>
              <a:latin typeface="Poppins ExtraLight"/>
              <a:ea typeface="Poppins ExtraLight"/>
              <a:cs typeface="Poppins ExtraLight"/>
              <a:sym typeface="Poppins ExtraLight"/>
            </a:endParaRPr>
          </a:p>
        </p:txBody>
      </p:sp>
      <p:grpSp>
        <p:nvGrpSpPr>
          <p:cNvPr id="74" name="Google Shape;74;p13"/>
          <p:cNvGrpSpPr/>
          <p:nvPr/>
        </p:nvGrpSpPr>
        <p:grpSpPr>
          <a:xfrm>
            <a:off x="2402750" y="8177150"/>
            <a:ext cx="2754600" cy="400200"/>
            <a:chOff x="2402750" y="8177150"/>
            <a:chExt cx="2754600" cy="400200"/>
          </a:xfrm>
        </p:grpSpPr>
        <p:sp>
          <p:nvSpPr>
            <p:cNvPr id="75" name="Google Shape;75;p13"/>
            <p:cNvSpPr txBox="1"/>
            <p:nvPr/>
          </p:nvSpPr>
          <p:spPr>
            <a:xfrm>
              <a:off x="2402750" y="8177150"/>
              <a:ext cx="27546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300">
                  <a:solidFill>
                    <a:srgbClr val="E3C992"/>
                  </a:solidFill>
                  <a:latin typeface="Dancing Script"/>
                  <a:ea typeface="Dancing Script"/>
                  <a:cs typeface="Dancing Script"/>
                  <a:sym typeface="Dancing Script"/>
                </a:rPr>
                <a:t>RSVP:</a:t>
              </a:r>
              <a:endParaRPr sz="1300">
                <a:solidFill>
                  <a:srgbClr val="E3C992"/>
                </a:solidFill>
                <a:latin typeface="Dancing Script"/>
                <a:ea typeface="Dancing Script"/>
                <a:cs typeface="Dancing Script"/>
                <a:sym typeface="Dancing Script"/>
              </a:endParaRPr>
            </a:p>
          </p:txBody>
        </p:sp>
        <p:sp>
          <p:nvSpPr>
            <p:cNvPr id="76" name="Google Shape;76;p13"/>
            <p:cNvSpPr txBox="1"/>
            <p:nvPr/>
          </p:nvSpPr>
          <p:spPr>
            <a:xfrm>
              <a:off x="2402750" y="8377250"/>
              <a:ext cx="2754600" cy="200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300">
                  <a:solidFill>
                    <a:srgbClr val="E3C992"/>
                  </a:solidFill>
                  <a:latin typeface="Dancing Script"/>
                  <a:ea typeface="Dancing Script"/>
                  <a:cs typeface="Dancing Script"/>
                  <a:sym typeface="Dancing Script"/>
                </a:rPr>
                <a:t>Mark Henderson +1 123 456 7890</a:t>
              </a:r>
              <a:endParaRPr sz="1300">
                <a:solidFill>
                  <a:srgbClr val="E3C992"/>
                </a:solidFill>
                <a:latin typeface="Dancing Script"/>
                <a:ea typeface="Dancing Script"/>
                <a:cs typeface="Dancing Script"/>
                <a:sym typeface="Dancing Scrip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