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10692000" cx="7560000"/>
  <p:notesSz cx="6858000" cy="9144000"/>
  <p:embeddedFontLst>
    <p:embeddedFont>
      <p:font typeface="Poppins"/>
      <p:regular r:id="rId7"/>
      <p:bold r:id="rId8"/>
      <p:italic r:id="rId9"/>
      <p:boldItalic r:id="rId10"/>
    </p:embeddedFont>
    <p:embeddedFont>
      <p:font typeface="Poppins Medium"/>
      <p:regular r:id="rId11"/>
      <p:bold r:id="rId12"/>
      <p:italic r:id="rId13"/>
      <p:boldItalic r:id="rId14"/>
    </p:embeddedFont>
    <p:embeddedFont>
      <p:font typeface="Poppins SemiBold"/>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227">
          <p15:clr>
            <a:srgbClr val="747775"/>
          </p15:clr>
        </p15:guide>
        <p15:guide id="2" pos="4535">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27"/>
        <p:guide pos="4535"/>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PoppinsMedium-regular.fntdata"/><Relationship Id="rId10" Type="http://schemas.openxmlformats.org/officeDocument/2006/relationships/font" Target="fonts/Poppins-boldItalic.fntdata"/><Relationship Id="rId13" Type="http://schemas.openxmlformats.org/officeDocument/2006/relationships/font" Target="fonts/PoppinsMedium-italic.fntdata"/><Relationship Id="rId12" Type="http://schemas.openxmlformats.org/officeDocument/2006/relationships/font" Target="fonts/PoppinsMedium-bold.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Poppins-italic.fntdata"/><Relationship Id="rId15" Type="http://schemas.openxmlformats.org/officeDocument/2006/relationships/font" Target="fonts/PoppinsSemiBold-regular.fntdata"/><Relationship Id="rId14" Type="http://schemas.openxmlformats.org/officeDocument/2006/relationships/font" Target="fonts/PoppinsMedium-boldItalic.fntdata"/><Relationship Id="rId17" Type="http://schemas.openxmlformats.org/officeDocument/2006/relationships/font" Target="fonts/PoppinsSemiBold-italic.fntdata"/><Relationship Id="rId16" Type="http://schemas.openxmlformats.org/officeDocument/2006/relationships/font" Target="fonts/PoppinsSemiBold-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PoppinsSemiBold-boldItalic.fntdata"/><Relationship Id="rId7" Type="http://schemas.openxmlformats.org/officeDocument/2006/relationships/font" Target="fonts/Poppins-regular.fntdata"/><Relationship Id="rId8" Type="http://schemas.openxmlformats.org/officeDocument/2006/relationships/font" Target="fonts/Poppins-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1301100" y="254396"/>
            <a:ext cx="4957800" cy="477300"/>
          </a:xfrm>
          <a:prstGeom prst="rect">
            <a:avLst/>
          </a:prstGeom>
          <a:noFill/>
          <a:ln>
            <a:noFill/>
          </a:ln>
        </p:spPr>
        <p:txBody>
          <a:bodyPr anchorCtr="0" anchor="t" bIns="0" lIns="0" spcFirstLastPara="1" rIns="0" wrap="square" tIns="0">
            <a:spAutoFit/>
          </a:bodyPr>
          <a:lstStyle/>
          <a:p>
            <a:pPr indent="0" lvl="0" marL="0" rtl="0" algn="ctr">
              <a:spcBef>
                <a:spcPts val="0"/>
              </a:spcBef>
              <a:spcAft>
                <a:spcPts val="0"/>
              </a:spcAft>
              <a:buNone/>
            </a:pPr>
            <a:r>
              <a:rPr lang="uk" sz="3100">
                <a:latin typeface="Poppins Medium"/>
                <a:ea typeface="Poppins Medium"/>
                <a:cs typeface="Poppins Medium"/>
                <a:sym typeface="Poppins Medium"/>
              </a:rPr>
              <a:t>Contractor Proposal</a:t>
            </a:r>
            <a:endParaRPr sz="3100">
              <a:latin typeface="Poppins Medium"/>
              <a:ea typeface="Poppins Medium"/>
              <a:cs typeface="Poppins Medium"/>
              <a:sym typeface="Poppins Medium"/>
            </a:endParaRPr>
          </a:p>
        </p:txBody>
      </p:sp>
      <p:grpSp>
        <p:nvGrpSpPr>
          <p:cNvPr id="55" name="Google Shape;55;p13"/>
          <p:cNvGrpSpPr/>
          <p:nvPr/>
        </p:nvGrpSpPr>
        <p:grpSpPr>
          <a:xfrm>
            <a:off x="360000" y="1035300"/>
            <a:ext cx="6845975" cy="1380752"/>
            <a:chOff x="360000" y="1035300"/>
            <a:chExt cx="6845975" cy="1380752"/>
          </a:xfrm>
        </p:grpSpPr>
        <p:grpSp>
          <p:nvGrpSpPr>
            <p:cNvPr id="56" name="Google Shape;56;p13"/>
            <p:cNvGrpSpPr/>
            <p:nvPr/>
          </p:nvGrpSpPr>
          <p:grpSpPr>
            <a:xfrm>
              <a:off x="360000" y="1035300"/>
              <a:ext cx="6845975" cy="247875"/>
              <a:chOff x="360000" y="1035300"/>
              <a:chExt cx="6845975" cy="247875"/>
            </a:xfrm>
          </p:grpSpPr>
          <p:sp>
            <p:nvSpPr>
              <p:cNvPr id="57" name="Google Shape;57;p13"/>
              <p:cNvSpPr txBox="1"/>
              <p:nvPr/>
            </p:nvSpPr>
            <p:spPr>
              <a:xfrm>
                <a:off x="360000" y="1035300"/>
                <a:ext cx="22134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latin typeface="Poppins SemiBold"/>
                    <a:ea typeface="Poppins SemiBold"/>
                    <a:cs typeface="Poppins SemiBold"/>
                    <a:sym typeface="Poppins SemiBold"/>
                  </a:rPr>
                  <a:t>Client Information</a:t>
                </a:r>
                <a:endParaRPr sz="1100">
                  <a:latin typeface="Poppins SemiBold"/>
                  <a:ea typeface="Poppins SemiBold"/>
                  <a:cs typeface="Poppins SemiBold"/>
                  <a:sym typeface="Poppins SemiBold"/>
                </a:endParaRPr>
              </a:p>
            </p:txBody>
          </p:sp>
          <p:cxnSp>
            <p:nvCxnSpPr>
              <p:cNvPr id="58" name="Google Shape;58;p13"/>
              <p:cNvCxnSpPr/>
              <p:nvPr/>
            </p:nvCxnSpPr>
            <p:spPr>
              <a:xfrm>
                <a:off x="360875" y="1283175"/>
                <a:ext cx="6845100" cy="0"/>
              </a:xfrm>
              <a:prstGeom prst="straightConnector1">
                <a:avLst/>
              </a:prstGeom>
              <a:noFill/>
              <a:ln cap="flat" cmpd="sng" w="19050">
                <a:solidFill>
                  <a:srgbClr val="717171"/>
                </a:solidFill>
                <a:prstDash val="solid"/>
                <a:round/>
                <a:headEnd len="med" w="med" type="none"/>
                <a:tailEnd len="med" w="med" type="none"/>
              </a:ln>
            </p:spPr>
          </p:cxnSp>
        </p:grpSp>
        <p:grpSp>
          <p:nvGrpSpPr>
            <p:cNvPr id="59" name="Google Shape;59;p13"/>
            <p:cNvGrpSpPr/>
            <p:nvPr/>
          </p:nvGrpSpPr>
          <p:grpSpPr>
            <a:xfrm>
              <a:off x="360000" y="1446825"/>
              <a:ext cx="6842125" cy="969227"/>
              <a:chOff x="360000" y="1446825"/>
              <a:chExt cx="6842125" cy="969227"/>
            </a:xfrm>
          </p:grpSpPr>
          <p:grpSp>
            <p:nvGrpSpPr>
              <p:cNvPr id="60" name="Google Shape;60;p13"/>
              <p:cNvGrpSpPr/>
              <p:nvPr/>
            </p:nvGrpSpPr>
            <p:grpSpPr>
              <a:xfrm>
                <a:off x="360000" y="1446825"/>
                <a:ext cx="6842125" cy="153900"/>
                <a:chOff x="360000" y="1446825"/>
                <a:chExt cx="6842125" cy="153900"/>
              </a:xfrm>
            </p:grpSpPr>
            <p:sp>
              <p:nvSpPr>
                <p:cNvPr id="61" name="Google Shape;61;p13"/>
                <p:cNvSpPr txBox="1"/>
                <p:nvPr/>
              </p:nvSpPr>
              <p:spPr>
                <a:xfrm>
                  <a:off x="360000" y="1446825"/>
                  <a:ext cx="6450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444444"/>
                      </a:solidFill>
                      <a:latin typeface="Poppins"/>
                      <a:ea typeface="Poppins"/>
                      <a:cs typeface="Poppins"/>
                      <a:sym typeface="Poppins"/>
                    </a:rPr>
                    <a:t>Name:</a:t>
                  </a:r>
                  <a:endParaRPr sz="1000">
                    <a:solidFill>
                      <a:srgbClr val="444444"/>
                    </a:solidFill>
                    <a:latin typeface="Poppins"/>
                    <a:ea typeface="Poppins"/>
                    <a:cs typeface="Poppins"/>
                    <a:sym typeface="Poppins"/>
                  </a:endParaRPr>
                </a:p>
              </p:txBody>
            </p:sp>
            <p:cxnSp>
              <p:nvCxnSpPr>
                <p:cNvPr id="62" name="Google Shape;62;p13"/>
                <p:cNvCxnSpPr/>
                <p:nvPr/>
              </p:nvCxnSpPr>
              <p:spPr>
                <a:xfrm rot="10800000">
                  <a:off x="812125" y="1573150"/>
                  <a:ext cx="6390000" cy="0"/>
                </a:xfrm>
                <a:prstGeom prst="straightConnector1">
                  <a:avLst/>
                </a:prstGeom>
                <a:noFill/>
                <a:ln cap="flat" cmpd="sng" w="9525">
                  <a:solidFill>
                    <a:srgbClr val="E5E5E5"/>
                  </a:solidFill>
                  <a:prstDash val="solid"/>
                  <a:round/>
                  <a:headEnd len="med" w="med" type="none"/>
                  <a:tailEnd len="med" w="med" type="none"/>
                </a:ln>
              </p:spPr>
            </p:cxnSp>
          </p:grpSp>
          <p:grpSp>
            <p:nvGrpSpPr>
              <p:cNvPr id="63" name="Google Shape;63;p13"/>
              <p:cNvGrpSpPr/>
              <p:nvPr/>
            </p:nvGrpSpPr>
            <p:grpSpPr>
              <a:xfrm>
                <a:off x="360000" y="1650657"/>
                <a:ext cx="6842125" cy="153900"/>
                <a:chOff x="360000" y="1446825"/>
                <a:chExt cx="6842125" cy="153900"/>
              </a:xfrm>
            </p:grpSpPr>
            <p:sp>
              <p:nvSpPr>
                <p:cNvPr id="64" name="Google Shape;64;p13"/>
                <p:cNvSpPr txBox="1"/>
                <p:nvPr/>
              </p:nvSpPr>
              <p:spPr>
                <a:xfrm>
                  <a:off x="360000" y="1446825"/>
                  <a:ext cx="1595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444444"/>
                      </a:solidFill>
                      <a:latin typeface="Poppins"/>
                      <a:ea typeface="Poppins"/>
                      <a:cs typeface="Poppins"/>
                      <a:sym typeface="Poppins"/>
                    </a:rPr>
                    <a:t>Company/Organization:</a:t>
                  </a:r>
                  <a:endParaRPr sz="1000">
                    <a:solidFill>
                      <a:srgbClr val="444444"/>
                    </a:solidFill>
                    <a:latin typeface="Poppins"/>
                    <a:ea typeface="Poppins"/>
                    <a:cs typeface="Poppins"/>
                    <a:sym typeface="Poppins"/>
                  </a:endParaRPr>
                </a:p>
              </p:txBody>
            </p:sp>
            <p:cxnSp>
              <p:nvCxnSpPr>
                <p:cNvPr id="65" name="Google Shape;65;p13"/>
                <p:cNvCxnSpPr/>
                <p:nvPr/>
              </p:nvCxnSpPr>
              <p:spPr>
                <a:xfrm rot="10800000">
                  <a:off x="1955725" y="1573150"/>
                  <a:ext cx="5246400" cy="0"/>
                </a:xfrm>
                <a:prstGeom prst="straightConnector1">
                  <a:avLst/>
                </a:prstGeom>
                <a:noFill/>
                <a:ln cap="flat" cmpd="sng" w="9525">
                  <a:solidFill>
                    <a:srgbClr val="E5E5E5"/>
                  </a:solidFill>
                  <a:prstDash val="solid"/>
                  <a:round/>
                  <a:headEnd len="med" w="med" type="none"/>
                  <a:tailEnd len="med" w="med" type="none"/>
                </a:ln>
              </p:spPr>
            </p:cxnSp>
          </p:grpSp>
          <p:grpSp>
            <p:nvGrpSpPr>
              <p:cNvPr id="66" name="Google Shape;66;p13"/>
              <p:cNvGrpSpPr/>
              <p:nvPr/>
            </p:nvGrpSpPr>
            <p:grpSpPr>
              <a:xfrm>
                <a:off x="360000" y="1854489"/>
                <a:ext cx="6842125" cy="153900"/>
                <a:chOff x="360000" y="1446825"/>
                <a:chExt cx="6842125" cy="153900"/>
              </a:xfrm>
            </p:grpSpPr>
            <p:sp>
              <p:nvSpPr>
                <p:cNvPr id="67" name="Google Shape;67;p13"/>
                <p:cNvSpPr txBox="1"/>
                <p:nvPr/>
              </p:nvSpPr>
              <p:spPr>
                <a:xfrm>
                  <a:off x="360000" y="1446825"/>
                  <a:ext cx="11904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444444"/>
                      </a:solidFill>
                      <a:latin typeface="Poppins"/>
                      <a:ea typeface="Poppins"/>
                      <a:cs typeface="Poppins"/>
                      <a:sym typeface="Poppins"/>
                    </a:rPr>
                    <a:t>Contact Number:</a:t>
                  </a:r>
                  <a:endParaRPr sz="1000">
                    <a:solidFill>
                      <a:srgbClr val="444444"/>
                    </a:solidFill>
                    <a:latin typeface="Poppins"/>
                    <a:ea typeface="Poppins"/>
                    <a:cs typeface="Poppins"/>
                    <a:sym typeface="Poppins"/>
                  </a:endParaRPr>
                </a:p>
              </p:txBody>
            </p:sp>
            <p:cxnSp>
              <p:nvCxnSpPr>
                <p:cNvPr id="68" name="Google Shape;68;p13"/>
                <p:cNvCxnSpPr/>
                <p:nvPr/>
              </p:nvCxnSpPr>
              <p:spPr>
                <a:xfrm rot="10800000">
                  <a:off x="1538725" y="1573150"/>
                  <a:ext cx="5663400" cy="0"/>
                </a:xfrm>
                <a:prstGeom prst="straightConnector1">
                  <a:avLst/>
                </a:prstGeom>
                <a:noFill/>
                <a:ln cap="flat" cmpd="sng" w="9525">
                  <a:solidFill>
                    <a:srgbClr val="E5E5E5"/>
                  </a:solidFill>
                  <a:prstDash val="solid"/>
                  <a:round/>
                  <a:headEnd len="med" w="med" type="none"/>
                  <a:tailEnd len="med" w="med" type="none"/>
                </a:ln>
              </p:spPr>
            </p:cxnSp>
          </p:grpSp>
          <p:grpSp>
            <p:nvGrpSpPr>
              <p:cNvPr id="69" name="Google Shape;69;p13"/>
              <p:cNvGrpSpPr/>
              <p:nvPr/>
            </p:nvGrpSpPr>
            <p:grpSpPr>
              <a:xfrm>
                <a:off x="360000" y="2058320"/>
                <a:ext cx="6842125" cy="153900"/>
                <a:chOff x="360000" y="1446825"/>
                <a:chExt cx="6842125" cy="153900"/>
              </a:xfrm>
            </p:grpSpPr>
            <p:sp>
              <p:nvSpPr>
                <p:cNvPr id="70" name="Google Shape;70;p13"/>
                <p:cNvSpPr txBox="1"/>
                <p:nvPr/>
              </p:nvSpPr>
              <p:spPr>
                <a:xfrm>
                  <a:off x="360000" y="1446825"/>
                  <a:ext cx="11904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444444"/>
                      </a:solidFill>
                      <a:latin typeface="Poppins"/>
                      <a:ea typeface="Poppins"/>
                      <a:cs typeface="Poppins"/>
                      <a:sym typeface="Poppins"/>
                    </a:rPr>
                    <a:t>Email Address:</a:t>
                  </a:r>
                  <a:endParaRPr sz="1000">
                    <a:solidFill>
                      <a:srgbClr val="444444"/>
                    </a:solidFill>
                    <a:latin typeface="Poppins"/>
                    <a:ea typeface="Poppins"/>
                    <a:cs typeface="Poppins"/>
                    <a:sym typeface="Poppins"/>
                  </a:endParaRPr>
                </a:p>
              </p:txBody>
            </p:sp>
            <p:cxnSp>
              <p:nvCxnSpPr>
                <p:cNvPr id="71" name="Google Shape;71;p13"/>
                <p:cNvCxnSpPr/>
                <p:nvPr/>
              </p:nvCxnSpPr>
              <p:spPr>
                <a:xfrm rot="10800000">
                  <a:off x="1368325" y="1566551"/>
                  <a:ext cx="5833800" cy="0"/>
                </a:xfrm>
                <a:prstGeom prst="straightConnector1">
                  <a:avLst/>
                </a:prstGeom>
                <a:noFill/>
                <a:ln cap="flat" cmpd="sng" w="9525">
                  <a:solidFill>
                    <a:srgbClr val="E5E5E5"/>
                  </a:solidFill>
                  <a:prstDash val="solid"/>
                  <a:round/>
                  <a:headEnd len="med" w="med" type="none"/>
                  <a:tailEnd len="med" w="med" type="none"/>
                </a:ln>
              </p:spPr>
            </p:cxnSp>
          </p:grpSp>
          <p:grpSp>
            <p:nvGrpSpPr>
              <p:cNvPr id="72" name="Google Shape;72;p13"/>
              <p:cNvGrpSpPr/>
              <p:nvPr/>
            </p:nvGrpSpPr>
            <p:grpSpPr>
              <a:xfrm>
                <a:off x="360000" y="2262152"/>
                <a:ext cx="6842125" cy="153900"/>
                <a:chOff x="360000" y="1446825"/>
                <a:chExt cx="6842125" cy="153900"/>
              </a:xfrm>
            </p:grpSpPr>
            <p:sp>
              <p:nvSpPr>
                <p:cNvPr id="73" name="Google Shape;73;p13"/>
                <p:cNvSpPr txBox="1"/>
                <p:nvPr/>
              </p:nvSpPr>
              <p:spPr>
                <a:xfrm>
                  <a:off x="360000" y="1446825"/>
                  <a:ext cx="11904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444444"/>
                      </a:solidFill>
                      <a:latin typeface="Poppins"/>
                      <a:ea typeface="Poppins"/>
                      <a:cs typeface="Poppins"/>
                      <a:sym typeface="Poppins"/>
                    </a:rPr>
                    <a:t>Project Address:</a:t>
                  </a:r>
                  <a:endParaRPr sz="1000">
                    <a:solidFill>
                      <a:srgbClr val="444444"/>
                    </a:solidFill>
                    <a:latin typeface="Poppins"/>
                    <a:ea typeface="Poppins"/>
                    <a:cs typeface="Poppins"/>
                    <a:sym typeface="Poppins"/>
                  </a:endParaRPr>
                </a:p>
              </p:txBody>
            </p:sp>
            <p:cxnSp>
              <p:nvCxnSpPr>
                <p:cNvPr id="74" name="Google Shape;74;p13"/>
                <p:cNvCxnSpPr/>
                <p:nvPr/>
              </p:nvCxnSpPr>
              <p:spPr>
                <a:xfrm rot="10800000">
                  <a:off x="1462825" y="1566551"/>
                  <a:ext cx="5739300" cy="0"/>
                </a:xfrm>
                <a:prstGeom prst="straightConnector1">
                  <a:avLst/>
                </a:prstGeom>
                <a:noFill/>
                <a:ln cap="flat" cmpd="sng" w="9525">
                  <a:solidFill>
                    <a:srgbClr val="E5E5E5"/>
                  </a:solidFill>
                  <a:prstDash val="solid"/>
                  <a:round/>
                  <a:headEnd len="med" w="med" type="none"/>
                  <a:tailEnd len="med" w="med" type="none"/>
                </a:ln>
              </p:spPr>
            </p:cxnSp>
          </p:grpSp>
        </p:grpSp>
      </p:grpSp>
      <p:grpSp>
        <p:nvGrpSpPr>
          <p:cNvPr id="75" name="Google Shape;75;p13"/>
          <p:cNvGrpSpPr/>
          <p:nvPr/>
        </p:nvGrpSpPr>
        <p:grpSpPr>
          <a:xfrm>
            <a:off x="360000" y="2664194"/>
            <a:ext cx="6845975" cy="1176931"/>
            <a:chOff x="360000" y="1035300"/>
            <a:chExt cx="6845975" cy="1176931"/>
          </a:xfrm>
        </p:grpSpPr>
        <p:grpSp>
          <p:nvGrpSpPr>
            <p:cNvPr id="76" name="Google Shape;76;p13"/>
            <p:cNvGrpSpPr/>
            <p:nvPr/>
          </p:nvGrpSpPr>
          <p:grpSpPr>
            <a:xfrm>
              <a:off x="360000" y="1035300"/>
              <a:ext cx="6845975" cy="247875"/>
              <a:chOff x="360000" y="1035300"/>
              <a:chExt cx="6845975" cy="247875"/>
            </a:xfrm>
          </p:grpSpPr>
          <p:sp>
            <p:nvSpPr>
              <p:cNvPr id="77" name="Google Shape;77;p13"/>
              <p:cNvSpPr txBox="1"/>
              <p:nvPr/>
            </p:nvSpPr>
            <p:spPr>
              <a:xfrm>
                <a:off x="360000" y="1035300"/>
                <a:ext cx="22134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latin typeface="Poppins SemiBold"/>
                    <a:ea typeface="Poppins SemiBold"/>
                    <a:cs typeface="Poppins SemiBold"/>
                    <a:sym typeface="Poppins SemiBold"/>
                  </a:rPr>
                  <a:t>Project Overview</a:t>
                </a:r>
                <a:endParaRPr sz="1100">
                  <a:latin typeface="Poppins SemiBold"/>
                  <a:ea typeface="Poppins SemiBold"/>
                  <a:cs typeface="Poppins SemiBold"/>
                  <a:sym typeface="Poppins SemiBold"/>
                </a:endParaRPr>
              </a:p>
            </p:txBody>
          </p:sp>
          <p:cxnSp>
            <p:nvCxnSpPr>
              <p:cNvPr id="78" name="Google Shape;78;p13"/>
              <p:cNvCxnSpPr/>
              <p:nvPr/>
            </p:nvCxnSpPr>
            <p:spPr>
              <a:xfrm>
                <a:off x="360875" y="1283175"/>
                <a:ext cx="6845100" cy="0"/>
              </a:xfrm>
              <a:prstGeom prst="straightConnector1">
                <a:avLst/>
              </a:prstGeom>
              <a:noFill/>
              <a:ln cap="flat" cmpd="sng" w="19050">
                <a:solidFill>
                  <a:srgbClr val="717171"/>
                </a:solidFill>
                <a:prstDash val="solid"/>
                <a:round/>
                <a:headEnd len="med" w="med" type="none"/>
                <a:tailEnd len="med" w="med" type="none"/>
              </a:ln>
            </p:spPr>
          </p:cxnSp>
        </p:grpSp>
        <p:grpSp>
          <p:nvGrpSpPr>
            <p:cNvPr id="79" name="Google Shape;79;p13"/>
            <p:cNvGrpSpPr/>
            <p:nvPr/>
          </p:nvGrpSpPr>
          <p:grpSpPr>
            <a:xfrm>
              <a:off x="360000" y="1446831"/>
              <a:ext cx="6842125" cy="765400"/>
              <a:chOff x="360000" y="1446831"/>
              <a:chExt cx="6842125" cy="765400"/>
            </a:xfrm>
          </p:grpSpPr>
          <p:grpSp>
            <p:nvGrpSpPr>
              <p:cNvPr id="80" name="Google Shape;80;p13"/>
              <p:cNvGrpSpPr/>
              <p:nvPr/>
            </p:nvGrpSpPr>
            <p:grpSpPr>
              <a:xfrm>
                <a:off x="360000" y="1446831"/>
                <a:ext cx="6842125" cy="153900"/>
                <a:chOff x="360000" y="1446831"/>
                <a:chExt cx="6842125" cy="153900"/>
              </a:xfrm>
            </p:grpSpPr>
            <p:sp>
              <p:nvSpPr>
                <p:cNvPr id="81" name="Google Shape;81;p13"/>
                <p:cNvSpPr txBox="1"/>
                <p:nvPr/>
              </p:nvSpPr>
              <p:spPr>
                <a:xfrm>
                  <a:off x="360000" y="1446831"/>
                  <a:ext cx="9411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444444"/>
                      </a:solidFill>
                      <a:latin typeface="Poppins"/>
                      <a:ea typeface="Poppins"/>
                      <a:cs typeface="Poppins"/>
                      <a:sym typeface="Poppins"/>
                    </a:rPr>
                    <a:t>Project Name:</a:t>
                  </a:r>
                  <a:endParaRPr sz="1000">
                    <a:solidFill>
                      <a:srgbClr val="444444"/>
                    </a:solidFill>
                    <a:latin typeface="Poppins"/>
                    <a:ea typeface="Poppins"/>
                    <a:cs typeface="Poppins"/>
                    <a:sym typeface="Poppins"/>
                  </a:endParaRPr>
                </a:p>
              </p:txBody>
            </p:sp>
            <p:cxnSp>
              <p:nvCxnSpPr>
                <p:cNvPr id="82" name="Google Shape;82;p13"/>
                <p:cNvCxnSpPr/>
                <p:nvPr/>
              </p:nvCxnSpPr>
              <p:spPr>
                <a:xfrm rot="10800000">
                  <a:off x="1291525" y="1573150"/>
                  <a:ext cx="5910600" cy="0"/>
                </a:xfrm>
                <a:prstGeom prst="straightConnector1">
                  <a:avLst/>
                </a:prstGeom>
                <a:noFill/>
                <a:ln cap="flat" cmpd="sng" w="9525">
                  <a:solidFill>
                    <a:srgbClr val="E5E5E5"/>
                  </a:solidFill>
                  <a:prstDash val="solid"/>
                  <a:round/>
                  <a:headEnd len="med" w="med" type="none"/>
                  <a:tailEnd len="med" w="med" type="none"/>
                </a:ln>
              </p:spPr>
            </p:cxnSp>
          </p:grpSp>
          <p:grpSp>
            <p:nvGrpSpPr>
              <p:cNvPr id="83" name="Google Shape;83;p13"/>
              <p:cNvGrpSpPr/>
              <p:nvPr/>
            </p:nvGrpSpPr>
            <p:grpSpPr>
              <a:xfrm>
                <a:off x="360000" y="1650656"/>
                <a:ext cx="6842125" cy="153900"/>
                <a:chOff x="360000" y="1446824"/>
                <a:chExt cx="6842125" cy="153900"/>
              </a:xfrm>
            </p:grpSpPr>
            <p:sp>
              <p:nvSpPr>
                <p:cNvPr id="84" name="Google Shape;84;p13"/>
                <p:cNvSpPr txBox="1"/>
                <p:nvPr/>
              </p:nvSpPr>
              <p:spPr>
                <a:xfrm>
                  <a:off x="360000" y="1446824"/>
                  <a:ext cx="8004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444444"/>
                      </a:solidFill>
                      <a:latin typeface="Poppins"/>
                      <a:ea typeface="Poppins"/>
                      <a:cs typeface="Poppins"/>
                      <a:sym typeface="Poppins"/>
                    </a:rPr>
                    <a:t>Description:</a:t>
                  </a:r>
                  <a:endParaRPr sz="1000">
                    <a:solidFill>
                      <a:srgbClr val="444444"/>
                    </a:solidFill>
                    <a:latin typeface="Poppins"/>
                    <a:ea typeface="Poppins"/>
                    <a:cs typeface="Poppins"/>
                    <a:sym typeface="Poppins"/>
                  </a:endParaRPr>
                </a:p>
              </p:txBody>
            </p:sp>
            <p:cxnSp>
              <p:nvCxnSpPr>
                <p:cNvPr id="85" name="Google Shape;85;p13"/>
                <p:cNvCxnSpPr/>
                <p:nvPr/>
              </p:nvCxnSpPr>
              <p:spPr>
                <a:xfrm rot="10800000">
                  <a:off x="1150225" y="1573150"/>
                  <a:ext cx="6051900" cy="0"/>
                </a:xfrm>
                <a:prstGeom prst="straightConnector1">
                  <a:avLst/>
                </a:prstGeom>
                <a:noFill/>
                <a:ln cap="flat" cmpd="sng" w="9525">
                  <a:solidFill>
                    <a:srgbClr val="E5E5E5"/>
                  </a:solidFill>
                  <a:prstDash val="solid"/>
                  <a:round/>
                  <a:headEnd len="med" w="med" type="none"/>
                  <a:tailEnd len="med" w="med" type="none"/>
                </a:ln>
              </p:spPr>
            </p:cxnSp>
          </p:grpSp>
          <p:grpSp>
            <p:nvGrpSpPr>
              <p:cNvPr id="86" name="Google Shape;86;p13"/>
              <p:cNvGrpSpPr/>
              <p:nvPr/>
            </p:nvGrpSpPr>
            <p:grpSpPr>
              <a:xfrm>
                <a:off x="360000" y="1854481"/>
                <a:ext cx="6842125" cy="153900"/>
                <a:chOff x="360000" y="1446817"/>
                <a:chExt cx="6842125" cy="153900"/>
              </a:xfrm>
            </p:grpSpPr>
            <p:sp>
              <p:nvSpPr>
                <p:cNvPr id="87" name="Google Shape;87;p13"/>
                <p:cNvSpPr txBox="1"/>
                <p:nvPr/>
              </p:nvSpPr>
              <p:spPr>
                <a:xfrm>
                  <a:off x="360000" y="1446817"/>
                  <a:ext cx="10413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444444"/>
                      </a:solidFill>
                      <a:latin typeface="Poppins"/>
                      <a:ea typeface="Poppins"/>
                      <a:cs typeface="Poppins"/>
                      <a:sym typeface="Poppins"/>
                    </a:rPr>
                    <a:t>Scope of Work:</a:t>
                  </a:r>
                  <a:endParaRPr sz="1000">
                    <a:solidFill>
                      <a:srgbClr val="444444"/>
                    </a:solidFill>
                    <a:latin typeface="Poppins"/>
                    <a:ea typeface="Poppins"/>
                    <a:cs typeface="Poppins"/>
                    <a:sym typeface="Poppins"/>
                  </a:endParaRPr>
                </a:p>
              </p:txBody>
            </p:sp>
            <p:cxnSp>
              <p:nvCxnSpPr>
                <p:cNvPr id="88" name="Google Shape;88;p13"/>
                <p:cNvCxnSpPr/>
                <p:nvPr/>
              </p:nvCxnSpPr>
              <p:spPr>
                <a:xfrm rot="10800000">
                  <a:off x="1369225" y="1573150"/>
                  <a:ext cx="5832900" cy="0"/>
                </a:xfrm>
                <a:prstGeom prst="straightConnector1">
                  <a:avLst/>
                </a:prstGeom>
                <a:noFill/>
                <a:ln cap="flat" cmpd="sng" w="9525">
                  <a:solidFill>
                    <a:srgbClr val="E5E5E5"/>
                  </a:solidFill>
                  <a:prstDash val="solid"/>
                  <a:round/>
                  <a:headEnd len="med" w="med" type="none"/>
                  <a:tailEnd len="med" w="med" type="none"/>
                </a:ln>
              </p:spPr>
            </p:cxnSp>
          </p:grpSp>
          <p:grpSp>
            <p:nvGrpSpPr>
              <p:cNvPr id="89" name="Google Shape;89;p13"/>
              <p:cNvGrpSpPr/>
              <p:nvPr/>
            </p:nvGrpSpPr>
            <p:grpSpPr>
              <a:xfrm>
                <a:off x="360000" y="2058331"/>
                <a:ext cx="6842125" cy="153900"/>
                <a:chOff x="360000" y="1446835"/>
                <a:chExt cx="6842125" cy="153900"/>
              </a:xfrm>
            </p:grpSpPr>
            <p:sp>
              <p:nvSpPr>
                <p:cNvPr id="90" name="Google Shape;90;p13"/>
                <p:cNvSpPr txBox="1"/>
                <p:nvPr/>
              </p:nvSpPr>
              <p:spPr>
                <a:xfrm>
                  <a:off x="360000" y="1446835"/>
                  <a:ext cx="674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444444"/>
                      </a:solidFill>
                      <a:latin typeface="Poppins"/>
                      <a:ea typeface="Poppins"/>
                      <a:cs typeface="Poppins"/>
                      <a:sym typeface="Poppins"/>
                    </a:rPr>
                    <a:t>Timeline:</a:t>
                  </a:r>
                  <a:endParaRPr sz="1000">
                    <a:solidFill>
                      <a:srgbClr val="444444"/>
                    </a:solidFill>
                    <a:latin typeface="Poppins"/>
                    <a:ea typeface="Poppins"/>
                    <a:cs typeface="Poppins"/>
                    <a:sym typeface="Poppins"/>
                  </a:endParaRPr>
                </a:p>
              </p:txBody>
            </p:sp>
            <p:cxnSp>
              <p:nvCxnSpPr>
                <p:cNvPr id="91" name="Google Shape;91;p13"/>
                <p:cNvCxnSpPr/>
                <p:nvPr/>
              </p:nvCxnSpPr>
              <p:spPr>
                <a:xfrm rot="10800000">
                  <a:off x="981925" y="1566551"/>
                  <a:ext cx="6220200" cy="0"/>
                </a:xfrm>
                <a:prstGeom prst="straightConnector1">
                  <a:avLst/>
                </a:prstGeom>
                <a:noFill/>
                <a:ln cap="flat" cmpd="sng" w="9525">
                  <a:solidFill>
                    <a:srgbClr val="E5E5E5"/>
                  </a:solidFill>
                  <a:prstDash val="solid"/>
                  <a:round/>
                  <a:headEnd len="med" w="med" type="none"/>
                  <a:tailEnd len="med" w="med" type="none"/>
                </a:ln>
              </p:spPr>
            </p:cxnSp>
          </p:grpSp>
        </p:grpSp>
      </p:grpSp>
      <p:grpSp>
        <p:nvGrpSpPr>
          <p:cNvPr id="92" name="Google Shape;92;p13"/>
          <p:cNvGrpSpPr/>
          <p:nvPr/>
        </p:nvGrpSpPr>
        <p:grpSpPr>
          <a:xfrm>
            <a:off x="360000" y="4070794"/>
            <a:ext cx="6845975" cy="1176931"/>
            <a:chOff x="360000" y="1035300"/>
            <a:chExt cx="6845975" cy="1176931"/>
          </a:xfrm>
        </p:grpSpPr>
        <p:grpSp>
          <p:nvGrpSpPr>
            <p:cNvPr id="93" name="Google Shape;93;p13"/>
            <p:cNvGrpSpPr/>
            <p:nvPr/>
          </p:nvGrpSpPr>
          <p:grpSpPr>
            <a:xfrm>
              <a:off x="360000" y="1035300"/>
              <a:ext cx="6845975" cy="247875"/>
              <a:chOff x="360000" y="1035300"/>
              <a:chExt cx="6845975" cy="247875"/>
            </a:xfrm>
          </p:grpSpPr>
          <p:sp>
            <p:nvSpPr>
              <p:cNvPr id="94" name="Google Shape;94;p13"/>
              <p:cNvSpPr txBox="1"/>
              <p:nvPr/>
            </p:nvSpPr>
            <p:spPr>
              <a:xfrm>
                <a:off x="360000" y="1035300"/>
                <a:ext cx="22134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latin typeface="Poppins SemiBold"/>
                    <a:ea typeface="Poppins SemiBold"/>
                    <a:cs typeface="Poppins SemiBold"/>
                    <a:sym typeface="Poppins SemiBold"/>
                  </a:rPr>
                  <a:t>Budget and Cost Estimates</a:t>
                </a:r>
                <a:endParaRPr sz="1100">
                  <a:latin typeface="Poppins SemiBold"/>
                  <a:ea typeface="Poppins SemiBold"/>
                  <a:cs typeface="Poppins SemiBold"/>
                  <a:sym typeface="Poppins SemiBold"/>
                </a:endParaRPr>
              </a:p>
            </p:txBody>
          </p:sp>
          <p:cxnSp>
            <p:nvCxnSpPr>
              <p:cNvPr id="95" name="Google Shape;95;p13"/>
              <p:cNvCxnSpPr/>
              <p:nvPr/>
            </p:nvCxnSpPr>
            <p:spPr>
              <a:xfrm>
                <a:off x="360875" y="1283175"/>
                <a:ext cx="6845100" cy="0"/>
              </a:xfrm>
              <a:prstGeom prst="straightConnector1">
                <a:avLst/>
              </a:prstGeom>
              <a:noFill/>
              <a:ln cap="flat" cmpd="sng" w="19050">
                <a:solidFill>
                  <a:srgbClr val="717171"/>
                </a:solidFill>
                <a:prstDash val="solid"/>
                <a:round/>
                <a:headEnd len="med" w="med" type="none"/>
                <a:tailEnd len="med" w="med" type="none"/>
              </a:ln>
            </p:spPr>
          </p:cxnSp>
        </p:grpSp>
        <p:grpSp>
          <p:nvGrpSpPr>
            <p:cNvPr id="96" name="Google Shape;96;p13"/>
            <p:cNvGrpSpPr/>
            <p:nvPr/>
          </p:nvGrpSpPr>
          <p:grpSpPr>
            <a:xfrm>
              <a:off x="360000" y="1446831"/>
              <a:ext cx="6842125" cy="765400"/>
              <a:chOff x="360000" y="1446831"/>
              <a:chExt cx="6842125" cy="765400"/>
            </a:xfrm>
          </p:grpSpPr>
          <p:grpSp>
            <p:nvGrpSpPr>
              <p:cNvPr id="97" name="Google Shape;97;p13"/>
              <p:cNvGrpSpPr/>
              <p:nvPr/>
            </p:nvGrpSpPr>
            <p:grpSpPr>
              <a:xfrm>
                <a:off x="360000" y="1446831"/>
                <a:ext cx="6842125" cy="153900"/>
                <a:chOff x="360000" y="1446831"/>
                <a:chExt cx="6842125" cy="153900"/>
              </a:xfrm>
            </p:grpSpPr>
            <p:sp>
              <p:nvSpPr>
                <p:cNvPr id="98" name="Google Shape;98;p13"/>
                <p:cNvSpPr txBox="1"/>
                <p:nvPr/>
              </p:nvSpPr>
              <p:spPr>
                <a:xfrm>
                  <a:off x="360000" y="1446831"/>
                  <a:ext cx="1298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444444"/>
                      </a:solidFill>
                      <a:latin typeface="Poppins"/>
                      <a:ea typeface="Poppins"/>
                      <a:cs typeface="Poppins"/>
                      <a:sym typeface="Poppins"/>
                    </a:rPr>
                    <a:t>Total Project Cost: $</a:t>
                  </a:r>
                  <a:endParaRPr sz="1000">
                    <a:solidFill>
                      <a:srgbClr val="444444"/>
                    </a:solidFill>
                    <a:latin typeface="Poppins"/>
                    <a:ea typeface="Poppins"/>
                    <a:cs typeface="Poppins"/>
                    <a:sym typeface="Poppins"/>
                  </a:endParaRPr>
                </a:p>
              </p:txBody>
            </p:sp>
            <p:cxnSp>
              <p:nvCxnSpPr>
                <p:cNvPr id="99" name="Google Shape;99;p13"/>
                <p:cNvCxnSpPr/>
                <p:nvPr/>
              </p:nvCxnSpPr>
              <p:spPr>
                <a:xfrm rot="10800000">
                  <a:off x="1638625" y="1573150"/>
                  <a:ext cx="5563500" cy="0"/>
                </a:xfrm>
                <a:prstGeom prst="straightConnector1">
                  <a:avLst/>
                </a:prstGeom>
                <a:noFill/>
                <a:ln cap="flat" cmpd="sng" w="9525">
                  <a:solidFill>
                    <a:srgbClr val="E5E5E5"/>
                  </a:solidFill>
                  <a:prstDash val="solid"/>
                  <a:round/>
                  <a:headEnd len="med" w="med" type="none"/>
                  <a:tailEnd len="med" w="med" type="none"/>
                </a:ln>
              </p:spPr>
            </p:cxnSp>
          </p:grpSp>
          <p:grpSp>
            <p:nvGrpSpPr>
              <p:cNvPr id="100" name="Google Shape;100;p13"/>
              <p:cNvGrpSpPr/>
              <p:nvPr/>
            </p:nvGrpSpPr>
            <p:grpSpPr>
              <a:xfrm>
                <a:off x="360000" y="1650656"/>
                <a:ext cx="6842125" cy="153900"/>
                <a:chOff x="360000" y="1446824"/>
                <a:chExt cx="6842125" cy="153900"/>
              </a:xfrm>
            </p:grpSpPr>
            <p:sp>
              <p:nvSpPr>
                <p:cNvPr id="101" name="Google Shape;101;p13"/>
                <p:cNvSpPr txBox="1"/>
                <p:nvPr/>
              </p:nvSpPr>
              <p:spPr>
                <a:xfrm>
                  <a:off x="360000" y="1446824"/>
                  <a:ext cx="5991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444444"/>
                      </a:solidFill>
                      <a:latin typeface="Poppins"/>
                      <a:ea typeface="Poppins"/>
                      <a:cs typeface="Poppins"/>
                      <a:sym typeface="Poppins"/>
                    </a:rPr>
                    <a:t>Labor: $</a:t>
                  </a:r>
                  <a:endParaRPr sz="1000">
                    <a:solidFill>
                      <a:srgbClr val="444444"/>
                    </a:solidFill>
                    <a:latin typeface="Poppins"/>
                    <a:ea typeface="Poppins"/>
                    <a:cs typeface="Poppins"/>
                    <a:sym typeface="Poppins"/>
                  </a:endParaRPr>
                </a:p>
              </p:txBody>
            </p:sp>
            <p:cxnSp>
              <p:nvCxnSpPr>
                <p:cNvPr id="102" name="Google Shape;102;p13"/>
                <p:cNvCxnSpPr/>
                <p:nvPr/>
              </p:nvCxnSpPr>
              <p:spPr>
                <a:xfrm rot="10800000">
                  <a:off x="879325" y="1573150"/>
                  <a:ext cx="6322800" cy="0"/>
                </a:xfrm>
                <a:prstGeom prst="straightConnector1">
                  <a:avLst/>
                </a:prstGeom>
                <a:noFill/>
                <a:ln cap="flat" cmpd="sng" w="9525">
                  <a:solidFill>
                    <a:srgbClr val="E5E5E5"/>
                  </a:solidFill>
                  <a:prstDash val="solid"/>
                  <a:round/>
                  <a:headEnd len="med" w="med" type="none"/>
                  <a:tailEnd len="med" w="med" type="none"/>
                </a:ln>
              </p:spPr>
            </p:cxnSp>
          </p:grpSp>
          <p:grpSp>
            <p:nvGrpSpPr>
              <p:cNvPr id="103" name="Google Shape;103;p13"/>
              <p:cNvGrpSpPr/>
              <p:nvPr/>
            </p:nvGrpSpPr>
            <p:grpSpPr>
              <a:xfrm>
                <a:off x="360000" y="1854481"/>
                <a:ext cx="6842125" cy="153900"/>
                <a:chOff x="360000" y="1446817"/>
                <a:chExt cx="6842125" cy="153900"/>
              </a:xfrm>
            </p:grpSpPr>
            <p:sp>
              <p:nvSpPr>
                <p:cNvPr id="104" name="Google Shape;104;p13"/>
                <p:cNvSpPr txBox="1"/>
                <p:nvPr/>
              </p:nvSpPr>
              <p:spPr>
                <a:xfrm>
                  <a:off x="360000" y="1446817"/>
                  <a:ext cx="8148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444444"/>
                      </a:solidFill>
                      <a:latin typeface="Poppins"/>
                      <a:ea typeface="Poppins"/>
                      <a:cs typeface="Poppins"/>
                      <a:sym typeface="Poppins"/>
                    </a:rPr>
                    <a:t>Materials: $</a:t>
                  </a:r>
                  <a:endParaRPr sz="1000">
                    <a:solidFill>
                      <a:srgbClr val="444444"/>
                    </a:solidFill>
                    <a:latin typeface="Poppins"/>
                    <a:ea typeface="Poppins"/>
                    <a:cs typeface="Poppins"/>
                    <a:sym typeface="Poppins"/>
                  </a:endParaRPr>
                </a:p>
              </p:txBody>
            </p:sp>
            <p:cxnSp>
              <p:nvCxnSpPr>
                <p:cNvPr id="105" name="Google Shape;105;p13"/>
                <p:cNvCxnSpPr/>
                <p:nvPr/>
              </p:nvCxnSpPr>
              <p:spPr>
                <a:xfrm rot="10800000">
                  <a:off x="1099825" y="1573150"/>
                  <a:ext cx="6102300" cy="0"/>
                </a:xfrm>
                <a:prstGeom prst="straightConnector1">
                  <a:avLst/>
                </a:prstGeom>
                <a:noFill/>
                <a:ln cap="flat" cmpd="sng" w="9525">
                  <a:solidFill>
                    <a:srgbClr val="E5E5E5"/>
                  </a:solidFill>
                  <a:prstDash val="solid"/>
                  <a:round/>
                  <a:headEnd len="med" w="med" type="none"/>
                  <a:tailEnd len="med" w="med" type="none"/>
                </a:ln>
              </p:spPr>
            </p:cxnSp>
          </p:grpSp>
          <p:grpSp>
            <p:nvGrpSpPr>
              <p:cNvPr id="106" name="Google Shape;106;p13"/>
              <p:cNvGrpSpPr/>
              <p:nvPr/>
            </p:nvGrpSpPr>
            <p:grpSpPr>
              <a:xfrm>
                <a:off x="360000" y="2058331"/>
                <a:ext cx="6842125" cy="153900"/>
                <a:chOff x="360000" y="1446835"/>
                <a:chExt cx="6842125" cy="153900"/>
              </a:xfrm>
            </p:grpSpPr>
            <p:sp>
              <p:nvSpPr>
                <p:cNvPr id="107" name="Google Shape;107;p13"/>
                <p:cNvSpPr txBox="1"/>
                <p:nvPr/>
              </p:nvSpPr>
              <p:spPr>
                <a:xfrm>
                  <a:off x="360000" y="1446835"/>
                  <a:ext cx="12987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444444"/>
                      </a:solidFill>
                      <a:latin typeface="Poppins"/>
                      <a:ea typeface="Poppins"/>
                      <a:cs typeface="Poppins"/>
                      <a:sym typeface="Poppins"/>
                    </a:rPr>
                    <a:t>Other Expenses: $</a:t>
                  </a:r>
                  <a:endParaRPr sz="1000">
                    <a:solidFill>
                      <a:srgbClr val="444444"/>
                    </a:solidFill>
                    <a:latin typeface="Poppins"/>
                    <a:ea typeface="Poppins"/>
                    <a:cs typeface="Poppins"/>
                    <a:sym typeface="Poppins"/>
                  </a:endParaRPr>
                </a:p>
              </p:txBody>
            </p:sp>
            <p:cxnSp>
              <p:nvCxnSpPr>
                <p:cNvPr id="108" name="Google Shape;108;p13"/>
                <p:cNvCxnSpPr/>
                <p:nvPr/>
              </p:nvCxnSpPr>
              <p:spPr>
                <a:xfrm rot="10800000">
                  <a:off x="1492525" y="1566551"/>
                  <a:ext cx="5709600" cy="0"/>
                </a:xfrm>
                <a:prstGeom prst="straightConnector1">
                  <a:avLst/>
                </a:prstGeom>
                <a:noFill/>
                <a:ln cap="flat" cmpd="sng" w="9525">
                  <a:solidFill>
                    <a:srgbClr val="E5E5E5"/>
                  </a:solidFill>
                  <a:prstDash val="solid"/>
                  <a:round/>
                  <a:headEnd len="med" w="med" type="none"/>
                  <a:tailEnd len="med" w="med" type="none"/>
                </a:ln>
              </p:spPr>
            </p:cxnSp>
          </p:grpSp>
        </p:grpSp>
      </p:grpSp>
      <p:grpSp>
        <p:nvGrpSpPr>
          <p:cNvPr id="109" name="Google Shape;109;p13"/>
          <p:cNvGrpSpPr/>
          <p:nvPr/>
        </p:nvGrpSpPr>
        <p:grpSpPr>
          <a:xfrm>
            <a:off x="360000" y="5473704"/>
            <a:ext cx="6845975" cy="973071"/>
            <a:chOff x="360000" y="1035300"/>
            <a:chExt cx="6845975" cy="973071"/>
          </a:xfrm>
        </p:grpSpPr>
        <p:grpSp>
          <p:nvGrpSpPr>
            <p:cNvPr id="110" name="Google Shape;110;p13"/>
            <p:cNvGrpSpPr/>
            <p:nvPr/>
          </p:nvGrpSpPr>
          <p:grpSpPr>
            <a:xfrm>
              <a:off x="360000" y="1035300"/>
              <a:ext cx="6845975" cy="247875"/>
              <a:chOff x="360000" y="1035300"/>
              <a:chExt cx="6845975" cy="247875"/>
            </a:xfrm>
          </p:grpSpPr>
          <p:sp>
            <p:nvSpPr>
              <p:cNvPr id="111" name="Google Shape;111;p13"/>
              <p:cNvSpPr txBox="1"/>
              <p:nvPr/>
            </p:nvSpPr>
            <p:spPr>
              <a:xfrm>
                <a:off x="360000" y="1035300"/>
                <a:ext cx="22134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latin typeface="Poppins SemiBold"/>
                    <a:ea typeface="Poppins SemiBold"/>
                    <a:cs typeface="Poppins SemiBold"/>
                    <a:sym typeface="Poppins SemiBold"/>
                  </a:rPr>
                  <a:t>Terms and Conditions</a:t>
                </a:r>
                <a:endParaRPr sz="1100">
                  <a:latin typeface="Poppins SemiBold"/>
                  <a:ea typeface="Poppins SemiBold"/>
                  <a:cs typeface="Poppins SemiBold"/>
                  <a:sym typeface="Poppins SemiBold"/>
                </a:endParaRPr>
              </a:p>
            </p:txBody>
          </p:sp>
          <p:cxnSp>
            <p:nvCxnSpPr>
              <p:cNvPr id="112" name="Google Shape;112;p13"/>
              <p:cNvCxnSpPr/>
              <p:nvPr/>
            </p:nvCxnSpPr>
            <p:spPr>
              <a:xfrm>
                <a:off x="360875" y="1283175"/>
                <a:ext cx="6845100" cy="0"/>
              </a:xfrm>
              <a:prstGeom prst="straightConnector1">
                <a:avLst/>
              </a:prstGeom>
              <a:noFill/>
              <a:ln cap="flat" cmpd="sng" w="19050">
                <a:solidFill>
                  <a:srgbClr val="717171"/>
                </a:solidFill>
                <a:prstDash val="solid"/>
                <a:round/>
                <a:headEnd len="med" w="med" type="none"/>
                <a:tailEnd len="med" w="med" type="none"/>
              </a:ln>
            </p:spPr>
          </p:cxnSp>
        </p:grpSp>
        <p:grpSp>
          <p:nvGrpSpPr>
            <p:cNvPr id="113" name="Google Shape;113;p13"/>
            <p:cNvGrpSpPr/>
            <p:nvPr/>
          </p:nvGrpSpPr>
          <p:grpSpPr>
            <a:xfrm>
              <a:off x="360000" y="1446821"/>
              <a:ext cx="6842125" cy="561550"/>
              <a:chOff x="360000" y="1446821"/>
              <a:chExt cx="6842125" cy="561550"/>
            </a:xfrm>
          </p:grpSpPr>
          <p:grpSp>
            <p:nvGrpSpPr>
              <p:cNvPr id="114" name="Google Shape;114;p13"/>
              <p:cNvGrpSpPr/>
              <p:nvPr/>
            </p:nvGrpSpPr>
            <p:grpSpPr>
              <a:xfrm>
                <a:off x="360000" y="1446821"/>
                <a:ext cx="6842125" cy="153900"/>
                <a:chOff x="360000" y="1446821"/>
                <a:chExt cx="6842125" cy="153900"/>
              </a:xfrm>
            </p:grpSpPr>
            <p:sp>
              <p:nvSpPr>
                <p:cNvPr id="115" name="Google Shape;115;p13"/>
                <p:cNvSpPr txBox="1"/>
                <p:nvPr/>
              </p:nvSpPr>
              <p:spPr>
                <a:xfrm>
                  <a:off x="360000" y="1446821"/>
                  <a:ext cx="11325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444444"/>
                      </a:solidFill>
                      <a:latin typeface="Poppins"/>
                      <a:ea typeface="Poppins"/>
                      <a:cs typeface="Poppins"/>
                      <a:sym typeface="Poppins"/>
                    </a:rPr>
                    <a:t>Payment Terms:</a:t>
                  </a:r>
                  <a:endParaRPr sz="1000">
                    <a:solidFill>
                      <a:srgbClr val="444444"/>
                    </a:solidFill>
                    <a:latin typeface="Poppins"/>
                    <a:ea typeface="Poppins"/>
                    <a:cs typeface="Poppins"/>
                    <a:sym typeface="Poppins"/>
                  </a:endParaRPr>
                </a:p>
              </p:txBody>
            </p:sp>
            <p:cxnSp>
              <p:nvCxnSpPr>
                <p:cNvPr id="116" name="Google Shape;116;p13"/>
                <p:cNvCxnSpPr/>
                <p:nvPr/>
              </p:nvCxnSpPr>
              <p:spPr>
                <a:xfrm rot="10800000">
                  <a:off x="1412425" y="1573150"/>
                  <a:ext cx="5789700" cy="0"/>
                </a:xfrm>
                <a:prstGeom prst="straightConnector1">
                  <a:avLst/>
                </a:prstGeom>
                <a:noFill/>
                <a:ln cap="flat" cmpd="sng" w="9525">
                  <a:solidFill>
                    <a:srgbClr val="E5E5E5"/>
                  </a:solidFill>
                  <a:prstDash val="solid"/>
                  <a:round/>
                  <a:headEnd len="med" w="med" type="none"/>
                  <a:tailEnd len="med" w="med" type="none"/>
                </a:ln>
              </p:spPr>
            </p:cxnSp>
          </p:grpSp>
          <p:grpSp>
            <p:nvGrpSpPr>
              <p:cNvPr id="117" name="Google Shape;117;p13"/>
              <p:cNvGrpSpPr/>
              <p:nvPr/>
            </p:nvGrpSpPr>
            <p:grpSpPr>
              <a:xfrm>
                <a:off x="360000" y="1650646"/>
                <a:ext cx="6842125" cy="153900"/>
                <a:chOff x="360000" y="1446814"/>
                <a:chExt cx="6842125" cy="153900"/>
              </a:xfrm>
            </p:grpSpPr>
            <p:sp>
              <p:nvSpPr>
                <p:cNvPr id="118" name="Google Shape;118;p13"/>
                <p:cNvSpPr txBox="1"/>
                <p:nvPr/>
              </p:nvSpPr>
              <p:spPr>
                <a:xfrm>
                  <a:off x="360000" y="1446814"/>
                  <a:ext cx="1398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444444"/>
                      </a:solidFill>
                      <a:latin typeface="Poppins"/>
                      <a:ea typeface="Poppins"/>
                      <a:cs typeface="Poppins"/>
                      <a:sym typeface="Poppins"/>
                    </a:rPr>
                    <a:t>Warranty/Guarantee:</a:t>
                  </a:r>
                  <a:endParaRPr sz="1000">
                    <a:solidFill>
                      <a:srgbClr val="444444"/>
                    </a:solidFill>
                    <a:latin typeface="Poppins"/>
                    <a:ea typeface="Poppins"/>
                    <a:cs typeface="Poppins"/>
                    <a:sym typeface="Poppins"/>
                  </a:endParaRPr>
                </a:p>
              </p:txBody>
            </p:sp>
            <p:cxnSp>
              <p:nvCxnSpPr>
                <p:cNvPr id="119" name="Google Shape;119;p13"/>
                <p:cNvCxnSpPr/>
                <p:nvPr/>
              </p:nvCxnSpPr>
              <p:spPr>
                <a:xfrm rot="10800000">
                  <a:off x="1765525" y="1573150"/>
                  <a:ext cx="5436600" cy="0"/>
                </a:xfrm>
                <a:prstGeom prst="straightConnector1">
                  <a:avLst/>
                </a:prstGeom>
                <a:noFill/>
                <a:ln cap="flat" cmpd="sng" w="9525">
                  <a:solidFill>
                    <a:srgbClr val="E5E5E5"/>
                  </a:solidFill>
                  <a:prstDash val="solid"/>
                  <a:round/>
                  <a:headEnd len="med" w="med" type="none"/>
                  <a:tailEnd len="med" w="med" type="none"/>
                </a:ln>
              </p:spPr>
            </p:cxnSp>
          </p:grpSp>
          <p:grpSp>
            <p:nvGrpSpPr>
              <p:cNvPr id="120" name="Google Shape;120;p13"/>
              <p:cNvGrpSpPr/>
              <p:nvPr/>
            </p:nvGrpSpPr>
            <p:grpSpPr>
              <a:xfrm>
                <a:off x="360000" y="1854471"/>
                <a:ext cx="6842125" cy="153900"/>
                <a:chOff x="360000" y="1446807"/>
                <a:chExt cx="6842125" cy="153900"/>
              </a:xfrm>
            </p:grpSpPr>
            <p:sp>
              <p:nvSpPr>
                <p:cNvPr id="121" name="Google Shape;121;p13"/>
                <p:cNvSpPr txBox="1"/>
                <p:nvPr/>
              </p:nvSpPr>
              <p:spPr>
                <a:xfrm>
                  <a:off x="360000" y="1446807"/>
                  <a:ext cx="1398900" cy="153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000">
                      <a:solidFill>
                        <a:srgbClr val="444444"/>
                      </a:solidFill>
                      <a:latin typeface="Poppins"/>
                      <a:ea typeface="Poppins"/>
                      <a:cs typeface="Poppins"/>
                      <a:sym typeface="Poppins"/>
                    </a:rPr>
                    <a:t>Insurance Coverage:</a:t>
                  </a:r>
                  <a:endParaRPr sz="1000">
                    <a:solidFill>
                      <a:srgbClr val="444444"/>
                    </a:solidFill>
                    <a:latin typeface="Poppins"/>
                    <a:ea typeface="Poppins"/>
                    <a:cs typeface="Poppins"/>
                    <a:sym typeface="Poppins"/>
                  </a:endParaRPr>
                </a:p>
              </p:txBody>
            </p:sp>
            <p:cxnSp>
              <p:nvCxnSpPr>
                <p:cNvPr id="122" name="Google Shape;122;p13"/>
                <p:cNvCxnSpPr/>
                <p:nvPr/>
              </p:nvCxnSpPr>
              <p:spPr>
                <a:xfrm rot="10800000">
                  <a:off x="1725925" y="1573150"/>
                  <a:ext cx="5476200" cy="0"/>
                </a:xfrm>
                <a:prstGeom prst="straightConnector1">
                  <a:avLst/>
                </a:prstGeom>
                <a:noFill/>
                <a:ln cap="flat" cmpd="sng" w="9525">
                  <a:solidFill>
                    <a:srgbClr val="E5E5E5"/>
                  </a:solidFill>
                  <a:prstDash val="solid"/>
                  <a:round/>
                  <a:headEnd len="med" w="med" type="none"/>
                  <a:tailEnd len="med" w="med" type="none"/>
                </a:ln>
              </p:spPr>
            </p:cxnSp>
          </p:grpSp>
        </p:grpSp>
      </p:grpSp>
      <p:grpSp>
        <p:nvGrpSpPr>
          <p:cNvPr id="123" name="Google Shape;123;p13"/>
          <p:cNvGrpSpPr/>
          <p:nvPr/>
        </p:nvGrpSpPr>
        <p:grpSpPr>
          <a:xfrm>
            <a:off x="360000" y="6668754"/>
            <a:ext cx="6845975" cy="1182725"/>
            <a:chOff x="360000" y="6668754"/>
            <a:chExt cx="6845975" cy="1182725"/>
          </a:xfrm>
        </p:grpSpPr>
        <p:grpSp>
          <p:nvGrpSpPr>
            <p:cNvPr id="124" name="Google Shape;124;p13"/>
            <p:cNvGrpSpPr/>
            <p:nvPr/>
          </p:nvGrpSpPr>
          <p:grpSpPr>
            <a:xfrm>
              <a:off x="360000" y="6668754"/>
              <a:ext cx="6845975" cy="757721"/>
              <a:chOff x="360000" y="1035300"/>
              <a:chExt cx="6845975" cy="757721"/>
            </a:xfrm>
          </p:grpSpPr>
          <p:grpSp>
            <p:nvGrpSpPr>
              <p:cNvPr id="125" name="Google Shape;125;p13"/>
              <p:cNvGrpSpPr/>
              <p:nvPr/>
            </p:nvGrpSpPr>
            <p:grpSpPr>
              <a:xfrm>
                <a:off x="360000" y="1035300"/>
                <a:ext cx="6845975" cy="247875"/>
                <a:chOff x="360000" y="1035300"/>
                <a:chExt cx="6845975" cy="247875"/>
              </a:xfrm>
            </p:grpSpPr>
            <p:sp>
              <p:nvSpPr>
                <p:cNvPr id="126" name="Google Shape;126;p13"/>
                <p:cNvSpPr txBox="1"/>
                <p:nvPr/>
              </p:nvSpPr>
              <p:spPr>
                <a:xfrm>
                  <a:off x="360000" y="1035300"/>
                  <a:ext cx="22134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latin typeface="Poppins SemiBold"/>
                      <a:ea typeface="Poppins SemiBold"/>
                      <a:cs typeface="Poppins SemiBold"/>
                      <a:sym typeface="Poppins SemiBold"/>
                    </a:rPr>
                    <a:t>Signature</a:t>
                  </a:r>
                  <a:endParaRPr sz="1100">
                    <a:latin typeface="Poppins SemiBold"/>
                    <a:ea typeface="Poppins SemiBold"/>
                    <a:cs typeface="Poppins SemiBold"/>
                    <a:sym typeface="Poppins SemiBold"/>
                  </a:endParaRPr>
                </a:p>
              </p:txBody>
            </p:sp>
            <p:cxnSp>
              <p:nvCxnSpPr>
                <p:cNvPr id="127" name="Google Shape;127;p13"/>
                <p:cNvCxnSpPr/>
                <p:nvPr/>
              </p:nvCxnSpPr>
              <p:spPr>
                <a:xfrm>
                  <a:off x="360875" y="1283175"/>
                  <a:ext cx="6845100" cy="0"/>
                </a:xfrm>
                <a:prstGeom prst="straightConnector1">
                  <a:avLst/>
                </a:prstGeom>
                <a:noFill/>
                <a:ln cap="flat" cmpd="sng" w="9525">
                  <a:solidFill>
                    <a:srgbClr val="717171"/>
                  </a:solidFill>
                  <a:prstDash val="solid"/>
                  <a:round/>
                  <a:headEnd len="med" w="med" type="none"/>
                  <a:tailEnd len="med" w="med" type="none"/>
                </a:ln>
              </p:spPr>
            </p:cxnSp>
          </p:grpSp>
          <p:sp>
            <p:nvSpPr>
              <p:cNvPr id="128" name="Google Shape;128;p13"/>
              <p:cNvSpPr txBox="1"/>
              <p:nvPr/>
            </p:nvSpPr>
            <p:spPr>
              <a:xfrm>
                <a:off x="360000" y="1446821"/>
                <a:ext cx="6845100" cy="3462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Clr>
                    <a:schemeClr val="dk1"/>
                  </a:buClr>
                  <a:buSzPts val="1100"/>
                  <a:buFont typeface="Arial"/>
                  <a:buNone/>
                </a:pPr>
                <a:r>
                  <a:rPr lang="uk" sz="1000">
                    <a:solidFill>
                      <a:srgbClr val="444444"/>
                    </a:solidFill>
                    <a:latin typeface="Poppins"/>
                    <a:ea typeface="Poppins"/>
                    <a:cs typeface="Poppins"/>
                    <a:sym typeface="Poppins"/>
                  </a:rPr>
                  <a:t>I, [Client Name], acknowledge that I have reviewed and agree to the terms and conditions outlined in </a:t>
                </a:r>
                <a:endParaRPr sz="1000">
                  <a:solidFill>
                    <a:srgbClr val="444444"/>
                  </a:solidFill>
                  <a:latin typeface="Poppins"/>
                  <a:ea typeface="Poppins"/>
                  <a:cs typeface="Poppins"/>
                  <a:sym typeface="Poppins"/>
                </a:endParaRPr>
              </a:p>
              <a:p>
                <a:pPr indent="0" lvl="0" marL="0" rtl="0" algn="l">
                  <a:lnSpc>
                    <a:spcPct val="125000"/>
                  </a:lnSpc>
                  <a:spcBef>
                    <a:spcPts val="0"/>
                  </a:spcBef>
                  <a:spcAft>
                    <a:spcPts val="0"/>
                  </a:spcAft>
                  <a:buNone/>
                </a:pPr>
                <a:r>
                  <a:rPr lang="uk" sz="1000">
                    <a:solidFill>
                      <a:srgbClr val="444444"/>
                    </a:solidFill>
                    <a:latin typeface="Poppins"/>
                    <a:ea typeface="Poppins"/>
                    <a:cs typeface="Poppins"/>
                    <a:sym typeface="Poppins"/>
                  </a:rPr>
                  <a:t>this proposal.</a:t>
                </a:r>
                <a:endParaRPr sz="1000">
                  <a:solidFill>
                    <a:srgbClr val="444444"/>
                  </a:solidFill>
                  <a:latin typeface="Poppins"/>
                  <a:ea typeface="Poppins"/>
                  <a:cs typeface="Poppins"/>
                  <a:sym typeface="Poppins"/>
                </a:endParaRPr>
              </a:p>
            </p:txBody>
          </p:sp>
        </p:grpSp>
        <p:grpSp>
          <p:nvGrpSpPr>
            <p:cNvPr id="129" name="Google Shape;129;p13"/>
            <p:cNvGrpSpPr/>
            <p:nvPr/>
          </p:nvGrpSpPr>
          <p:grpSpPr>
            <a:xfrm>
              <a:off x="360000" y="7697580"/>
              <a:ext cx="3418100" cy="153900"/>
              <a:chOff x="360000" y="7697580"/>
              <a:chExt cx="3418100" cy="153900"/>
            </a:xfrm>
          </p:grpSpPr>
          <p:sp>
            <p:nvSpPr>
              <p:cNvPr id="130" name="Google Shape;130;p13"/>
              <p:cNvSpPr txBox="1"/>
              <p:nvPr/>
            </p:nvSpPr>
            <p:spPr>
              <a:xfrm>
                <a:off x="360000" y="7697580"/>
                <a:ext cx="1136700" cy="1539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000">
                    <a:solidFill>
                      <a:srgbClr val="444444"/>
                    </a:solidFill>
                    <a:latin typeface="Poppins"/>
                    <a:ea typeface="Poppins"/>
                    <a:cs typeface="Poppins"/>
                    <a:sym typeface="Poppins"/>
                  </a:rPr>
                  <a:t>Client Signature:</a:t>
                </a:r>
                <a:endParaRPr sz="1000">
                  <a:solidFill>
                    <a:srgbClr val="444444"/>
                  </a:solidFill>
                  <a:latin typeface="Poppins"/>
                  <a:ea typeface="Poppins"/>
                  <a:cs typeface="Poppins"/>
                  <a:sym typeface="Poppins"/>
                </a:endParaRPr>
              </a:p>
            </p:txBody>
          </p:sp>
          <p:cxnSp>
            <p:nvCxnSpPr>
              <p:cNvPr id="131" name="Google Shape;131;p13"/>
              <p:cNvCxnSpPr/>
              <p:nvPr/>
            </p:nvCxnSpPr>
            <p:spPr>
              <a:xfrm rot="10800000">
                <a:off x="1470800" y="7825825"/>
                <a:ext cx="2307300" cy="0"/>
              </a:xfrm>
              <a:prstGeom prst="straightConnector1">
                <a:avLst/>
              </a:prstGeom>
              <a:noFill/>
              <a:ln cap="flat" cmpd="sng" w="9525">
                <a:solidFill>
                  <a:srgbClr val="E5E5E5"/>
                </a:solidFill>
                <a:prstDash val="solid"/>
                <a:round/>
                <a:headEnd len="med" w="med" type="none"/>
                <a:tailEnd len="med" w="med" type="none"/>
              </a:ln>
            </p:spPr>
          </p:cxnSp>
        </p:grpSp>
        <p:grpSp>
          <p:nvGrpSpPr>
            <p:cNvPr id="132" name="Google Shape;132;p13"/>
            <p:cNvGrpSpPr/>
            <p:nvPr/>
          </p:nvGrpSpPr>
          <p:grpSpPr>
            <a:xfrm>
              <a:off x="4029516" y="7697575"/>
              <a:ext cx="3170618" cy="153900"/>
              <a:chOff x="360001" y="7697575"/>
              <a:chExt cx="2702999" cy="153900"/>
            </a:xfrm>
          </p:grpSpPr>
          <p:sp>
            <p:nvSpPr>
              <p:cNvPr id="133" name="Google Shape;133;p13"/>
              <p:cNvSpPr txBox="1"/>
              <p:nvPr/>
            </p:nvSpPr>
            <p:spPr>
              <a:xfrm>
                <a:off x="360001" y="7697575"/>
                <a:ext cx="366600" cy="1539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000">
                    <a:solidFill>
                      <a:srgbClr val="444444"/>
                    </a:solidFill>
                    <a:latin typeface="Poppins"/>
                    <a:ea typeface="Poppins"/>
                    <a:cs typeface="Poppins"/>
                    <a:sym typeface="Poppins"/>
                  </a:rPr>
                  <a:t>Date:</a:t>
                </a:r>
                <a:endParaRPr sz="1000">
                  <a:solidFill>
                    <a:srgbClr val="444444"/>
                  </a:solidFill>
                  <a:latin typeface="Poppins"/>
                  <a:ea typeface="Poppins"/>
                  <a:cs typeface="Poppins"/>
                  <a:sym typeface="Poppins"/>
                </a:endParaRPr>
              </a:p>
            </p:txBody>
          </p:sp>
          <p:cxnSp>
            <p:nvCxnSpPr>
              <p:cNvPr id="134" name="Google Shape;134;p13"/>
              <p:cNvCxnSpPr/>
              <p:nvPr/>
            </p:nvCxnSpPr>
            <p:spPr>
              <a:xfrm rot="10800000">
                <a:off x="692400" y="7825825"/>
                <a:ext cx="2370600" cy="0"/>
              </a:xfrm>
              <a:prstGeom prst="straightConnector1">
                <a:avLst/>
              </a:prstGeom>
              <a:noFill/>
              <a:ln cap="flat" cmpd="sng" w="9525">
                <a:solidFill>
                  <a:srgbClr val="E5E5E5"/>
                </a:solidFill>
                <a:prstDash val="solid"/>
                <a:round/>
                <a:headEnd len="med" w="med" type="none"/>
                <a:tailEnd len="med" w="med" type="none"/>
              </a:ln>
            </p:spPr>
          </p:cxnSp>
        </p:grpSp>
      </p:grpSp>
      <p:grpSp>
        <p:nvGrpSpPr>
          <p:cNvPr id="135" name="Google Shape;135;p13"/>
          <p:cNvGrpSpPr/>
          <p:nvPr/>
        </p:nvGrpSpPr>
        <p:grpSpPr>
          <a:xfrm>
            <a:off x="360000" y="8054204"/>
            <a:ext cx="6845975" cy="1182721"/>
            <a:chOff x="360000" y="8054204"/>
            <a:chExt cx="6845975" cy="1182721"/>
          </a:xfrm>
        </p:grpSpPr>
        <p:grpSp>
          <p:nvGrpSpPr>
            <p:cNvPr id="136" name="Google Shape;136;p13"/>
            <p:cNvGrpSpPr/>
            <p:nvPr/>
          </p:nvGrpSpPr>
          <p:grpSpPr>
            <a:xfrm>
              <a:off x="360000" y="8054204"/>
              <a:ext cx="6845975" cy="757721"/>
              <a:chOff x="360000" y="1035300"/>
              <a:chExt cx="6845975" cy="757721"/>
            </a:xfrm>
          </p:grpSpPr>
          <p:grpSp>
            <p:nvGrpSpPr>
              <p:cNvPr id="137" name="Google Shape;137;p13"/>
              <p:cNvGrpSpPr/>
              <p:nvPr/>
            </p:nvGrpSpPr>
            <p:grpSpPr>
              <a:xfrm>
                <a:off x="360000" y="1035300"/>
                <a:ext cx="6845975" cy="247875"/>
                <a:chOff x="360000" y="1035300"/>
                <a:chExt cx="6845975" cy="247875"/>
              </a:xfrm>
            </p:grpSpPr>
            <p:sp>
              <p:nvSpPr>
                <p:cNvPr id="138" name="Google Shape;138;p13"/>
                <p:cNvSpPr txBox="1"/>
                <p:nvPr/>
              </p:nvSpPr>
              <p:spPr>
                <a:xfrm>
                  <a:off x="360000" y="1035300"/>
                  <a:ext cx="2213400" cy="1692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uk" sz="1100">
                      <a:latin typeface="Poppins SemiBold"/>
                      <a:ea typeface="Poppins SemiBold"/>
                      <a:cs typeface="Poppins SemiBold"/>
                      <a:sym typeface="Poppins SemiBold"/>
                    </a:rPr>
                    <a:t>Contractor Signature:</a:t>
                  </a:r>
                  <a:endParaRPr sz="1100">
                    <a:latin typeface="Poppins SemiBold"/>
                    <a:ea typeface="Poppins SemiBold"/>
                    <a:cs typeface="Poppins SemiBold"/>
                    <a:sym typeface="Poppins SemiBold"/>
                  </a:endParaRPr>
                </a:p>
              </p:txBody>
            </p:sp>
            <p:cxnSp>
              <p:nvCxnSpPr>
                <p:cNvPr id="139" name="Google Shape;139;p13"/>
                <p:cNvCxnSpPr/>
                <p:nvPr/>
              </p:nvCxnSpPr>
              <p:spPr>
                <a:xfrm>
                  <a:off x="360875" y="1283175"/>
                  <a:ext cx="6845100" cy="0"/>
                </a:xfrm>
                <a:prstGeom prst="straightConnector1">
                  <a:avLst/>
                </a:prstGeom>
                <a:noFill/>
                <a:ln cap="flat" cmpd="sng" w="19050">
                  <a:solidFill>
                    <a:srgbClr val="717171"/>
                  </a:solidFill>
                  <a:prstDash val="solid"/>
                  <a:round/>
                  <a:headEnd len="med" w="med" type="none"/>
                  <a:tailEnd len="med" w="med" type="none"/>
                </a:ln>
              </p:spPr>
            </p:cxnSp>
          </p:grpSp>
          <p:sp>
            <p:nvSpPr>
              <p:cNvPr id="140" name="Google Shape;140;p13"/>
              <p:cNvSpPr txBox="1"/>
              <p:nvPr/>
            </p:nvSpPr>
            <p:spPr>
              <a:xfrm>
                <a:off x="360000" y="1446821"/>
                <a:ext cx="6845100" cy="3462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000">
                    <a:solidFill>
                      <a:srgbClr val="444444"/>
                    </a:solidFill>
                    <a:latin typeface="Poppins"/>
                    <a:ea typeface="Poppins"/>
                    <a:cs typeface="Poppins"/>
                    <a:sym typeface="Poppins"/>
                  </a:rPr>
                  <a:t>I, [Contractor Name], acknowledge that I have reviewed and agree to the terms and conditions outlined </a:t>
                </a:r>
                <a:endParaRPr sz="1000">
                  <a:solidFill>
                    <a:srgbClr val="444444"/>
                  </a:solidFill>
                  <a:latin typeface="Poppins"/>
                  <a:ea typeface="Poppins"/>
                  <a:cs typeface="Poppins"/>
                  <a:sym typeface="Poppins"/>
                </a:endParaRPr>
              </a:p>
              <a:p>
                <a:pPr indent="0" lvl="0" marL="0" rtl="0" algn="l">
                  <a:lnSpc>
                    <a:spcPct val="125000"/>
                  </a:lnSpc>
                  <a:spcBef>
                    <a:spcPts val="0"/>
                  </a:spcBef>
                  <a:spcAft>
                    <a:spcPts val="0"/>
                  </a:spcAft>
                  <a:buNone/>
                </a:pPr>
                <a:r>
                  <a:rPr lang="uk" sz="1000">
                    <a:solidFill>
                      <a:srgbClr val="444444"/>
                    </a:solidFill>
                    <a:latin typeface="Poppins"/>
                    <a:ea typeface="Poppins"/>
                    <a:cs typeface="Poppins"/>
                    <a:sym typeface="Poppins"/>
                  </a:rPr>
                  <a:t>in this proposal.</a:t>
                </a:r>
                <a:endParaRPr sz="1000">
                  <a:solidFill>
                    <a:srgbClr val="444444"/>
                  </a:solidFill>
                  <a:latin typeface="Poppins"/>
                  <a:ea typeface="Poppins"/>
                  <a:cs typeface="Poppins"/>
                  <a:sym typeface="Poppins"/>
                </a:endParaRPr>
              </a:p>
            </p:txBody>
          </p:sp>
        </p:grpSp>
        <p:grpSp>
          <p:nvGrpSpPr>
            <p:cNvPr id="141" name="Google Shape;141;p13"/>
            <p:cNvGrpSpPr/>
            <p:nvPr/>
          </p:nvGrpSpPr>
          <p:grpSpPr>
            <a:xfrm>
              <a:off x="360000" y="9083025"/>
              <a:ext cx="3418100" cy="153900"/>
              <a:chOff x="360000" y="7697575"/>
              <a:chExt cx="3418100" cy="153900"/>
            </a:xfrm>
          </p:grpSpPr>
          <p:sp>
            <p:nvSpPr>
              <p:cNvPr id="142" name="Google Shape;142;p13"/>
              <p:cNvSpPr txBox="1"/>
              <p:nvPr/>
            </p:nvSpPr>
            <p:spPr>
              <a:xfrm>
                <a:off x="360000" y="7697575"/>
                <a:ext cx="1395000" cy="1539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000">
                    <a:solidFill>
                      <a:srgbClr val="444444"/>
                    </a:solidFill>
                    <a:latin typeface="Poppins"/>
                    <a:ea typeface="Poppins"/>
                    <a:cs typeface="Poppins"/>
                    <a:sym typeface="Poppins"/>
                  </a:rPr>
                  <a:t>Contractor Signature:</a:t>
                </a:r>
                <a:endParaRPr sz="1000">
                  <a:solidFill>
                    <a:srgbClr val="444444"/>
                  </a:solidFill>
                  <a:latin typeface="Poppins"/>
                  <a:ea typeface="Poppins"/>
                  <a:cs typeface="Poppins"/>
                  <a:sym typeface="Poppins"/>
                </a:endParaRPr>
              </a:p>
            </p:txBody>
          </p:sp>
          <p:cxnSp>
            <p:nvCxnSpPr>
              <p:cNvPr id="143" name="Google Shape;143;p13"/>
              <p:cNvCxnSpPr/>
              <p:nvPr/>
            </p:nvCxnSpPr>
            <p:spPr>
              <a:xfrm rot="10800000">
                <a:off x="1769300" y="7825825"/>
                <a:ext cx="2008800" cy="0"/>
              </a:xfrm>
              <a:prstGeom prst="straightConnector1">
                <a:avLst/>
              </a:prstGeom>
              <a:noFill/>
              <a:ln cap="flat" cmpd="sng" w="9525">
                <a:solidFill>
                  <a:srgbClr val="E5E5E5"/>
                </a:solidFill>
                <a:prstDash val="solid"/>
                <a:round/>
                <a:headEnd len="med" w="med" type="none"/>
                <a:tailEnd len="med" w="med" type="none"/>
              </a:ln>
            </p:spPr>
          </p:cxnSp>
        </p:grpSp>
        <p:grpSp>
          <p:nvGrpSpPr>
            <p:cNvPr id="144" name="Google Shape;144;p13"/>
            <p:cNvGrpSpPr/>
            <p:nvPr/>
          </p:nvGrpSpPr>
          <p:grpSpPr>
            <a:xfrm>
              <a:off x="4029516" y="9083025"/>
              <a:ext cx="3170618" cy="153900"/>
              <a:chOff x="360001" y="7697575"/>
              <a:chExt cx="2702999" cy="153900"/>
            </a:xfrm>
          </p:grpSpPr>
          <p:sp>
            <p:nvSpPr>
              <p:cNvPr id="145" name="Google Shape;145;p13"/>
              <p:cNvSpPr txBox="1"/>
              <p:nvPr/>
            </p:nvSpPr>
            <p:spPr>
              <a:xfrm>
                <a:off x="360001" y="7697575"/>
                <a:ext cx="366600" cy="1539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lang="uk" sz="1000">
                    <a:solidFill>
                      <a:srgbClr val="444444"/>
                    </a:solidFill>
                    <a:latin typeface="Poppins"/>
                    <a:ea typeface="Poppins"/>
                    <a:cs typeface="Poppins"/>
                    <a:sym typeface="Poppins"/>
                  </a:rPr>
                  <a:t>Date:</a:t>
                </a:r>
                <a:endParaRPr sz="1000">
                  <a:solidFill>
                    <a:srgbClr val="444444"/>
                  </a:solidFill>
                  <a:latin typeface="Poppins"/>
                  <a:ea typeface="Poppins"/>
                  <a:cs typeface="Poppins"/>
                  <a:sym typeface="Poppins"/>
                </a:endParaRPr>
              </a:p>
            </p:txBody>
          </p:sp>
          <p:cxnSp>
            <p:nvCxnSpPr>
              <p:cNvPr id="146" name="Google Shape;146;p13"/>
              <p:cNvCxnSpPr/>
              <p:nvPr/>
            </p:nvCxnSpPr>
            <p:spPr>
              <a:xfrm rot="10800000">
                <a:off x="692400" y="7825825"/>
                <a:ext cx="2370600" cy="0"/>
              </a:xfrm>
              <a:prstGeom prst="straightConnector1">
                <a:avLst/>
              </a:prstGeom>
              <a:noFill/>
              <a:ln cap="flat" cmpd="sng" w="9525">
                <a:solidFill>
                  <a:srgbClr val="E5E5E5"/>
                </a:solidFill>
                <a:prstDash val="solid"/>
                <a:round/>
                <a:headEnd len="med" w="med" type="none"/>
                <a:tailEnd len="med" w="med" type="none"/>
              </a:ln>
            </p:spPr>
          </p:cxnSp>
        </p:grpSp>
      </p:grpSp>
      <p:grpSp>
        <p:nvGrpSpPr>
          <p:cNvPr id="147" name="Google Shape;147;p13"/>
          <p:cNvGrpSpPr/>
          <p:nvPr/>
        </p:nvGrpSpPr>
        <p:grpSpPr>
          <a:xfrm>
            <a:off x="360000" y="9627568"/>
            <a:ext cx="6845975" cy="704412"/>
            <a:chOff x="360000" y="9627568"/>
            <a:chExt cx="6845975" cy="704412"/>
          </a:xfrm>
        </p:grpSpPr>
        <p:cxnSp>
          <p:nvCxnSpPr>
            <p:cNvPr id="148" name="Google Shape;148;p13"/>
            <p:cNvCxnSpPr/>
            <p:nvPr/>
          </p:nvCxnSpPr>
          <p:spPr>
            <a:xfrm>
              <a:off x="360875" y="10331979"/>
              <a:ext cx="6845100" cy="0"/>
            </a:xfrm>
            <a:prstGeom prst="straightConnector1">
              <a:avLst/>
            </a:prstGeom>
            <a:noFill/>
            <a:ln cap="flat" cmpd="sng" w="19050">
              <a:solidFill>
                <a:srgbClr val="717171"/>
              </a:solidFill>
              <a:prstDash val="solid"/>
              <a:round/>
              <a:headEnd len="med" w="med" type="none"/>
              <a:tailEnd len="med" w="med" type="none"/>
            </a:ln>
          </p:spPr>
        </p:cxnSp>
        <p:sp>
          <p:nvSpPr>
            <p:cNvPr id="149" name="Google Shape;149;p13"/>
            <p:cNvSpPr txBox="1"/>
            <p:nvPr/>
          </p:nvSpPr>
          <p:spPr>
            <a:xfrm>
              <a:off x="360000" y="9627568"/>
              <a:ext cx="6845100" cy="538800"/>
            </a:xfrm>
            <a:prstGeom prst="rect">
              <a:avLst/>
            </a:prstGeom>
            <a:noFill/>
            <a:ln>
              <a:noFill/>
            </a:ln>
          </p:spPr>
          <p:txBody>
            <a:bodyPr anchorCtr="0" anchor="t" bIns="0" lIns="0" spcFirstLastPara="1" rIns="0" wrap="square" tIns="0">
              <a:spAutoFit/>
            </a:bodyPr>
            <a:lstStyle/>
            <a:p>
              <a:pPr indent="0" lvl="0" marL="0" rtl="0" algn="l">
                <a:lnSpc>
                  <a:spcPct val="125000"/>
                </a:lnSpc>
                <a:spcBef>
                  <a:spcPts val="0"/>
                </a:spcBef>
                <a:spcAft>
                  <a:spcPts val="0"/>
                </a:spcAft>
                <a:buNone/>
              </a:pPr>
              <a:r>
                <a:rPr b="1" lang="uk" sz="1000">
                  <a:solidFill>
                    <a:srgbClr val="8A8A8A"/>
                  </a:solidFill>
                  <a:latin typeface="Poppins"/>
                  <a:ea typeface="Poppins"/>
                  <a:cs typeface="Poppins"/>
                  <a:sym typeface="Poppins"/>
                </a:rPr>
                <a:t>Notes:</a:t>
              </a:r>
              <a:r>
                <a:rPr lang="uk" sz="1000">
                  <a:solidFill>
                    <a:srgbClr val="8A8A8A"/>
                  </a:solidFill>
                  <a:latin typeface="Poppins"/>
                  <a:ea typeface="Poppins"/>
                  <a:cs typeface="Poppins"/>
                  <a:sym typeface="Poppins"/>
                </a:rPr>
                <a:t> This proposal form provides a structured layout for presenting essential information related to the project, including client details, project overview, budget, terms and conditions, and signatures. Feel free to customize it further according to your specific needs.</a:t>
              </a:r>
              <a:endParaRPr sz="1000">
                <a:solidFill>
                  <a:srgbClr val="8A8A8A"/>
                </a:solidFill>
                <a:latin typeface="Poppins"/>
                <a:ea typeface="Poppins"/>
                <a:cs typeface="Poppins"/>
                <a:sym typeface="Poppins"/>
              </a:endParaRPr>
            </a:p>
          </p:txBody>
        </p:sp>
      </p:gr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