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Poppins"/>
      <p:regular r:id="rId7"/>
      <p:bold r:id="rId8"/>
      <p:italic r:id="rId9"/>
      <p:boldItalic r:id="rId10"/>
    </p:embeddedFont>
    <p:embeddedFont>
      <p:font typeface="Poppins Medium"/>
      <p:regular r:id="rId11"/>
      <p:bold r:id="rId12"/>
      <p:italic r:id="rId13"/>
      <p:boldItalic r:id="rId14"/>
    </p:embeddedFont>
    <p:embeddedFont>
      <p:font typeface="Poppins SemiBold"/>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pos="453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4535"/>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oppinsMedium-regular.fntdata"/><Relationship Id="rId10" Type="http://schemas.openxmlformats.org/officeDocument/2006/relationships/font" Target="fonts/Poppins-boldItalic.fntdata"/><Relationship Id="rId13" Type="http://schemas.openxmlformats.org/officeDocument/2006/relationships/font" Target="fonts/PoppinsMedium-italic.fntdata"/><Relationship Id="rId12" Type="http://schemas.openxmlformats.org/officeDocument/2006/relationships/font" Target="fonts/PoppinsMediu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oppins-italic.fntdata"/><Relationship Id="rId15" Type="http://schemas.openxmlformats.org/officeDocument/2006/relationships/font" Target="fonts/PoppinsSemiBold-regular.fntdata"/><Relationship Id="rId14" Type="http://schemas.openxmlformats.org/officeDocument/2006/relationships/font" Target="fonts/PoppinsMedium-boldItalic.fntdata"/><Relationship Id="rId17" Type="http://schemas.openxmlformats.org/officeDocument/2006/relationships/font" Target="fonts/PoppinsSemiBold-italic.fntdata"/><Relationship Id="rId16" Type="http://schemas.openxmlformats.org/officeDocument/2006/relationships/font" Target="fonts/PoppinsSemiBold-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PoppinsSemiBold-boldItalic.fntdata"/><Relationship Id="rId7" Type="http://schemas.openxmlformats.org/officeDocument/2006/relationships/font" Target="fonts/Poppins-regular.fntdata"/><Relationship Id="rId8" Type="http://schemas.openxmlformats.org/officeDocument/2006/relationships/font" Target="fonts/Poppi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301100" y="254396"/>
            <a:ext cx="49578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100">
                <a:latin typeface="Poppins Medium"/>
                <a:ea typeface="Poppins Medium"/>
                <a:cs typeface="Poppins Medium"/>
                <a:sym typeface="Poppins Medium"/>
              </a:rPr>
              <a:t>Contractor Proposal</a:t>
            </a:r>
            <a:endParaRPr sz="3100">
              <a:latin typeface="Poppins Medium"/>
              <a:ea typeface="Poppins Medium"/>
              <a:cs typeface="Poppins Medium"/>
              <a:sym typeface="Poppins Medium"/>
            </a:endParaRPr>
          </a:p>
        </p:txBody>
      </p:sp>
      <p:grpSp>
        <p:nvGrpSpPr>
          <p:cNvPr id="55" name="Google Shape;55;p13"/>
          <p:cNvGrpSpPr/>
          <p:nvPr/>
        </p:nvGrpSpPr>
        <p:grpSpPr>
          <a:xfrm>
            <a:off x="360000" y="1035300"/>
            <a:ext cx="6845975" cy="1380752"/>
            <a:chOff x="360000" y="1035300"/>
            <a:chExt cx="6845975" cy="1380752"/>
          </a:xfrm>
        </p:grpSpPr>
        <p:grpSp>
          <p:nvGrpSpPr>
            <p:cNvPr id="56" name="Google Shape;56;p13"/>
            <p:cNvGrpSpPr/>
            <p:nvPr/>
          </p:nvGrpSpPr>
          <p:grpSpPr>
            <a:xfrm>
              <a:off x="360000" y="1035300"/>
              <a:ext cx="6845975" cy="247875"/>
              <a:chOff x="360000" y="1035300"/>
              <a:chExt cx="6845975" cy="247875"/>
            </a:xfrm>
          </p:grpSpPr>
          <p:sp>
            <p:nvSpPr>
              <p:cNvPr id="57" name="Google Shape;57;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Client Information</a:t>
                </a:r>
                <a:endParaRPr sz="1100">
                  <a:latin typeface="Poppins SemiBold"/>
                  <a:ea typeface="Poppins SemiBold"/>
                  <a:cs typeface="Poppins SemiBold"/>
                  <a:sym typeface="Poppins SemiBold"/>
                </a:endParaRPr>
              </a:p>
            </p:txBody>
          </p:sp>
          <p:cxnSp>
            <p:nvCxnSpPr>
              <p:cNvPr id="58" name="Google Shape;58;p13"/>
              <p:cNvCxnSpPr/>
              <p:nvPr/>
            </p:nvCxnSpPr>
            <p:spPr>
              <a:xfrm>
                <a:off x="360875" y="1283175"/>
                <a:ext cx="6845100" cy="0"/>
              </a:xfrm>
              <a:prstGeom prst="straightConnector1">
                <a:avLst/>
              </a:prstGeom>
              <a:noFill/>
              <a:ln cap="flat" cmpd="sng" w="19050">
                <a:solidFill>
                  <a:srgbClr val="717171"/>
                </a:solidFill>
                <a:prstDash val="solid"/>
                <a:round/>
                <a:headEnd len="med" w="med" type="none"/>
                <a:tailEnd len="med" w="med" type="none"/>
              </a:ln>
            </p:spPr>
          </p:cxnSp>
        </p:grpSp>
        <p:grpSp>
          <p:nvGrpSpPr>
            <p:cNvPr id="59" name="Google Shape;59;p13"/>
            <p:cNvGrpSpPr/>
            <p:nvPr/>
          </p:nvGrpSpPr>
          <p:grpSpPr>
            <a:xfrm>
              <a:off x="360000" y="1446825"/>
              <a:ext cx="6842125" cy="969227"/>
              <a:chOff x="360000" y="1446825"/>
              <a:chExt cx="6842125" cy="969227"/>
            </a:xfrm>
          </p:grpSpPr>
          <p:grpSp>
            <p:nvGrpSpPr>
              <p:cNvPr id="60" name="Google Shape;60;p13"/>
              <p:cNvGrpSpPr/>
              <p:nvPr/>
            </p:nvGrpSpPr>
            <p:grpSpPr>
              <a:xfrm>
                <a:off x="360000" y="1446825"/>
                <a:ext cx="6842125" cy="153900"/>
                <a:chOff x="360000" y="1446825"/>
                <a:chExt cx="6842125" cy="153900"/>
              </a:xfrm>
            </p:grpSpPr>
            <p:sp>
              <p:nvSpPr>
                <p:cNvPr id="61" name="Google Shape;61;p13"/>
                <p:cNvSpPr txBox="1"/>
                <p:nvPr/>
              </p:nvSpPr>
              <p:spPr>
                <a:xfrm>
                  <a:off x="360000" y="1446825"/>
                  <a:ext cx="645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Name:</a:t>
                  </a:r>
                  <a:endParaRPr sz="1000">
                    <a:solidFill>
                      <a:srgbClr val="444444"/>
                    </a:solidFill>
                    <a:latin typeface="Poppins"/>
                    <a:ea typeface="Poppins"/>
                    <a:cs typeface="Poppins"/>
                    <a:sym typeface="Poppins"/>
                  </a:endParaRPr>
                </a:p>
              </p:txBody>
            </p:sp>
            <p:cxnSp>
              <p:nvCxnSpPr>
                <p:cNvPr id="62" name="Google Shape;62;p13"/>
                <p:cNvCxnSpPr/>
                <p:nvPr/>
              </p:nvCxnSpPr>
              <p:spPr>
                <a:xfrm rot="10800000">
                  <a:off x="812125" y="1573150"/>
                  <a:ext cx="6390000" cy="0"/>
                </a:xfrm>
                <a:prstGeom prst="straightConnector1">
                  <a:avLst/>
                </a:prstGeom>
                <a:noFill/>
                <a:ln cap="flat" cmpd="sng" w="9525">
                  <a:solidFill>
                    <a:srgbClr val="E5E5E5"/>
                  </a:solidFill>
                  <a:prstDash val="solid"/>
                  <a:round/>
                  <a:headEnd len="med" w="med" type="none"/>
                  <a:tailEnd len="med" w="med" type="none"/>
                </a:ln>
              </p:spPr>
            </p:cxnSp>
          </p:grpSp>
          <p:grpSp>
            <p:nvGrpSpPr>
              <p:cNvPr id="63" name="Google Shape;63;p13"/>
              <p:cNvGrpSpPr/>
              <p:nvPr/>
            </p:nvGrpSpPr>
            <p:grpSpPr>
              <a:xfrm>
                <a:off x="360000" y="1650657"/>
                <a:ext cx="6842125" cy="153900"/>
                <a:chOff x="360000" y="1446825"/>
                <a:chExt cx="6842125" cy="153900"/>
              </a:xfrm>
            </p:grpSpPr>
            <p:sp>
              <p:nvSpPr>
                <p:cNvPr id="64" name="Google Shape;64;p13"/>
                <p:cNvSpPr txBox="1"/>
                <p:nvPr/>
              </p:nvSpPr>
              <p:spPr>
                <a:xfrm>
                  <a:off x="360000" y="1446825"/>
                  <a:ext cx="1595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Company/Organization:</a:t>
                  </a:r>
                  <a:endParaRPr sz="1000">
                    <a:solidFill>
                      <a:srgbClr val="444444"/>
                    </a:solidFill>
                    <a:latin typeface="Poppins"/>
                    <a:ea typeface="Poppins"/>
                    <a:cs typeface="Poppins"/>
                    <a:sym typeface="Poppins"/>
                  </a:endParaRPr>
                </a:p>
              </p:txBody>
            </p:sp>
            <p:cxnSp>
              <p:nvCxnSpPr>
                <p:cNvPr id="65" name="Google Shape;65;p13"/>
                <p:cNvCxnSpPr/>
                <p:nvPr/>
              </p:nvCxnSpPr>
              <p:spPr>
                <a:xfrm rot="10800000">
                  <a:off x="1955725" y="1573150"/>
                  <a:ext cx="5246400" cy="0"/>
                </a:xfrm>
                <a:prstGeom prst="straightConnector1">
                  <a:avLst/>
                </a:prstGeom>
                <a:noFill/>
                <a:ln cap="flat" cmpd="sng" w="9525">
                  <a:solidFill>
                    <a:srgbClr val="E5E5E5"/>
                  </a:solidFill>
                  <a:prstDash val="solid"/>
                  <a:round/>
                  <a:headEnd len="med" w="med" type="none"/>
                  <a:tailEnd len="med" w="med" type="none"/>
                </a:ln>
              </p:spPr>
            </p:cxnSp>
          </p:grpSp>
          <p:grpSp>
            <p:nvGrpSpPr>
              <p:cNvPr id="66" name="Google Shape;66;p13"/>
              <p:cNvGrpSpPr/>
              <p:nvPr/>
            </p:nvGrpSpPr>
            <p:grpSpPr>
              <a:xfrm>
                <a:off x="360000" y="1854489"/>
                <a:ext cx="6842125" cy="153900"/>
                <a:chOff x="360000" y="1446825"/>
                <a:chExt cx="6842125" cy="153900"/>
              </a:xfrm>
            </p:grpSpPr>
            <p:sp>
              <p:nvSpPr>
                <p:cNvPr id="67" name="Google Shape;67;p13"/>
                <p:cNvSpPr txBox="1"/>
                <p:nvPr/>
              </p:nvSpPr>
              <p:spPr>
                <a:xfrm>
                  <a:off x="360000" y="1446825"/>
                  <a:ext cx="1190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Contact Number:</a:t>
                  </a:r>
                  <a:endParaRPr sz="1000">
                    <a:solidFill>
                      <a:srgbClr val="444444"/>
                    </a:solidFill>
                    <a:latin typeface="Poppins"/>
                    <a:ea typeface="Poppins"/>
                    <a:cs typeface="Poppins"/>
                    <a:sym typeface="Poppins"/>
                  </a:endParaRPr>
                </a:p>
              </p:txBody>
            </p:sp>
            <p:cxnSp>
              <p:nvCxnSpPr>
                <p:cNvPr id="68" name="Google Shape;68;p13"/>
                <p:cNvCxnSpPr/>
                <p:nvPr/>
              </p:nvCxnSpPr>
              <p:spPr>
                <a:xfrm rot="10800000">
                  <a:off x="1538725" y="1573150"/>
                  <a:ext cx="5663400" cy="0"/>
                </a:xfrm>
                <a:prstGeom prst="straightConnector1">
                  <a:avLst/>
                </a:prstGeom>
                <a:noFill/>
                <a:ln cap="flat" cmpd="sng" w="9525">
                  <a:solidFill>
                    <a:srgbClr val="E5E5E5"/>
                  </a:solidFill>
                  <a:prstDash val="solid"/>
                  <a:round/>
                  <a:headEnd len="med" w="med" type="none"/>
                  <a:tailEnd len="med" w="med" type="none"/>
                </a:ln>
              </p:spPr>
            </p:cxnSp>
          </p:grpSp>
          <p:grpSp>
            <p:nvGrpSpPr>
              <p:cNvPr id="69" name="Google Shape;69;p13"/>
              <p:cNvGrpSpPr/>
              <p:nvPr/>
            </p:nvGrpSpPr>
            <p:grpSpPr>
              <a:xfrm>
                <a:off x="360000" y="2058320"/>
                <a:ext cx="6842125" cy="153900"/>
                <a:chOff x="360000" y="1446825"/>
                <a:chExt cx="6842125" cy="153900"/>
              </a:xfrm>
            </p:grpSpPr>
            <p:sp>
              <p:nvSpPr>
                <p:cNvPr id="70" name="Google Shape;70;p13"/>
                <p:cNvSpPr txBox="1"/>
                <p:nvPr/>
              </p:nvSpPr>
              <p:spPr>
                <a:xfrm>
                  <a:off x="360000" y="1446825"/>
                  <a:ext cx="1190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Email Address:</a:t>
                  </a:r>
                  <a:endParaRPr sz="1000">
                    <a:solidFill>
                      <a:srgbClr val="444444"/>
                    </a:solidFill>
                    <a:latin typeface="Poppins"/>
                    <a:ea typeface="Poppins"/>
                    <a:cs typeface="Poppins"/>
                    <a:sym typeface="Poppins"/>
                  </a:endParaRPr>
                </a:p>
              </p:txBody>
            </p:sp>
            <p:cxnSp>
              <p:nvCxnSpPr>
                <p:cNvPr id="71" name="Google Shape;71;p13"/>
                <p:cNvCxnSpPr/>
                <p:nvPr/>
              </p:nvCxnSpPr>
              <p:spPr>
                <a:xfrm rot="10800000">
                  <a:off x="1368325" y="1566551"/>
                  <a:ext cx="5833800" cy="0"/>
                </a:xfrm>
                <a:prstGeom prst="straightConnector1">
                  <a:avLst/>
                </a:prstGeom>
                <a:noFill/>
                <a:ln cap="flat" cmpd="sng" w="9525">
                  <a:solidFill>
                    <a:srgbClr val="E5E5E5"/>
                  </a:solidFill>
                  <a:prstDash val="solid"/>
                  <a:round/>
                  <a:headEnd len="med" w="med" type="none"/>
                  <a:tailEnd len="med" w="med" type="none"/>
                </a:ln>
              </p:spPr>
            </p:cxnSp>
          </p:grpSp>
          <p:grpSp>
            <p:nvGrpSpPr>
              <p:cNvPr id="72" name="Google Shape;72;p13"/>
              <p:cNvGrpSpPr/>
              <p:nvPr/>
            </p:nvGrpSpPr>
            <p:grpSpPr>
              <a:xfrm>
                <a:off x="360000" y="2262152"/>
                <a:ext cx="6842125" cy="153900"/>
                <a:chOff x="360000" y="1446825"/>
                <a:chExt cx="6842125" cy="153900"/>
              </a:xfrm>
            </p:grpSpPr>
            <p:sp>
              <p:nvSpPr>
                <p:cNvPr id="73" name="Google Shape;73;p13"/>
                <p:cNvSpPr txBox="1"/>
                <p:nvPr/>
              </p:nvSpPr>
              <p:spPr>
                <a:xfrm>
                  <a:off x="360000" y="1446825"/>
                  <a:ext cx="1190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Project Address:</a:t>
                  </a:r>
                  <a:endParaRPr sz="1000">
                    <a:solidFill>
                      <a:srgbClr val="444444"/>
                    </a:solidFill>
                    <a:latin typeface="Poppins"/>
                    <a:ea typeface="Poppins"/>
                    <a:cs typeface="Poppins"/>
                    <a:sym typeface="Poppins"/>
                  </a:endParaRPr>
                </a:p>
              </p:txBody>
            </p:sp>
            <p:cxnSp>
              <p:nvCxnSpPr>
                <p:cNvPr id="74" name="Google Shape;74;p13"/>
                <p:cNvCxnSpPr/>
                <p:nvPr/>
              </p:nvCxnSpPr>
              <p:spPr>
                <a:xfrm rot="10800000">
                  <a:off x="1462825" y="1566551"/>
                  <a:ext cx="5739300" cy="0"/>
                </a:xfrm>
                <a:prstGeom prst="straightConnector1">
                  <a:avLst/>
                </a:prstGeom>
                <a:noFill/>
                <a:ln cap="flat" cmpd="sng" w="9525">
                  <a:solidFill>
                    <a:srgbClr val="E5E5E5"/>
                  </a:solidFill>
                  <a:prstDash val="solid"/>
                  <a:round/>
                  <a:headEnd len="med" w="med" type="none"/>
                  <a:tailEnd len="med" w="med" type="none"/>
                </a:ln>
              </p:spPr>
            </p:cxnSp>
          </p:grpSp>
        </p:grpSp>
      </p:grpSp>
      <p:grpSp>
        <p:nvGrpSpPr>
          <p:cNvPr id="75" name="Google Shape;75;p13"/>
          <p:cNvGrpSpPr/>
          <p:nvPr/>
        </p:nvGrpSpPr>
        <p:grpSpPr>
          <a:xfrm>
            <a:off x="360000" y="2664194"/>
            <a:ext cx="6845975" cy="1176931"/>
            <a:chOff x="360000" y="1035300"/>
            <a:chExt cx="6845975" cy="1176931"/>
          </a:xfrm>
        </p:grpSpPr>
        <p:grpSp>
          <p:nvGrpSpPr>
            <p:cNvPr id="76" name="Google Shape;76;p13"/>
            <p:cNvGrpSpPr/>
            <p:nvPr/>
          </p:nvGrpSpPr>
          <p:grpSpPr>
            <a:xfrm>
              <a:off x="360000" y="1035300"/>
              <a:ext cx="6845975" cy="247875"/>
              <a:chOff x="360000" y="1035300"/>
              <a:chExt cx="6845975" cy="247875"/>
            </a:xfrm>
          </p:grpSpPr>
          <p:sp>
            <p:nvSpPr>
              <p:cNvPr id="77" name="Google Shape;77;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Project Overview</a:t>
                </a:r>
                <a:endParaRPr sz="1100">
                  <a:latin typeface="Poppins SemiBold"/>
                  <a:ea typeface="Poppins SemiBold"/>
                  <a:cs typeface="Poppins SemiBold"/>
                  <a:sym typeface="Poppins SemiBold"/>
                </a:endParaRPr>
              </a:p>
            </p:txBody>
          </p:sp>
          <p:cxnSp>
            <p:nvCxnSpPr>
              <p:cNvPr id="78" name="Google Shape;78;p13"/>
              <p:cNvCxnSpPr/>
              <p:nvPr/>
            </p:nvCxnSpPr>
            <p:spPr>
              <a:xfrm>
                <a:off x="360875" y="1283175"/>
                <a:ext cx="6845100" cy="0"/>
              </a:xfrm>
              <a:prstGeom prst="straightConnector1">
                <a:avLst/>
              </a:prstGeom>
              <a:noFill/>
              <a:ln cap="flat" cmpd="sng" w="19050">
                <a:solidFill>
                  <a:srgbClr val="717171"/>
                </a:solidFill>
                <a:prstDash val="solid"/>
                <a:round/>
                <a:headEnd len="med" w="med" type="none"/>
                <a:tailEnd len="med" w="med" type="none"/>
              </a:ln>
            </p:spPr>
          </p:cxnSp>
        </p:grpSp>
        <p:grpSp>
          <p:nvGrpSpPr>
            <p:cNvPr id="79" name="Google Shape;79;p13"/>
            <p:cNvGrpSpPr/>
            <p:nvPr/>
          </p:nvGrpSpPr>
          <p:grpSpPr>
            <a:xfrm>
              <a:off x="360000" y="1446831"/>
              <a:ext cx="6842125" cy="765400"/>
              <a:chOff x="360000" y="1446831"/>
              <a:chExt cx="6842125" cy="765400"/>
            </a:xfrm>
          </p:grpSpPr>
          <p:grpSp>
            <p:nvGrpSpPr>
              <p:cNvPr id="80" name="Google Shape;80;p13"/>
              <p:cNvGrpSpPr/>
              <p:nvPr/>
            </p:nvGrpSpPr>
            <p:grpSpPr>
              <a:xfrm>
                <a:off x="360000" y="1446831"/>
                <a:ext cx="6842125" cy="153900"/>
                <a:chOff x="360000" y="1446831"/>
                <a:chExt cx="6842125" cy="153900"/>
              </a:xfrm>
            </p:grpSpPr>
            <p:sp>
              <p:nvSpPr>
                <p:cNvPr id="81" name="Google Shape;81;p13"/>
                <p:cNvSpPr txBox="1"/>
                <p:nvPr/>
              </p:nvSpPr>
              <p:spPr>
                <a:xfrm>
                  <a:off x="360000" y="1446831"/>
                  <a:ext cx="94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Project Name:</a:t>
                  </a:r>
                  <a:endParaRPr sz="1000">
                    <a:solidFill>
                      <a:srgbClr val="444444"/>
                    </a:solidFill>
                    <a:latin typeface="Poppins"/>
                    <a:ea typeface="Poppins"/>
                    <a:cs typeface="Poppins"/>
                    <a:sym typeface="Poppins"/>
                  </a:endParaRPr>
                </a:p>
              </p:txBody>
            </p:sp>
            <p:cxnSp>
              <p:nvCxnSpPr>
                <p:cNvPr id="82" name="Google Shape;82;p13"/>
                <p:cNvCxnSpPr/>
                <p:nvPr/>
              </p:nvCxnSpPr>
              <p:spPr>
                <a:xfrm rot="10800000">
                  <a:off x="1291525" y="1573150"/>
                  <a:ext cx="5910600" cy="0"/>
                </a:xfrm>
                <a:prstGeom prst="straightConnector1">
                  <a:avLst/>
                </a:prstGeom>
                <a:noFill/>
                <a:ln cap="flat" cmpd="sng" w="9525">
                  <a:solidFill>
                    <a:srgbClr val="E5E5E5"/>
                  </a:solidFill>
                  <a:prstDash val="solid"/>
                  <a:round/>
                  <a:headEnd len="med" w="med" type="none"/>
                  <a:tailEnd len="med" w="med" type="none"/>
                </a:ln>
              </p:spPr>
            </p:cxnSp>
          </p:grpSp>
          <p:grpSp>
            <p:nvGrpSpPr>
              <p:cNvPr id="83" name="Google Shape;83;p13"/>
              <p:cNvGrpSpPr/>
              <p:nvPr/>
            </p:nvGrpSpPr>
            <p:grpSpPr>
              <a:xfrm>
                <a:off x="360000" y="1650656"/>
                <a:ext cx="6842125" cy="153900"/>
                <a:chOff x="360000" y="1446824"/>
                <a:chExt cx="6842125" cy="153900"/>
              </a:xfrm>
            </p:grpSpPr>
            <p:sp>
              <p:nvSpPr>
                <p:cNvPr id="84" name="Google Shape;84;p13"/>
                <p:cNvSpPr txBox="1"/>
                <p:nvPr/>
              </p:nvSpPr>
              <p:spPr>
                <a:xfrm>
                  <a:off x="360000" y="1446824"/>
                  <a:ext cx="800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Description:</a:t>
                  </a:r>
                  <a:endParaRPr sz="1000">
                    <a:solidFill>
                      <a:srgbClr val="444444"/>
                    </a:solidFill>
                    <a:latin typeface="Poppins"/>
                    <a:ea typeface="Poppins"/>
                    <a:cs typeface="Poppins"/>
                    <a:sym typeface="Poppins"/>
                  </a:endParaRPr>
                </a:p>
              </p:txBody>
            </p:sp>
            <p:cxnSp>
              <p:nvCxnSpPr>
                <p:cNvPr id="85" name="Google Shape;85;p13"/>
                <p:cNvCxnSpPr/>
                <p:nvPr/>
              </p:nvCxnSpPr>
              <p:spPr>
                <a:xfrm rot="10800000">
                  <a:off x="1150225" y="1573150"/>
                  <a:ext cx="6051900" cy="0"/>
                </a:xfrm>
                <a:prstGeom prst="straightConnector1">
                  <a:avLst/>
                </a:prstGeom>
                <a:noFill/>
                <a:ln cap="flat" cmpd="sng" w="9525">
                  <a:solidFill>
                    <a:srgbClr val="E5E5E5"/>
                  </a:solidFill>
                  <a:prstDash val="solid"/>
                  <a:round/>
                  <a:headEnd len="med" w="med" type="none"/>
                  <a:tailEnd len="med" w="med" type="none"/>
                </a:ln>
              </p:spPr>
            </p:cxnSp>
          </p:grpSp>
          <p:grpSp>
            <p:nvGrpSpPr>
              <p:cNvPr id="86" name="Google Shape;86;p13"/>
              <p:cNvGrpSpPr/>
              <p:nvPr/>
            </p:nvGrpSpPr>
            <p:grpSpPr>
              <a:xfrm>
                <a:off x="360000" y="1854481"/>
                <a:ext cx="6842125" cy="153900"/>
                <a:chOff x="360000" y="1446817"/>
                <a:chExt cx="6842125" cy="153900"/>
              </a:xfrm>
            </p:grpSpPr>
            <p:sp>
              <p:nvSpPr>
                <p:cNvPr id="87" name="Google Shape;87;p13"/>
                <p:cNvSpPr txBox="1"/>
                <p:nvPr/>
              </p:nvSpPr>
              <p:spPr>
                <a:xfrm>
                  <a:off x="360000" y="1446817"/>
                  <a:ext cx="1041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Scope of Work:</a:t>
                  </a:r>
                  <a:endParaRPr sz="1000">
                    <a:solidFill>
                      <a:srgbClr val="444444"/>
                    </a:solidFill>
                    <a:latin typeface="Poppins"/>
                    <a:ea typeface="Poppins"/>
                    <a:cs typeface="Poppins"/>
                    <a:sym typeface="Poppins"/>
                  </a:endParaRPr>
                </a:p>
              </p:txBody>
            </p:sp>
            <p:cxnSp>
              <p:nvCxnSpPr>
                <p:cNvPr id="88" name="Google Shape;88;p13"/>
                <p:cNvCxnSpPr/>
                <p:nvPr/>
              </p:nvCxnSpPr>
              <p:spPr>
                <a:xfrm rot="10800000">
                  <a:off x="1369225" y="1573150"/>
                  <a:ext cx="5832900" cy="0"/>
                </a:xfrm>
                <a:prstGeom prst="straightConnector1">
                  <a:avLst/>
                </a:prstGeom>
                <a:noFill/>
                <a:ln cap="flat" cmpd="sng" w="9525">
                  <a:solidFill>
                    <a:srgbClr val="E5E5E5"/>
                  </a:solidFill>
                  <a:prstDash val="solid"/>
                  <a:round/>
                  <a:headEnd len="med" w="med" type="none"/>
                  <a:tailEnd len="med" w="med" type="none"/>
                </a:ln>
              </p:spPr>
            </p:cxnSp>
          </p:grpSp>
          <p:grpSp>
            <p:nvGrpSpPr>
              <p:cNvPr id="89" name="Google Shape;89;p13"/>
              <p:cNvGrpSpPr/>
              <p:nvPr/>
            </p:nvGrpSpPr>
            <p:grpSpPr>
              <a:xfrm>
                <a:off x="360000" y="2058331"/>
                <a:ext cx="6842125" cy="153900"/>
                <a:chOff x="360000" y="1446835"/>
                <a:chExt cx="6842125" cy="153900"/>
              </a:xfrm>
            </p:grpSpPr>
            <p:sp>
              <p:nvSpPr>
                <p:cNvPr id="90" name="Google Shape;90;p13"/>
                <p:cNvSpPr txBox="1"/>
                <p:nvPr/>
              </p:nvSpPr>
              <p:spPr>
                <a:xfrm>
                  <a:off x="360000" y="1446835"/>
                  <a:ext cx="67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Timeline:</a:t>
                  </a:r>
                  <a:endParaRPr sz="1000">
                    <a:solidFill>
                      <a:srgbClr val="444444"/>
                    </a:solidFill>
                    <a:latin typeface="Poppins"/>
                    <a:ea typeface="Poppins"/>
                    <a:cs typeface="Poppins"/>
                    <a:sym typeface="Poppins"/>
                  </a:endParaRPr>
                </a:p>
              </p:txBody>
            </p:sp>
            <p:cxnSp>
              <p:nvCxnSpPr>
                <p:cNvPr id="91" name="Google Shape;91;p13"/>
                <p:cNvCxnSpPr/>
                <p:nvPr/>
              </p:nvCxnSpPr>
              <p:spPr>
                <a:xfrm rot="10800000">
                  <a:off x="981925" y="1566551"/>
                  <a:ext cx="6220200" cy="0"/>
                </a:xfrm>
                <a:prstGeom prst="straightConnector1">
                  <a:avLst/>
                </a:prstGeom>
                <a:noFill/>
                <a:ln cap="flat" cmpd="sng" w="9525">
                  <a:solidFill>
                    <a:srgbClr val="E5E5E5"/>
                  </a:solidFill>
                  <a:prstDash val="solid"/>
                  <a:round/>
                  <a:headEnd len="med" w="med" type="none"/>
                  <a:tailEnd len="med" w="med" type="none"/>
                </a:ln>
              </p:spPr>
            </p:cxnSp>
          </p:grpSp>
        </p:grpSp>
      </p:grpSp>
      <p:grpSp>
        <p:nvGrpSpPr>
          <p:cNvPr id="92" name="Google Shape;92;p13"/>
          <p:cNvGrpSpPr/>
          <p:nvPr/>
        </p:nvGrpSpPr>
        <p:grpSpPr>
          <a:xfrm>
            <a:off x="360000" y="4070794"/>
            <a:ext cx="6845975" cy="1176931"/>
            <a:chOff x="360000" y="1035300"/>
            <a:chExt cx="6845975" cy="1176931"/>
          </a:xfrm>
        </p:grpSpPr>
        <p:grpSp>
          <p:nvGrpSpPr>
            <p:cNvPr id="93" name="Google Shape;93;p13"/>
            <p:cNvGrpSpPr/>
            <p:nvPr/>
          </p:nvGrpSpPr>
          <p:grpSpPr>
            <a:xfrm>
              <a:off x="360000" y="1035300"/>
              <a:ext cx="6845975" cy="247875"/>
              <a:chOff x="360000" y="1035300"/>
              <a:chExt cx="6845975" cy="247875"/>
            </a:xfrm>
          </p:grpSpPr>
          <p:sp>
            <p:nvSpPr>
              <p:cNvPr id="94" name="Google Shape;94;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Budget and Cost Estimates</a:t>
                </a:r>
                <a:endParaRPr sz="1100">
                  <a:latin typeface="Poppins SemiBold"/>
                  <a:ea typeface="Poppins SemiBold"/>
                  <a:cs typeface="Poppins SemiBold"/>
                  <a:sym typeface="Poppins SemiBold"/>
                </a:endParaRPr>
              </a:p>
            </p:txBody>
          </p:sp>
          <p:cxnSp>
            <p:nvCxnSpPr>
              <p:cNvPr id="95" name="Google Shape;95;p13"/>
              <p:cNvCxnSpPr/>
              <p:nvPr/>
            </p:nvCxnSpPr>
            <p:spPr>
              <a:xfrm>
                <a:off x="360875" y="1283175"/>
                <a:ext cx="6845100" cy="0"/>
              </a:xfrm>
              <a:prstGeom prst="straightConnector1">
                <a:avLst/>
              </a:prstGeom>
              <a:noFill/>
              <a:ln cap="flat" cmpd="sng" w="19050">
                <a:solidFill>
                  <a:srgbClr val="717171"/>
                </a:solidFill>
                <a:prstDash val="solid"/>
                <a:round/>
                <a:headEnd len="med" w="med" type="none"/>
                <a:tailEnd len="med" w="med" type="none"/>
              </a:ln>
            </p:spPr>
          </p:cxnSp>
        </p:grpSp>
        <p:grpSp>
          <p:nvGrpSpPr>
            <p:cNvPr id="96" name="Google Shape;96;p13"/>
            <p:cNvGrpSpPr/>
            <p:nvPr/>
          </p:nvGrpSpPr>
          <p:grpSpPr>
            <a:xfrm>
              <a:off x="360000" y="1446831"/>
              <a:ext cx="6842125" cy="765400"/>
              <a:chOff x="360000" y="1446831"/>
              <a:chExt cx="6842125" cy="765400"/>
            </a:xfrm>
          </p:grpSpPr>
          <p:grpSp>
            <p:nvGrpSpPr>
              <p:cNvPr id="97" name="Google Shape;97;p13"/>
              <p:cNvGrpSpPr/>
              <p:nvPr/>
            </p:nvGrpSpPr>
            <p:grpSpPr>
              <a:xfrm>
                <a:off x="360000" y="1446831"/>
                <a:ext cx="6842125" cy="153900"/>
                <a:chOff x="360000" y="1446831"/>
                <a:chExt cx="6842125" cy="153900"/>
              </a:xfrm>
            </p:grpSpPr>
            <p:sp>
              <p:nvSpPr>
                <p:cNvPr id="98" name="Google Shape;98;p13"/>
                <p:cNvSpPr txBox="1"/>
                <p:nvPr/>
              </p:nvSpPr>
              <p:spPr>
                <a:xfrm>
                  <a:off x="360000" y="1446831"/>
                  <a:ext cx="129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Total Project Cost: $</a:t>
                  </a:r>
                  <a:endParaRPr sz="1000">
                    <a:solidFill>
                      <a:srgbClr val="444444"/>
                    </a:solidFill>
                    <a:latin typeface="Poppins"/>
                    <a:ea typeface="Poppins"/>
                    <a:cs typeface="Poppins"/>
                    <a:sym typeface="Poppins"/>
                  </a:endParaRPr>
                </a:p>
              </p:txBody>
            </p:sp>
            <p:cxnSp>
              <p:nvCxnSpPr>
                <p:cNvPr id="99" name="Google Shape;99;p13"/>
                <p:cNvCxnSpPr/>
                <p:nvPr/>
              </p:nvCxnSpPr>
              <p:spPr>
                <a:xfrm rot="10800000">
                  <a:off x="1638625" y="1573150"/>
                  <a:ext cx="5563500" cy="0"/>
                </a:xfrm>
                <a:prstGeom prst="straightConnector1">
                  <a:avLst/>
                </a:prstGeom>
                <a:noFill/>
                <a:ln cap="flat" cmpd="sng" w="9525">
                  <a:solidFill>
                    <a:srgbClr val="E5E5E5"/>
                  </a:solidFill>
                  <a:prstDash val="solid"/>
                  <a:round/>
                  <a:headEnd len="med" w="med" type="none"/>
                  <a:tailEnd len="med" w="med" type="none"/>
                </a:ln>
              </p:spPr>
            </p:cxnSp>
          </p:grpSp>
          <p:grpSp>
            <p:nvGrpSpPr>
              <p:cNvPr id="100" name="Google Shape;100;p13"/>
              <p:cNvGrpSpPr/>
              <p:nvPr/>
            </p:nvGrpSpPr>
            <p:grpSpPr>
              <a:xfrm>
                <a:off x="360000" y="1650656"/>
                <a:ext cx="6842125" cy="153900"/>
                <a:chOff x="360000" y="1446824"/>
                <a:chExt cx="6842125" cy="153900"/>
              </a:xfrm>
            </p:grpSpPr>
            <p:sp>
              <p:nvSpPr>
                <p:cNvPr id="101" name="Google Shape;101;p13"/>
                <p:cNvSpPr txBox="1"/>
                <p:nvPr/>
              </p:nvSpPr>
              <p:spPr>
                <a:xfrm>
                  <a:off x="360000" y="1446824"/>
                  <a:ext cx="599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Labor: $</a:t>
                  </a:r>
                  <a:endParaRPr sz="1000">
                    <a:solidFill>
                      <a:srgbClr val="444444"/>
                    </a:solidFill>
                    <a:latin typeface="Poppins"/>
                    <a:ea typeface="Poppins"/>
                    <a:cs typeface="Poppins"/>
                    <a:sym typeface="Poppins"/>
                  </a:endParaRPr>
                </a:p>
              </p:txBody>
            </p:sp>
            <p:cxnSp>
              <p:nvCxnSpPr>
                <p:cNvPr id="102" name="Google Shape;102;p13"/>
                <p:cNvCxnSpPr/>
                <p:nvPr/>
              </p:nvCxnSpPr>
              <p:spPr>
                <a:xfrm rot="10800000">
                  <a:off x="879325" y="1573150"/>
                  <a:ext cx="6322800" cy="0"/>
                </a:xfrm>
                <a:prstGeom prst="straightConnector1">
                  <a:avLst/>
                </a:prstGeom>
                <a:noFill/>
                <a:ln cap="flat" cmpd="sng" w="9525">
                  <a:solidFill>
                    <a:srgbClr val="E5E5E5"/>
                  </a:solidFill>
                  <a:prstDash val="solid"/>
                  <a:round/>
                  <a:headEnd len="med" w="med" type="none"/>
                  <a:tailEnd len="med" w="med" type="none"/>
                </a:ln>
              </p:spPr>
            </p:cxnSp>
          </p:grpSp>
          <p:grpSp>
            <p:nvGrpSpPr>
              <p:cNvPr id="103" name="Google Shape;103;p13"/>
              <p:cNvGrpSpPr/>
              <p:nvPr/>
            </p:nvGrpSpPr>
            <p:grpSpPr>
              <a:xfrm>
                <a:off x="360000" y="1854481"/>
                <a:ext cx="6842125" cy="153900"/>
                <a:chOff x="360000" y="1446817"/>
                <a:chExt cx="6842125" cy="153900"/>
              </a:xfrm>
            </p:grpSpPr>
            <p:sp>
              <p:nvSpPr>
                <p:cNvPr id="104" name="Google Shape;104;p13"/>
                <p:cNvSpPr txBox="1"/>
                <p:nvPr/>
              </p:nvSpPr>
              <p:spPr>
                <a:xfrm>
                  <a:off x="360000" y="1446817"/>
                  <a:ext cx="814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Materials: $</a:t>
                  </a:r>
                  <a:endParaRPr sz="1000">
                    <a:solidFill>
                      <a:srgbClr val="444444"/>
                    </a:solidFill>
                    <a:latin typeface="Poppins"/>
                    <a:ea typeface="Poppins"/>
                    <a:cs typeface="Poppins"/>
                    <a:sym typeface="Poppins"/>
                  </a:endParaRPr>
                </a:p>
              </p:txBody>
            </p:sp>
            <p:cxnSp>
              <p:nvCxnSpPr>
                <p:cNvPr id="105" name="Google Shape;105;p13"/>
                <p:cNvCxnSpPr/>
                <p:nvPr/>
              </p:nvCxnSpPr>
              <p:spPr>
                <a:xfrm rot="10800000">
                  <a:off x="1099825" y="1573150"/>
                  <a:ext cx="6102300" cy="0"/>
                </a:xfrm>
                <a:prstGeom prst="straightConnector1">
                  <a:avLst/>
                </a:prstGeom>
                <a:noFill/>
                <a:ln cap="flat" cmpd="sng" w="9525">
                  <a:solidFill>
                    <a:srgbClr val="E5E5E5"/>
                  </a:solidFill>
                  <a:prstDash val="solid"/>
                  <a:round/>
                  <a:headEnd len="med" w="med" type="none"/>
                  <a:tailEnd len="med" w="med" type="none"/>
                </a:ln>
              </p:spPr>
            </p:cxnSp>
          </p:grpSp>
          <p:grpSp>
            <p:nvGrpSpPr>
              <p:cNvPr id="106" name="Google Shape;106;p13"/>
              <p:cNvGrpSpPr/>
              <p:nvPr/>
            </p:nvGrpSpPr>
            <p:grpSpPr>
              <a:xfrm>
                <a:off x="360000" y="2058331"/>
                <a:ext cx="6842125" cy="153900"/>
                <a:chOff x="360000" y="1446835"/>
                <a:chExt cx="6842125" cy="153900"/>
              </a:xfrm>
            </p:grpSpPr>
            <p:sp>
              <p:nvSpPr>
                <p:cNvPr id="107" name="Google Shape;107;p13"/>
                <p:cNvSpPr txBox="1"/>
                <p:nvPr/>
              </p:nvSpPr>
              <p:spPr>
                <a:xfrm>
                  <a:off x="360000" y="1446835"/>
                  <a:ext cx="129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Other Expenses: $</a:t>
                  </a:r>
                  <a:endParaRPr sz="1000">
                    <a:solidFill>
                      <a:srgbClr val="444444"/>
                    </a:solidFill>
                    <a:latin typeface="Poppins"/>
                    <a:ea typeface="Poppins"/>
                    <a:cs typeface="Poppins"/>
                    <a:sym typeface="Poppins"/>
                  </a:endParaRPr>
                </a:p>
              </p:txBody>
            </p:sp>
            <p:cxnSp>
              <p:nvCxnSpPr>
                <p:cNvPr id="108" name="Google Shape;108;p13"/>
                <p:cNvCxnSpPr/>
                <p:nvPr/>
              </p:nvCxnSpPr>
              <p:spPr>
                <a:xfrm rot="10800000">
                  <a:off x="1492525" y="1566551"/>
                  <a:ext cx="5709600" cy="0"/>
                </a:xfrm>
                <a:prstGeom prst="straightConnector1">
                  <a:avLst/>
                </a:prstGeom>
                <a:noFill/>
                <a:ln cap="flat" cmpd="sng" w="9525">
                  <a:solidFill>
                    <a:srgbClr val="E5E5E5"/>
                  </a:solidFill>
                  <a:prstDash val="solid"/>
                  <a:round/>
                  <a:headEnd len="med" w="med" type="none"/>
                  <a:tailEnd len="med" w="med" type="none"/>
                </a:ln>
              </p:spPr>
            </p:cxnSp>
          </p:grpSp>
        </p:grpSp>
      </p:grpSp>
      <p:grpSp>
        <p:nvGrpSpPr>
          <p:cNvPr id="109" name="Google Shape;109;p13"/>
          <p:cNvGrpSpPr/>
          <p:nvPr/>
        </p:nvGrpSpPr>
        <p:grpSpPr>
          <a:xfrm>
            <a:off x="360000" y="5473704"/>
            <a:ext cx="6845975" cy="973071"/>
            <a:chOff x="360000" y="1035300"/>
            <a:chExt cx="6845975" cy="973071"/>
          </a:xfrm>
        </p:grpSpPr>
        <p:grpSp>
          <p:nvGrpSpPr>
            <p:cNvPr id="110" name="Google Shape;110;p13"/>
            <p:cNvGrpSpPr/>
            <p:nvPr/>
          </p:nvGrpSpPr>
          <p:grpSpPr>
            <a:xfrm>
              <a:off x="360000" y="1035300"/>
              <a:ext cx="6845975" cy="247875"/>
              <a:chOff x="360000" y="1035300"/>
              <a:chExt cx="6845975" cy="247875"/>
            </a:xfrm>
          </p:grpSpPr>
          <p:sp>
            <p:nvSpPr>
              <p:cNvPr id="111" name="Google Shape;111;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Terms and Conditions</a:t>
                </a:r>
                <a:endParaRPr sz="1100">
                  <a:latin typeface="Poppins SemiBold"/>
                  <a:ea typeface="Poppins SemiBold"/>
                  <a:cs typeface="Poppins SemiBold"/>
                  <a:sym typeface="Poppins SemiBold"/>
                </a:endParaRPr>
              </a:p>
            </p:txBody>
          </p:sp>
          <p:cxnSp>
            <p:nvCxnSpPr>
              <p:cNvPr id="112" name="Google Shape;112;p13"/>
              <p:cNvCxnSpPr/>
              <p:nvPr/>
            </p:nvCxnSpPr>
            <p:spPr>
              <a:xfrm>
                <a:off x="360875" y="1283175"/>
                <a:ext cx="6845100" cy="0"/>
              </a:xfrm>
              <a:prstGeom prst="straightConnector1">
                <a:avLst/>
              </a:prstGeom>
              <a:noFill/>
              <a:ln cap="flat" cmpd="sng" w="19050">
                <a:solidFill>
                  <a:srgbClr val="717171"/>
                </a:solidFill>
                <a:prstDash val="solid"/>
                <a:round/>
                <a:headEnd len="med" w="med" type="none"/>
                <a:tailEnd len="med" w="med" type="none"/>
              </a:ln>
            </p:spPr>
          </p:cxnSp>
        </p:grpSp>
        <p:grpSp>
          <p:nvGrpSpPr>
            <p:cNvPr id="113" name="Google Shape;113;p13"/>
            <p:cNvGrpSpPr/>
            <p:nvPr/>
          </p:nvGrpSpPr>
          <p:grpSpPr>
            <a:xfrm>
              <a:off x="360000" y="1446821"/>
              <a:ext cx="6842125" cy="561550"/>
              <a:chOff x="360000" y="1446821"/>
              <a:chExt cx="6842125" cy="561550"/>
            </a:xfrm>
          </p:grpSpPr>
          <p:grpSp>
            <p:nvGrpSpPr>
              <p:cNvPr id="114" name="Google Shape;114;p13"/>
              <p:cNvGrpSpPr/>
              <p:nvPr/>
            </p:nvGrpSpPr>
            <p:grpSpPr>
              <a:xfrm>
                <a:off x="360000" y="1446821"/>
                <a:ext cx="6842125" cy="153900"/>
                <a:chOff x="360000" y="1446821"/>
                <a:chExt cx="6842125" cy="153900"/>
              </a:xfrm>
            </p:grpSpPr>
            <p:sp>
              <p:nvSpPr>
                <p:cNvPr id="115" name="Google Shape;115;p13"/>
                <p:cNvSpPr txBox="1"/>
                <p:nvPr/>
              </p:nvSpPr>
              <p:spPr>
                <a:xfrm>
                  <a:off x="360000" y="1446821"/>
                  <a:ext cx="1132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Payment Terms:</a:t>
                  </a:r>
                  <a:endParaRPr sz="1000">
                    <a:solidFill>
                      <a:srgbClr val="444444"/>
                    </a:solidFill>
                    <a:latin typeface="Poppins"/>
                    <a:ea typeface="Poppins"/>
                    <a:cs typeface="Poppins"/>
                    <a:sym typeface="Poppins"/>
                  </a:endParaRPr>
                </a:p>
              </p:txBody>
            </p:sp>
            <p:cxnSp>
              <p:nvCxnSpPr>
                <p:cNvPr id="116" name="Google Shape;116;p13"/>
                <p:cNvCxnSpPr/>
                <p:nvPr/>
              </p:nvCxnSpPr>
              <p:spPr>
                <a:xfrm rot="10800000">
                  <a:off x="1412425" y="1573150"/>
                  <a:ext cx="5789700" cy="0"/>
                </a:xfrm>
                <a:prstGeom prst="straightConnector1">
                  <a:avLst/>
                </a:prstGeom>
                <a:noFill/>
                <a:ln cap="flat" cmpd="sng" w="9525">
                  <a:solidFill>
                    <a:srgbClr val="E5E5E5"/>
                  </a:solidFill>
                  <a:prstDash val="solid"/>
                  <a:round/>
                  <a:headEnd len="med" w="med" type="none"/>
                  <a:tailEnd len="med" w="med" type="none"/>
                </a:ln>
              </p:spPr>
            </p:cxnSp>
          </p:grpSp>
          <p:grpSp>
            <p:nvGrpSpPr>
              <p:cNvPr id="117" name="Google Shape;117;p13"/>
              <p:cNvGrpSpPr/>
              <p:nvPr/>
            </p:nvGrpSpPr>
            <p:grpSpPr>
              <a:xfrm>
                <a:off x="360000" y="1650646"/>
                <a:ext cx="6842125" cy="153900"/>
                <a:chOff x="360000" y="1446814"/>
                <a:chExt cx="6842125" cy="153900"/>
              </a:xfrm>
            </p:grpSpPr>
            <p:sp>
              <p:nvSpPr>
                <p:cNvPr id="118" name="Google Shape;118;p13"/>
                <p:cNvSpPr txBox="1"/>
                <p:nvPr/>
              </p:nvSpPr>
              <p:spPr>
                <a:xfrm>
                  <a:off x="360000" y="1446814"/>
                  <a:ext cx="139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Warranty/Guarantee:</a:t>
                  </a:r>
                  <a:endParaRPr sz="1000">
                    <a:solidFill>
                      <a:srgbClr val="444444"/>
                    </a:solidFill>
                    <a:latin typeface="Poppins"/>
                    <a:ea typeface="Poppins"/>
                    <a:cs typeface="Poppins"/>
                    <a:sym typeface="Poppins"/>
                  </a:endParaRPr>
                </a:p>
              </p:txBody>
            </p:sp>
            <p:cxnSp>
              <p:nvCxnSpPr>
                <p:cNvPr id="119" name="Google Shape;119;p13"/>
                <p:cNvCxnSpPr/>
                <p:nvPr/>
              </p:nvCxnSpPr>
              <p:spPr>
                <a:xfrm rot="10800000">
                  <a:off x="1765525" y="1573150"/>
                  <a:ext cx="5436600" cy="0"/>
                </a:xfrm>
                <a:prstGeom prst="straightConnector1">
                  <a:avLst/>
                </a:prstGeom>
                <a:noFill/>
                <a:ln cap="flat" cmpd="sng" w="9525">
                  <a:solidFill>
                    <a:srgbClr val="E5E5E5"/>
                  </a:solidFill>
                  <a:prstDash val="solid"/>
                  <a:round/>
                  <a:headEnd len="med" w="med" type="none"/>
                  <a:tailEnd len="med" w="med" type="none"/>
                </a:ln>
              </p:spPr>
            </p:cxnSp>
          </p:grpSp>
          <p:grpSp>
            <p:nvGrpSpPr>
              <p:cNvPr id="120" name="Google Shape;120;p13"/>
              <p:cNvGrpSpPr/>
              <p:nvPr/>
            </p:nvGrpSpPr>
            <p:grpSpPr>
              <a:xfrm>
                <a:off x="360000" y="1854471"/>
                <a:ext cx="6842125" cy="153900"/>
                <a:chOff x="360000" y="1446807"/>
                <a:chExt cx="6842125" cy="153900"/>
              </a:xfrm>
            </p:grpSpPr>
            <p:sp>
              <p:nvSpPr>
                <p:cNvPr id="121" name="Google Shape;121;p13"/>
                <p:cNvSpPr txBox="1"/>
                <p:nvPr/>
              </p:nvSpPr>
              <p:spPr>
                <a:xfrm>
                  <a:off x="360000" y="1446807"/>
                  <a:ext cx="139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444444"/>
                      </a:solidFill>
                      <a:latin typeface="Poppins"/>
                      <a:ea typeface="Poppins"/>
                      <a:cs typeface="Poppins"/>
                      <a:sym typeface="Poppins"/>
                    </a:rPr>
                    <a:t>Insurance Coverage:</a:t>
                  </a:r>
                  <a:endParaRPr sz="1000">
                    <a:solidFill>
                      <a:srgbClr val="444444"/>
                    </a:solidFill>
                    <a:latin typeface="Poppins"/>
                    <a:ea typeface="Poppins"/>
                    <a:cs typeface="Poppins"/>
                    <a:sym typeface="Poppins"/>
                  </a:endParaRPr>
                </a:p>
              </p:txBody>
            </p:sp>
            <p:cxnSp>
              <p:nvCxnSpPr>
                <p:cNvPr id="122" name="Google Shape;122;p13"/>
                <p:cNvCxnSpPr/>
                <p:nvPr/>
              </p:nvCxnSpPr>
              <p:spPr>
                <a:xfrm rot="10800000">
                  <a:off x="1725925" y="1573150"/>
                  <a:ext cx="5476200" cy="0"/>
                </a:xfrm>
                <a:prstGeom prst="straightConnector1">
                  <a:avLst/>
                </a:prstGeom>
                <a:noFill/>
                <a:ln cap="flat" cmpd="sng" w="9525">
                  <a:solidFill>
                    <a:srgbClr val="E5E5E5"/>
                  </a:solidFill>
                  <a:prstDash val="solid"/>
                  <a:round/>
                  <a:headEnd len="med" w="med" type="none"/>
                  <a:tailEnd len="med" w="med" type="none"/>
                </a:ln>
              </p:spPr>
            </p:cxnSp>
          </p:grpSp>
        </p:grpSp>
      </p:grpSp>
      <p:grpSp>
        <p:nvGrpSpPr>
          <p:cNvPr id="123" name="Google Shape;123;p13"/>
          <p:cNvGrpSpPr/>
          <p:nvPr/>
        </p:nvGrpSpPr>
        <p:grpSpPr>
          <a:xfrm>
            <a:off x="360000" y="6668754"/>
            <a:ext cx="6845975" cy="1182725"/>
            <a:chOff x="360000" y="6668754"/>
            <a:chExt cx="6845975" cy="1182725"/>
          </a:xfrm>
        </p:grpSpPr>
        <p:grpSp>
          <p:nvGrpSpPr>
            <p:cNvPr id="124" name="Google Shape;124;p13"/>
            <p:cNvGrpSpPr/>
            <p:nvPr/>
          </p:nvGrpSpPr>
          <p:grpSpPr>
            <a:xfrm>
              <a:off x="360000" y="6668754"/>
              <a:ext cx="6845975" cy="757721"/>
              <a:chOff x="360000" y="1035300"/>
              <a:chExt cx="6845975" cy="757721"/>
            </a:xfrm>
          </p:grpSpPr>
          <p:grpSp>
            <p:nvGrpSpPr>
              <p:cNvPr id="125" name="Google Shape;125;p13"/>
              <p:cNvGrpSpPr/>
              <p:nvPr/>
            </p:nvGrpSpPr>
            <p:grpSpPr>
              <a:xfrm>
                <a:off x="360000" y="1035300"/>
                <a:ext cx="6845975" cy="247875"/>
                <a:chOff x="360000" y="1035300"/>
                <a:chExt cx="6845975" cy="247875"/>
              </a:xfrm>
            </p:grpSpPr>
            <p:sp>
              <p:nvSpPr>
                <p:cNvPr id="126" name="Google Shape;126;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Signature</a:t>
                  </a:r>
                  <a:endParaRPr sz="1100">
                    <a:latin typeface="Poppins SemiBold"/>
                    <a:ea typeface="Poppins SemiBold"/>
                    <a:cs typeface="Poppins SemiBold"/>
                    <a:sym typeface="Poppins SemiBold"/>
                  </a:endParaRPr>
                </a:p>
              </p:txBody>
            </p:sp>
            <p:cxnSp>
              <p:nvCxnSpPr>
                <p:cNvPr id="127" name="Google Shape;127;p13"/>
                <p:cNvCxnSpPr/>
                <p:nvPr/>
              </p:nvCxnSpPr>
              <p:spPr>
                <a:xfrm>
                  <a:off x="360875" y="1283175"/>
                  <a:ext cx="6845100" cy="0"/>
                </a:xfrm>
                <a:prstGeom prst="straightConnector1">
                  <a:avLst/>
                </a:prstGeom>
                <a:noFill/>
                <a:ln cap="flat" cmpd="sng" w="9525">
                  <a:solidFill>
                    <a:srgbClr val="717171"/>
                  </a:solidFill>
                  <a:prstDash val="solid"/>
                  <a:round/>
                  <a:headEnd len="med" w="med" type="none"/>
                  <a:tailEnd len="med" w="med" type="none"/>
                </a:ln>
              </p:spPr>
            </p:cxnSp>
          </p:grpSp>
          <p:sp>
            <p:nvSpPr>
              <p:cNvPr id="128" name="Google Shape;128;p13"/>
              <p:cNvSpPr txBox="1"/>
              <p:nvPr/>
            </p:nvSpPr>
            <p:spPr>
              <a:xfrm>
                <a:off x="360000" y="1446821"/>
                <a:ext cx="68451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1000">
                    <a:solidFill>
                      <a:srgbClr val="444444"/>
                    </a:solidFill>
                    <a:latin typeface="Poppins"/>
                    <a:ea typeface="Poppins"/>
                    <a:cs typeface="Poppins"/>
                    <a:sym typeface="Poppins"/>
                  </a:rPr>
                  <a:t>I, [Client Name], acknowledge that I have reviewed and agree to the terms and conditions outlined in </a:t>
                </a:r>
                <a:endParaRPr sz="1000">
                  <a:solidFill>
                    <a:srgbClr val="444444"/>
                  </a:solidFill>
                  <a:latin typeface="Poppins"/>
                  <a:ea typeface="Poppins"/>
                  <a:cs typeface="Poppins"/>
                  <a:sym typeface="Poppins"/>
                </a:endParaRPr>
              </a:p>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this proposal.</a:t>
                </a:r>
                <a:endParaRPr sz="1000">
                  <a:solidFill>
                    <a:srgbClr val="444444"/>
                  </a:solidFill>
                  <a:latin typeface="Poppins"/>
                  <a:ea typeface="Poppins"/>
                  <a:cs typeface="Poppins"/>
                  <a:sym typeface="Poppins"/>
                </a:endParaRPr>
              </a:p>
            </p:txBody>
          </p:sp>
        </p:grpSp>
        <p:grpSp>
          <p:nvGrpSpPr>
            <p:cNvPr id="129" name="Google Shape;129;p13"/>
            <p:cNvGrpSpPr/>
            <p:nvPr/>
          </p:nvGrpSpPr>
          <p:grpSpPr>
            <a:xfrm>
              <a:off x="360000" y="7697580"/>
              <a:ext cx="3418100" cy="153900"/>
              <a:chOff x="360000" y="7697580"/>
              <a:chExt cx="3418100" cy="153900"/>
            </a:xfrm>
          </p:grpSpPr>
          <p:sp>
            <p:nvSpPr>
              <p:cNvPr id="130" name="Google Shape;130;p13"/>
              <p:cNvSpPr txBox="1"/>
              <p:nvPr/>
            </p:nvSpPr>
            <p:spPr>
              <a:xfrm>
                <a:off x="360000" y="7697580"/>
                <a:ext cx="11367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Client Signature:</a:t>
                </a:r>
                <a:endParaRPr sz="1000">
                  <a:solidFill>
                    <a:srgbClr val="444444"/>
                  </a:solidFill>
                  <a:latin typeface="Poppins"/>
                  <a:ea typeface="Poppins"/>
                  <a:cs typeface="Poppins"/>
                  <a:sym typeface="Poppins"/>
                </a:endParaRPr>
              </a:p>
            </p:txBody>
          </p:sp>
          <p:cxnSp>
            <p:nvCxnSpPr>
              <p:cNvPr id="131" name="Google Shape;131;p13"/>
              <p:cNvCxnSpPr/>
              <p:nvPr/>
            </p:nvCxnSpPr>
            <p:spPr>
              <a:xfrm rot="10800000">
                <a:off x="1470800" y="7825825"/>
                <a:ext cx="2307300" cy="0"/>
              </a:xfrm>
              <a:prstGeom prst="straightConnector1">
                <a:avLst/>
              </a:prstGeom>
              <a:noFill/>
              <a:ln cap="flat" cmpd="sng" w="9525">
                <a:solidFill>
                  <a:srgbClr val="E5E5E5"/>
                </a:solidFill>
                <a:prstDash val="solid"/>
                <a:round/>
                <a:headEnd len="med" w="med" type="none"/>
                <a:tailEnd len="med" w="med" type="none"/>
              </a:ln>
            </p:spPr>
          </p:cxnSp>
        </p:grpSp>
        <p:grpSp>
          <p:nvGrpSpPr>
            <p:cNvPr id="132" name="Google Shape;132;p13"/>
            <p:cNvGrpSpPr/>
            <p:nvPr/>
          </p:nvGrpSpPr>
          <p:grpSpPr>
            <a:xfrm>
              <a:off x="4029516" y="7697575"/>
              <a:ext cx="3170618" cy="153900"/>
              <a:chOff x="360001" y="7697575"/>
              <a:chExt cx="2702999" cy="153900"/>
            </a:xfrm>
          </p:grpSpPr>
          <p:sp>
            <p:nvSpPr>
              <p:cNvPr id="133" name="Google Shape;133;p13"/>
              <p:cNvSpPr txBox="1"/>
              <p:nvPr/>
            </p:nvSpPr>
            <p:spPr>
              <a:xfrm>
                <a:off x="360001" y="7697575"/>
                <a:ext cx="3666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Date:</a:t>
                </a:r>
                <a:endParaRPr sz="1000">
                  <a:solidFill>
                    <a:srgbClr val="444444"/>
                  </a:solidFill>
                  <a:latin typeface="Poppins"/>
                  <a:ea typeface="Poppins"/>
                  <a:cs typeface="Poppins"/>
                  <a:sym typeface="Poppins"/>
                </a:endParaRPr>
              </a:p>
            </p:txBody>
          </p:sp>
          <p:cxnSp>
            <p:nvCxnSpPr>
              <p:cNvPr id="134" name="Google Shape;134;p13"/>
              <p:cNvCxnSpPr/>
              <p:nvPr/>
            </p:nvCxnSpPr>
            <p:spPr>
              <a:xfrm rot="10800000">
                <a:off x="692400" y="7825825"/>
                <a:ext cx="2370600" cy="0"/>
              </a:xfrm>
              <a:prstGeom prst="straightConnector1">
                <a:avLst/>
              </a:prstGeom>
              <a:noFill/>
              <a:ln cap="flat" cmpd="sng" w="9525">
                <a:solidFill>
                  <a:srgbClr val="E5E5E5"/>
                </a:solidFill>
                <a:prstDash val="solid"/>
                <a:round/>
                <a:headEnd len="med" w="med" type="none"/>
                <a:tailEnd len="med" w="med" type="none"/>
              </a:ln>
            </p:spPr>
          </p:cxnSp>
        </p:grpSp>
      </p:grpSp>
      <p:grpSp>
        <p:nvGrpSpPr>
          <p:cNvPr id="135" name="Google Shape;135;p13"/>
          <p:cNvGrpSpPr/>
          <p:nvPr/>
        </p:nvGrpSpPr>
        <p:grpSpPr>
          <a:xfrm>
            <a:off x="360000" y="8054204"/>
            <a:ext cx="6845975" cy="1182721"/>
            <a:chOff x="360000" y="8054204"/>
            <a:chExt cx="6845975" cy="1182721"/>
          </a:xfrm>
        </p:grpSpPr>
        <p:grpSp>
          <p:nvGrpSpPr>
            <p:cNvPr id="136" name="Google Shape;136;p13"/>
            <p:cNvGrpSpPr/>
            <p:nvPr/>
          </p:nvGrpSpPr>
          <p:grpSpPr>
            <a:xfrm>
              <a:off x="360000" y="8054204"/>
              <a:ext cx="6845975" cy="757721"/>
              <a:chOff x="360000" y="1035300"/>
              <a:chExt cx="6845975" cy="757721"/>
            </a:xfrm>
          </p:grpSpPr>
          <p:grpSp>
            <p:nvGrpSpPr>
              <p:cNvPr id="137" name="Google Shape;137;p13"/>
              <p:cNvGrpSpPr/>
              <p:nvPr/>
            </p:nvGrpSpPr>
            <p:grpSpPr>
              <a:xfrm>
                <a:off x="360000" y="1035300"/>
                <a:ext cx="6845975" cy="247875"/>
                <a:chOff x="360000" y="1035300"/>
                <a:chExt cx="6845975" cy="247875"/>
              </a:xfrm>
            </p:grpSpPr>
            <p:sp>
              <p:nvSpPr>
                <p:cNvPr id="138" name="Google Shape;138;p13"/>
                <p:cNvSpPr txBox="1"/>
                <p:nvPr/>
              </p:nvSpPr>
              <p:spPr>
                <a:xfrm>
                  <a:off x="360000" y="1035300"/>
                  <a:ext cx="2213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latin typeface="Poppins SemiBold"/>
                      <a:ea typeface="Poppins SemiBold"/>
                      <a:cs typeface="Poppins SemiBold"/>
                      <a:sym typeface="Poppins SemiBold"/>
                    </a:rPr>
                    <a:t>Contractor Signature:</a:t>
                  </a:r>
                  <a:endParaRPr sz="1100">
                    <a:latin typeface="Poppins SemiBold"/>
                    <a:ea typeface="Poppins SemiBold"/>
                    <a:cs typeface="Poppins SemiBold"/>
                    <a:sym typeface="Poppins SemiBold"/>
                  </a:endParaRPr>
                </a:p>
              </p:txBody>
            </p:sp>
            <p:cxnSp>
              <p:nvCxnSpPr>
                <p:cNvPr id="139" name="Google Shape;139;p13"/>
                <p:cNvCxnSpPr/>
                <p:nvPr/>
              </p:nvCxnSpPr>
              <p:spPr>
                <a:xfrm>
                  <a:off x="360875" y="1283175"/>
                  <a:ext cx="6845100" cy="0"/>
                </a:xfrm>
                <a:prstGeom prst="straightConnector1">
                  <a:avLst/>
                </a:prstGeom>
                <a:noFill/>
                <a:ln cap="flat" cmpd="sng" w="19050">
                  <a:solidFill>
                    <a:srgbClr val="717171"/>
                  </a:solidFill>
                  <a:prstDash val="solid"/>
                  <a:round/>
                  <a:headEnd len="med" w="med" type="none"/>
                  <a:tailEnd len="med" w="med" type="none"/>
                </a:ln>
              </p:spPr>
            </p:cxnSp>
          </p:grpSp>
          <p:sp>
            <p:nvSpPr>
              <p:cNvPr id="140" name="Google Shape;140;p13"/>
              <p:cNvSpPr txBox="1"/>
              <p:nvPr/>
            </p:nvSpPr>
            <p:spPr>
              <a:xfrm>
                <a:off x="360000" y="1446821"/>
                <a:ext cx="68451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I, [Contractor Name], acknowledge that I have reviewed and agree to the terms and conditions outlined </a:t>
                </a:r>
                <a:endParaRPr sz="1000">
                  <a:solidFill>
                    <a:srgbClr val="444444"/>
                  </a:solidFill>
                  <a:latin typeface="Poppins"/>
                  <a:ea typeface="Poppins"/>
                  <a:cs typeface="Poppins"/>
                  <a:sym typeface="Poppins"/>
                </a:endParaRPr>
              </a:p>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in this proposal.</a:t>
                </a:r>
                <a:endParaRPr sz="1000">
                  <a:solidFill>
                    <a:srgbClr val="444444"/>
                  </a:solidFill>
                  <a:latin typeface="Poppins"/>
                  <a:ea typeface="Poppins"/>
                  <a:cs typeface="Poppins"/>
                  <a:sym typeface="Poppins"/>
                </a:endParaRPr>
              </a:p>
            </p:txBody>
          </p:sp>
        </p:grpSp>
        <p:grpSp>
          <p:nvGrpSpPr>
            <p:cNvPr id="141" name="Google Shape;141;p13"/>
            <p:cNvGrpSpPr/>
            <p:nvPr/>
          </p:nvGrpSpPr>
          <p:grpSpPr>
            <a:xfrm>
              <a:off x="360000" y="9083025"/>
              <a:ext cx="3418100" cy="153900"/>
              <a:chOff x="360000" y="7697575"/>
              <a:chExt cx="3418100" cy="153900"/>
            </a:xfrm>
          </p:grpSpPr>
          <p:sp>
            <p:nvSpPr>
              <p:cNvPr id="142" name="Google Shape;142;p13"/>
              <p:cNvSpPr txBox="1"/>
              <p:nvPr/>
            </p:nvSpPr>
            <p:spPr>
              <a:xfrm>
                <a:off x="360000" y="7697575"/>
                <a:ext cx="1395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Contractor Signature:</a:t>
                </a:r>
                <a:endParaRPr sz="1000">
                  <a:solidFill>
                    <a:srgbClr val="444444"/>
                  </a:solidFill>
                  <a:latin typeface="Poppins"/>
                  <a:ea typeface="Poppins"/>
                  <a:cs typeface="Poppins"/>
                  <a:sym typeface="Poppins"/>
                </a:endParaRPr>
              </a:p>
            </p:txBody>
          </p:sp>
          <p:cxnSp>
            <p:nvCxnSpPr>
              <p:cNvPr id="143" name="Google Shape;143;p13"/>
              <p:cNvCxnSpPr/>
              <p:nvPr/>
            </p:nvCxnSpPr>
            <p:spPr>
              <a:xfrm rot="10800000">
                <a:off x="1769300" y="7825825"/>
                <a:ext cx="2008800" cy="0"/>
              </a:xfrm>
              <a:prstGeom prst="straightConnector1">
                <a:avLst/>
              </a:prstGeom>
              <a:noFill/>
              <a:ln cap="flat" cmpd="sng" w="9525">
                <a:solidFill>
                  <a:srgbClr val="E5E5E5"/>
                </a:solidFill>
                <a:prstDash val="solid"/>
                <a:round/>
                <a:headEnd len="med" w="med" type="none"/>
                <a:tailEnd len="med" w="med" type="none"/>
              </a:ln>
            </p:spPr>
          </p:cxnSp>
        </p:grpSp>
        <p:grpSp>
          <p:nvGrpSpPr>
            <p:cNvPr id="144" name="Google Shape;144;p13"/>
            <p:cNvGrpSpPr/>
            <p:nvPr/>
          </p:nvGrpSpPr>
          <p:grpSpPr>
            <a:xfrm>
              <a:off x="4029516" y="9083025"/>
              <a:ext cx="3170618" cy="153900"/>
              <a:chOff x="360001" y="7697575"/>
              <a:chExt cx="2702999" cy="153900"/>
            </a:xfrm>
          </p:grpSpPr>
          <p:sp>
            <p:nvSpPr>
              <p:cNvPr id="145" name="Google Shape;145;p13"/>
              <p:cNvSpPr txBox="1"/>
              <p:nvPr/>
            </p:nvSpPr>
            <p:spPr>
              <a:xfrm>
                <a:off x="360001" y="7697575"/>
                <a:ext cx="3666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000">
                    <a:solidFill>
                      <a:srgbClr val="444444"/>
                    </a:solidFill>
                    <a:latin typeface="Poppins"/>
                    <a:ea typeface="Poppins"/>
                    <a:cs typeface="Poppins"/>
                    <a:sym typeface="Poppins"/>
                  </a:rPr>
                  <a:t>Date:</a:t>
                </a:r>
                <a:endParaRPr sz="1000">
                  <a:solidFill>
                    <a:srgbClr val="444444"/>
                  </a:solidFill>
                  <a:latin typeface="Poppins"/>
                  <a:ea typeface="Poppins"/>
                  <a:cs typeface="Poppins"/>
                  <a:sym typeface="Poppins"/>
                </a:endParaRPr>
              </a:p>
            </p:txBody>
          </p:sp>
          <p:cxnSp>
            <p:nvCxnSpPr>
              <p:cNvPr id="146" name="Google Shape;146;p13"/>
              <p:cNvCxnSpPr/>
              <p:nvPr/>
            </p:nvCxnSpPr>
            <p:spPr>
              <a:xfrm rot="10800000">
                <a:off x="692400" y="7825825"/>
                <a:ext cx="2370600" cy="0"/>
              </a:xfrm>
              <a:prstGeom prst="straightConnector1">
                <a:avLst/>
              </a:prstGeom>
              <a:noFill/>
              <a:ln cap="flat" cmpd="sng" w="9525">
                <a:solidFill>
                  <a:srgbClr val="E5E5E5"/>
                </a:solidFill>
                <a:prstDash val="solid"/>
                <a:round/>
                <a:headEnd len="med" w="med" type="none"/>
                <a:tailEnd len="med" w="med" type="none"/>
              </a:ln>
            </p:spPr>
          </p:cxnSp>
        </p:grpSp>
      </p:grpSp>
      <p:grpSp>
        <p:nvGrpSpPr>
          <p:cNvPr id="147" name="Google Shape;147;p13"/>
          <p:cNvGrpSpPr/>
          <p:nvPr/>
        </p:nvGrpSpPr>
        <p:grpSpPr>
          <a:xfrm>
            <a:off x="360000" y="9627568"/>
            <a:ext cx="6845975" cy="704412"/>
            <a:chOff x="360000" y="9627568"/>
            <a:chExt cx="6845975" cy="704412"/>
          </a:xfrm>
        </p:grpSpPr>
        <p:cxnSp>
          <p:nvCxnSpPr>
            <p:cNvPr id="148" name="Google Shape;148;p13"/>
            <p:cNvCxnSpPr/>
            <p:nvPr/>
          </p:nvCxnSpPr>
          <p:spPr>
            <a:xfrm>
              <a:off x="360875" y="10331979"/>
              <a:ext cx="6845100" cy="0"/>
            </a:xfrm>
            <a:prstGeom prst="straightConnector1">
              <a:avLst/>
            </a:prstGeom>
            <a:noFill/>
            <a:ln cap="flat" cmpd="sng" w="19050">
              <a:solidFill>
                <a:srgbClr val="717171"/>
              </a:solidFill>
              <a:prstDash val="solid"/>
              <a:round/>
              <a:headEnd len="med" w="med" type="none"/>
              <a:tailEnd len="med" w="med" type="none"/>
            </a:ln>
          </p:spPr>
        </p:cxnSp>
        <p:sp>
          <p:nvSpPr>
            <p:cNvPr id="149" name="Google Shape;149;p13"/>
            <p:cNvSpPr txBox="1"/>
            <p:nvPr/>
          </p:nvSpPr>
          <p:spPr>
            <a:xfrm>
              <a:off x="360000" y="9627568"/>
              <a:ext cx="6845100" cy="538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000">
                  <a:solidFill>
                    <a:srgbClr val="8A8A8A"/>
                  </a:solidFill>
                  <a:latin typeface="Poppins"/>
                  <a:ea typeface="Poppins"/>
                  <a:cs typeface="Poppins"/>
                  <a:sym typeface="Poppins"/>
                </a:rPr>
                <a:t>Notes:</a:t>
              </a:r>
              <a:r>
                <a:rPr lang="uk" sz="1000">
                  <a:solidFill>
                    <a:srgbClr val="8A8A8A"/>
                  </a:solidFill>
                  <a:latin typeface="Poppins"/>
                  <a:ea typeface="Poppins"/>
                  <a:cs typeface="Poppins"/>
                  <a:sym typeface="Poppins"/>
                </a:rPr>
                <a:t> This proposal form provides a structured layout for presenting essential information related to the project, including client details, project overview, budget, terms and conditions, and signatures. Feel free to customize it further according to your specific needs.</a:t>
              </a:r>
              <a:endParaRPr sz="1000">
                <a:solidFill>
                  <a:srgbClr val="8A8A8A"/>
                </a:solidFill>
                <a:latin typeface="Poppins"/>
                <a:ea typeface="Poppins"/>
                <a:cs typeface="Poppins"/>
                <a:sym typeface="Poppins"/>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