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560000" cx="10692000"/>
  <p:notesSz cx="6858000" cy="9144000"/>
  <p:embeddedFontLst>
    <p:embeddedFont>
      <p:font typeface="Rubik Medium"/>
      <p:regular r:id="rId6"/>
      <p:bold r:id="rId7"/>
      <p:italic r:id="rId8"/>
      <p:boldItalic r:id="rId9"/>
    </p:embeddedFont>
    <p:embeddedFont>
      <p:font typeface="Rubik Light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ubikLight-bold.fntdata"/><Relationship Id="rId10" Type="http://schemas.openxmlformats.org/officeDocument/2006/relationships/font" Target="fonts/RubikLight-regular.fntdata"/><Relationship Id="rId13" Type="http://schemas.openxmlformats.org/officeDocument/2006/relationships/font" Target="fonts/RubikLight-boldItalic.fntdata"/><Relationship Id="rId12" Type="http://schemas.openxmlformats.org/officeDocument/2006/relationships/font" Target="fonts/RubikLight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ubikMedium-boldItalic.fntdata"/><Relationship Id="rId5" Type="http://schemas.openxmlformats.org/officeDocument/2006/relationships/slide" Target="slides/slide1.xml"/><Relationship Id="rId6" Type="http://schemas.openxmlformats.org/officeDocument/2006/relationships/font" Target="fonts/RubikMedium-regular.fntdata"/><Relationship Id="rId7" Type="http://schemas.openxmlformats.org/officeDocument/2006/relationships/font" Target="fonts/RubikMedium-bold.fntdata"/><Relationship Id="rId8" Type="http://schemas.openxmlformats.org/officeDocument/2006/relationships/font" Target="fonts/RubikMedium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420599" y="516600"/>
            <a:ext cx="9181306" cy="6526800"/>
            <a:chOff x="1420625" y="516600"/>
            <a:chExt cx="9271238" cy="6526800"/>
          </a:xfrm>
        </p:grpSpPr>
        <p:sp>
          <p:nvSpPr>
            <p:cNvPr id="55" name="Google Shape;55;p13"/>
            <p:cNvSpPr/>
            <p:nvPr/>
          </p:nvSpPr>
          <p:spPr>
            <a:xfrm>
              <a:off x="1420625" y="516600"/>
              <a:ext cx="927000" cy="652680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2347763" y="516600"/>
              <a:ext cx="927000" cy="65268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3274900" y="516600"/>
              <a:ext cx="927000" cy="652680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4202038" y="516600"/>
              <a:ext cx="927000" cy="65268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5129175" y="516600"/>
              <a:ext cx="927000" cy="652680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6056313" y="516600"/>
              <a:ext cx="927000" cy="65268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6983450" y="516600"/>
              <a:ext cx="927000" cy="652680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7910588" y="516600"/>
              <a:ext cx="927000" cy="65268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8837725" y="516600"/>
              <a:ext cx="927000" cy="652680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9764863" y="516600"/>
              <a:ext cx="927000" cy="65268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5" name="Google Shape;65;p13"/>
          <p:cNvGrpSpPr/>
          <p:nvPr/>
        </p:nvGrpSpPr>
        <p:grpSpPr>
          <a:xfrm>
            <a:off x="89499" y="1178278"/>
            <a:ext cx="10512300" cy="5138363"/>
            <a:chOff x="89499" y="1180428"/>
            <a:chExt cx="10512300" cy="5138363"/>
          </a:xfrm>
        </p:grpSpPr>
        <p:cxnSp>
          <p:nvCxnSpPr>
            <p:cNvPr id="66" name="Google Shape;66;p13"/>
            <p:cNvCxnSpPr/>
            <p:nvPr/>
          </p:nvCxnSpPr>
          <p:spPr>
            <a:xfrm>
              <a:off x="89499" y="1180428"/>
              <a:ext cx="10512300" cy="0"/>
            </a:xfrm>
            <a:prstGeom prst="straightConnector1">
              <a:avLst/>
            </a:prstGeom>
            <a:noFill/>
            <a:ln cap="flat" cmpd="sng" w="9525">
              <a:solidFill>
                <a:srgbClr val="3F3F3F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>
              <a:off x="89499" y="1913553"/>
              <a:ext cx="10512300" cy="0"/>
            </a:xfrm>
            <a:prstGeom prst="straightConnector1">
              <a:avLst/>
            </a:prstGeom>
            <a:noFill/>
            <a:ln cap="flat" cmpd="sng" w="9525">
              <a:solidFill>
                <a:srgbClr val="3F3F3F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68" name="Google Shape;68;p13"/>
            <p:cNvCxnSpPr/>
            <p:nvPr/>
          </p:nvCxnSpPr>
          <p:spPr>
            <a:xfrm>
              <a:off x="89499" y="2647753"/>
              <a:ext cx="10512300" cy="0"/>
            </a:xfrm>
            <a:prstGeom prst="straightConnector1">
              <a:avLst/>
            </a:prstGeom>
            <a:noFill/>
            <a:ln cap="flat" cmpd="sng" w="9525">
              <a:solidFill>
                <a:srgbClr val="3F3F3F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>
              <a:off x="89499" y="3381916"/>
              <a:ext cx="10512300" cy="0"/>
            </a:xfrm>
            <a:prstGeom prst="straightConnector1">
              <a:avLst/>
            </a:prstGeom>
            <a:noFill/>
            <a:ln cap="flat" cmpd="sng" w="9525">
              <a:solidFill>
                <a:srgbClr val="3F3F3F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70" name="Google Shape;70;p13"/>
            <p:cNvCxnSpPr/>
            <p:nvPr/>
          </p:nvCxnSpPr>
          <p:spPr>
            <a:xfrm>
              <a:off x="89499" y="4116141"/>
              <a:ext cx="10512300" cy="0"/>
            </a:xfrm>
            <a:prstGeom prst="straightConnector1">
              <a:avLst/>
            </a:prstGeom>
            <a:noFill/>
            <a:ln cap="flat" cmpd="sng" w="9525">
              <a:solidFill>
                <a:srgbClr val="3F3F3F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71" name="Google Shape;71;p13"/>
            <p:cNvCxnSpPr/>
            <p:nvPr/>
          </p:nvCxnSpPr>
          <p:spPr>
            <a:xfrm>
              <a:off x="89499" y="4850341"/>
              <a:ext cx="10512300" cy="0"/>
            </a:xfrm>
            <a:prstGeom prst="straightConnector1">
              <a:avLst/>
            </a:prstGeom>
            <a:noFill/>
            <a:ln cap="flat" cmpd="sng" w="9525">
              <a:solidFill>
                <a:srgbClr val="3F3F3F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72" name="Google Shape;72;p13"/>
            <p:cNvCxnSpPr/>
            <p:nvPr/>
          </p:nvCxnSpPr>
          <p:spPr>
            <a:xfrm>
              <a:off x="89499" y="5584541"/>
              <a:ext cx="10512300" cy="0"/>
            </a:xfrm>
            <a:prstGeom prst="straightConnector1">
              <a:avLst/>
            </a:prstGeom>
            <a:noFill/>
            <a:ln cap="flat" cmpd="sng" w="9525">
              <a:solidFill>
                <a:srgbClr val="3F3F3F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13"/>
            <p:cNvCxnSpPr/>
            <p:nvPr/>
          </p:nvCxnSpPr>
          <p:spPr>
            <a:xfrm>
              <a:off x="89499" y="6318791"/>
              <a:ext cx="10512300" cy="0"/>
            </a:xfrm>
            <a:prstGeom prst="straightConnector1">
              <a:avLst/>
            </a:prstGeom>
            <a:noFill/>
            <a:ln cap="flat" cmpd="sng" w="9525">
              <a:solidFill>
                <a:srgbClr val="3F3F3F"/>
              </a:solidFill>
              <a:prstDash val="dash"/>
              <a:round/>
              <a:headEnd len="med" w="med" type="none"/>
              <a:tailEnd len="med" w="med" type="none"/>
            </a:ln>
          </p:spPr>
        </p:cxnSp>
      </p:grpSp>
      <p:sp>
        <p:nvSpPr>
          <p:cNvPr id="74" name="Google Shape;74;p13"/>
          <p:cNvSpPr/>
          <p:nvPr/>
        </p:nvSpPr>
        <p:spPr>
          <a:xfrm>
            <a:off x="0" y="0"/>
            <a:ext cx="10692000" cy="516600"/>
          </a:xfrm>
          <a:prstGeom prst="rect">
            <a:avLst/>
          </a:prstGeom>
          <a:solidFill>
            <a:srgbClr val="433F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5" name="Google Shape;75;p13"/>
          <p:cNvCxnSpPr/>
          <p:nvPr/>
        </p:nvCxnSpPr>
        <p:spPr>
          <a:xfrm>
            <a:off x="89500" y="420200"/>
            <a:ext cx="105126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6" name="Google Shape;76;p13"/>
          <p:cNvSpPr txBox="1"/>
          <p:nvPr/>
        </p:nvSpPr>
        <p:spPr>
          <a:xfrm>
            <a:off x="89500" y="80432"/>
            <a:ext cx="42006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rPr>
              <a:t>CONSTRUCTION SCHEDULE</a:t>
            </a:r>
            <a:endParaRPr sz="1800">
              <a:solidFill>
                <a:schemeClr val="lt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77672" y="628125"/>
            <a:ext cx="12891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Client: </a:t>
            </a:r>
            <a:endParaRPr sz="1300">
              <a:solidFill>
                <a:srgbClr val="433F4C"/>
              </a:solidFill>
              <a:latin typeface="Rubik Medium"/>
              <a:ea typeface="Rubik Medium"/>
              <a:cs typeface="Rubik Medium"/>
              <a:sym typeface="Rubik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Mr. John Doe</a:t>
            </a:r>
            <a:endParaRPr sz="1300">
              <a:solidFill>
                <a:srgbClr val="433F4C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0" y="7043400"/>
            <a:ext cx="10692000" cy="516600"/>
          </a:xfrm>
          <a:prstGeom prst="rect">
            <a:avLst/>
          </a:prstGeom>
          <a:solidFill>
            <a:srgbClr val="433F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9" name="Google Shape;79;p13"/>
          <p:cNvCxnSpPr/>
          <p:nvPr/>
        </p:nvCxnSpPr>
        <p:spPr>
          <a:xfrm>
            <a:off x="89500" y="7131325"/>
            <a:ext cx="104259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89500" y="7191945"/>
            <a:ext cx="42006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rPr>
              <a:t>FINISH BY MAY 21, 2026</a:t>
            </a:r>
            <a:endParaRPr sz="1800">
              <a:solidFill>
                <a:schemeClr val="lt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81" name="Google Shape;81;p13"/>
          <p:cNvSpPr/>
          <p:nvPr/>
        </p:nvSpPr>
        <p:spPr>
          <a:xfrm>
            <a:off x="0" y="1169850"/>
            <a:ext cx="1420500" cy="734100"/>
          </a:xfrm>
          <a:prstGeom prst="rect">
            <a:avLst/>
          </a:prstGeom>
          <a:solidFill>
            <a:srgbClr val="FFBA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Planning &amp; Permits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0" y="1904040"/>
            <a:ext cx="1420500" cy="734100"/>
          </a:xfrm>
          <a:prstGeom prst="rect">
            <a:avLst/>
          </a:prstGeom>
          <a:solidFill>
            <a:srgbClr val="FFC0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Site Preparation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0" y="2638230"/>
            <a:ext cx="1420500" cy="734100"/>
          </a:xfrm>
          <a:prstGeom prst="rect">
            <a:avLst/>
          </a:prstGeom>
          <a:solidFill>
            <a:srgbClr val="C6B0F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Foundation Work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84" name="Google Shape;84;p13"/>
          <p:cNvSpPr/>
          <p:nvPr/>
        </p:nvSpPr>
        <p:spPr>
          <a:xfrm>
            <a:off x="0" y="3372445"/>
            <a:ext cx="1420500" cy="734100"/>
          </a:xfrm>
          <a:prstGeom prst="rect">
            <a:avLst/>
          </a:prstGeom>
          <a:solidFill>
            <a:srgbClr val="A0D4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Framing &amp; Roofing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0" y="4106635"/>
            <a:ext cx="1420500" cy="734100"/>
          </a:xfrm>
          <a:prstGeom prst="rect">
            <a:avLst/>
          </a:prstGeom>
          <a:solidFill>
            <a:srgbClr val="F7DD7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MEP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0" y="4840825"/>
            <a:ext cx="1420500" cy="734100"/>
          </a:xfrm>
          <a:prstGeom prst="rect">
            <a:avLst/>
          </a:prstGeom>
          <a:solidFill>
            <a:srgbClr val="AEDE9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Insulation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0" y="5575015"/>
            <a:ext cx="1420500" cy="734100"/>
          </a:xfrm>
          <a:prstGeom prst="rect">
            <a:avLst/>
          </a:prstGeom>
          <a:solidFill>
            <a:srgbClr val="FFBFB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Drywall &amp; Interior Prep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0" y="6309205"/>
            <a:ext cx="1420500" cy="734100"/>
          </a:xfrm>
          <a:prstGeom prst="rect">
            <a:avLst/>
          </a:prstGeom>
          <a:solidFill>
            <a:srgbClr val="91E7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Final Inspections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  <p:grpSp>
        <p:nvGrpSpPr>
          <p:cNvPr id="89" name="Google Shape;89;p13"/>
          <p:cNvGrpSpPr/>
          <p:nvPr/>
        </p:nvGrpSpPr>
        <p:grpSpPr>
          <a:xfrm>
            <a:off x="1471776" y="1244160"/>
            <a:ext cx="1304563" cy="153900"/>
            <a:chOff x="1420625" y="1163550"/>
            <a:chExt cx="1323758" cy="153900"/>
          </a:xfrm>
        </p:grpSpPr>
        <p:sp>
          <p:nvSpPr>
            <p:cNvPr id="90" name="Google Shape;90;p13"/>
            <p:cNvSpPr/>
            <p:nvPr/>
          </p:nvSpPr>
          <p:spPr>
            <a:xfrm>
              <a:off x="1420625" y="1165200"/>
              <a:ext cx="354600" cy="150600"/>
            </a:xfrm>
            <a:prstGeom prst="rect">
              <a:avLst/>
            </a:prstGeom>
            <a:solidFill>
              <a:srgbClr val="FFBA7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91" name="Google Shape;91;p13"/>
            <p:cNvSpPr txBox="1"/>
            <p:nvPr/>
          </p:nvSpPr>
          <p:spPr>
            <a:xfrm>
              <a:off x="1812583" y="1163550"/>
              <a:ext cx="9318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Finalize layout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92" name="Google Shape;92;p13"/>
          <p:cNvGrpSpPr/>
          <p:nvPr/>
        </p:nvGrpSpPr>
        <p:grpSpPr>
          <a:xfrm>
            <a:off x="1835953" y="1467291"/>
            <a:ext cx="1204021" cy="153900"/>
            <a:chOff x="1591408" y="1163550"/>
            <a:chExt cx="1172253" cy="153900"/>
          </a:xfrm>
        </p:grpSpPr>
        <p:sp>
          <p:nvSpPr>
            <p:cNvPr id="93" name="Google Shape;93;p13"/>
            <p:cNvSpPr/>
            <p:nvPr/>
          </p:nvSpPr>
          <p:spPr>
            <a:xfrm>
              <a:off x="1591408" y="1165200"/>
              <a:ext cx="291300" cy="150600"/>
            </a:xfrm>
            <a:prstGeom prst="rect">
              <a:avLst/>
            </a:prstGeom>
            <a:solidFill>
              <a:srgbClr val="FFBA7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94" name="Google Shape;94;p13"/>
            <p:cNvSpPr txBox="1"/>
            <p:nvPr/>
          </p:nvSpPr>
          <p:spPr>
            <a:xfrm>
              <a:off x="1913161" y="1163550"/>
              <a:ext cx="8505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Sign contract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95" name="Google Shape;95;p13"/>
          <p:cNvGrpSpPr/>
          <p:nvPr/>
        </p:nvGrpSpPr>
        <p:grpSpPr>
          <a:xfrm>
            <a:off x="2131850" y="1690422"/>
            <a:ext cx="1962900" cy="153900"/>
            <a:chOff x="1169675" y="1163563"/>
            <a:chExt cx="1962900" cy="153900"/>
          </a:xfrm>
        </p:grpSpPr>
        <p:sp>
          <p:nvSpPr>
            <p:cNvPr id="96" name="Google Shape;96;p13"/>
            <p:cNvSpPr/>
            <p:nvPr/>
          </p:nvSpPr>
          <p:spPr>
            <a:xfrm>
              <a:off x="1169675" y="1165190"/>
              <a:ext cx="605700" cy="150600"/>
            </a:xfrm>
            <a:prstGeom prst="rect">
              <a:avLst/>
            </a:prstGeom>
            <a:solidFill>
              <a:srgbClr val="FFBA7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1812575" y="1163563"/>
              <a:ext cx="13200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Schedule inspections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98" name="Google Shape;98;p13"/>
          <p:cNvGrpSpPr/>
          <p:nvPr/>
        </p:nvGrpSpPr>
        <p:grpSpPr>
          <a:xfrm>
            <a:off x="2732575" y="1981678"/>
            <a:ext cx="1888950" cy="153900"/>
            <a:chOff x="1420625" y="1163575"/>
            <a:chExt cx="1888950" cy="153900"/>
          </a:xfrm>
        </p:grpSpPr>
        <p:sp>
          <p:nvSpPr>
            <p:cNvPr id="99" name="Google Shape;99;p13"/>
            <p:cNvSpPr/>
            <p:nvPr/>
          </p:nvSpPr>
          <p:spPr>
            <a:xfrm>
              <a:off x="1420625" y="1165200"/>
              <a:ext cx="354600" cy="150600"/>
            </a:xfrm>
            <a:prstGeom prst="rect">
              <a:avLst/>
            </a:prstGeom>
            <a:solidFill>
              <a:srgbClr val="FFC0E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1812575" y="1163575"/>
              <a:ext cx="14970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Clear and grade the land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01" name="Google Shape;101;p13"/>
          <p:cNvGrpSpPr/>
          <p:nvPr/>
        </p:nvGrpSpPr>
        <p:grpSpPr>
          <a:xfrm>
            <a:off x="3086670" y="2203703"/>
            <a:ext cx="2104205" cy="153900"/>
            <a:chOff x="1126764" y="1163575"/>
            <a:chExt cx="2104205" cy="153900"/>
          </a:xfrm>
        </p:grpSpPr>
        <p:sp>
          <p:nvSpPr>
            <p:cNvPr id="102" name="Google Shape;102;p13"/>
            <p:cNvSpPr/>
            <p:nvPr/>
          </p:nvSpPr>
          <p:spPr>
            <a:xfrm>
              <a:off x="1126764" y="1165213"/>
              <a:ext cx="648600" cy="150600"/>
            </a:xfrm>
            <a:prstGeom prst="rect">
              <a:avLst/>
            </a:prstGeom>
            <a:solidFill>
              <a:srgbClr val="FFC0E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1812569" y="1163575"/>
              <a:ext cx="14184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Mark foundation layout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04" name="Google Shape;104;p13"/>
          <p:cNvGrpSpPr/>
          <p:nvPr/>
        </p:nvGrpSpPr>
        <p:grpSpPr>
          <a:xfrm>
            <a:off x="3741425" y="2425728"/>
            <a:ext cx="1823575" cy="153900"/>
            <a:chOff x="1312594" y="1163575"/>
            <a:chExt cx="1823575" cy="153900"/>
          </a:xfrm>
        </p:grpSpPr>
        <p:sp>
          <p:nvSpPr>
            <p:cNvPr id="105" name="Google Shape;105;p13"/>
            <p:cNvSpPr/>
            <p:nvPr/>
          </p:nvSpPr>
          <p:spPr>
            <a:xfrm>
              <a:off x="1312594" y="1165213"/>
              <a:ext cx="462600" cy="150600"/>
            </a:xfrm>
            <a:prstGeom prst="rect">
              <a:avLst/>
            </a:prstGeom>
            <a:solidFill>
              <a:srgbClr val="FFC0E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06" name="Google Shape;106;p13"/>
            <p:cNvSpPr txBox="1"/>
            <p:nvPr/>
          </p:nvSpPr>
          <p:spPr>
            <a:xfrm>
              <a:off x="1812569" y="1163575"/>
              <a:ext cx="13236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Schedule inspections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07" name="Google Shape;107;p13"/>
          <p:cNvGrpSpPr/>
          <p:nvPr/>
        </p:nvGrpSpPr>
        <p:grpSpPr>
          <a:xfrm>
            <a:off x="4205950" y="2715869"/>
            <a:ext cx="2040900" cy="153900"/>
            <a:chOff x="1439669" y="1163559"/>
            <a:chExt cx="2040900" cy="153900"/>
          </a:xfrm>
        </p:grpSpPr>
        <p:sp>
          <p:nvSpPr>
            <p:cNvPr id="108" name="Google Shape;108;p13"/>
            <p:cNvSpPr/>
            <p:nvPr/>
          </p:nvSpPr>
          <p:spPr>
            <a:xfrm>
              <a:off x="1439669" y="1165213"/>
              <a:ext cx="335400" cy="150600"/>
            </a:xfrm>
            <a:prstGeom prst="rect">
              <a:avLst/>
            </a:prstGeom>
            <a:solidFill>
              <a:srgbClr val="C6B0F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1812569" y="1163559"/>
              <a:ext cx="16680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Excavate and pour footings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10" name="Google Shape;110;p13"/>
          <p:cNvGrpSpPr/>
          <p:nvPr/>
        </p:nvGrpSpPr>
        <p:grpSpPr>
          <a:xfrm>
            <a:off x="4538125" y="2937885"/>
            <a:ext cx="1758300" cy="153900"/>
            <a:chOff x="1439669" y="1163569"/>
            <a:chExt cx="1758300" cy="153900"/>
          </a:xfrm>
        </p:grpSpPr>
        <p:sp>
          <p:nvSpPr>
            <p:cNvPr id="111" name="Google Shape;111;p13"/>
            <p:cNvSpPr/>
            <p:nvPr/>
          </p:nvSpPr>
          <p:spPr>
            <a:xfrm>
              <a:off x="1439669" y="1165213"/>
              <a:ext cx="335400" cy="150600"/>
            </a:xfrm>
            <a:prstGeom prst="rect">
              <a:avLst/>
            </a:prstGeom>
            <a:solidFill>
              <a:srgbClr val="C6B0F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1812569" y="1163569"/>
              <a:ext cx="13854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Install rebar and forms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13" name="Google Shape;113;p13"/>
          <p:cNvGrpSpPr/>
          <p:nvPr/>
        </p:nvGrpSpPr>
        <p:grpSpPr>
          <a:xfrm>
            <a:off x="4884000" y="3159900"/>
            <a:ext cx="1781375" cy="153900"/>
            <a:chOff x="1277994" y="1163553"/>
            <a:chExt cx="1781375" cy="153900"/>
          </a:xfrm>
        </p:grpSpPr>
        <p:sp>
          <p:nvSpPr>
            <p:cNvPr id="114" name="Google Shape;114;p13"/>
            <p:cNvSpPr/>
            <p:nvPr/>
          </p:nvSpPr>
          <p:spPr>
            <a:xfrm>
              <a:off x="1277994" y="1165213"/>
              <a:ext cx="497100" cy="150600"/>
            </a:xfrm>
            <a:prstGeom prst="rect">
              <a:avLst/>
            </a:prstGeom>
            <a:solidFill>
              <a:srgbClr val="C6B0F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1812569" y="1163553"/>
              <a:ext cx="12468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Apply waterproofing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16" name="Google Shape;116;p13"/>
          <p:cNvGrpSpPr/>
          <p:nvPr/>
        </p:nvGrpSpPr>
        <p:grpSpPr>
          <a:xfrm>
            <a:off x="5378341" y="3450047"/>
            <a:ext cx="997507" cy="153900"/>
            <a:chOff x="1405044" y="1163563"/>
            <a:chExt cx="1981145" cy="153900"/>
          </a:xfrm>
        </p:grpSpPr>
        <p:sp>
          <p:nvSpPr>
            <p:cNvPr id="117" name="Google Shape;117;p13"/>
            <p:cNvSpPr/>
            <p:nvPr/>
          </p:nvSpPr>
          <p:spPr>
            <a:xfrm>
              <a:off x="1405044" y="1165213"/>
              <a:ext cx="370200" cy="150600"/>
            </a:xfrm>
            <a:prstGeom prst="rect">
              <a:avLst/>
            </a:prstGeom>
            <a:solidFill>
              <a:srgbClr val="A0D4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1843590" y="1163563"/>
              <a:ext cx="15426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Frame walls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19" name="Google Shape;119;p13"/>
          <p:cNvGrpSpPr/>
          <p:nvPr/>
        </p:nvGrpSpPr>
        <p:grpSpPr>
          <a:xfrm>
            <a:off x="5571803" y="3672078"/>
            <a:ext cx="1565489" cy="153900"/>
            <a:chOff x="1242698" y="1163563"/>
            <a:chExt cx="2161980" cy="153900"/>
          </a:xfrm>
        </p:grpSpPr>
        <p:sp>
          <p:nvSpPr>
            <p:cNvPr id="120" name="Google Shape;120;p13"/>
            <p:cNvSpPr/>
            <p:nvPr/>
          </p:nvSpPr>
          <p:spPr>
            <a:xfrm>
              <a:off x="1242698" y="1165209"/>
              <a:ext cx="532500" cy="150600"/>
            </a:xfrm>
            <a:prstGeom prst="rect">
              <a:avLst/>
            </a:prstGeom>
            <a:solidFill>
              <a:srgbClr val="A0D4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1812578" y="1163563"/>
              <a:ext cx="15921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Install roof trusses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22" name="Google Shape;122;p13"/>
          <p:cNvGrpSpPr/>
          <p:nvPr/>
        </p:nvGrpSpPr>
        <p:grpSpPr>
          <a:xfrm>
            <a:off x="5959776" y="3894110"/>
            <a:ext cx="1342008" cy="153900"/>
            <a:chOff x="1165994" y="1163563"/>
            <a:chExt cx="2240040" cy="153900"/>
          </a:xfrm>
        </p:grpSpPr>
        <p:sp>
          <p:nvSpPr>
            <p:cNvPr id="123" name="Google Shape;123;p13"/>
            <p:cNvSpPr/>
            <p:nvPr/>
          </p:nvSpPr>
          <p:spPr>
            <a:xfrm>
              <a:off x="1165994" y="1165203"/>
              <a:ext cx="609300" cy="150600"/>
            </a:xfrm>
            <a:prstGeom prst="rect">
              <a:avLst/>
            </a:prstGeom>
            <a:solidFill>
              <a:srgbClr val="A0D4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24" name="Google Shape;124;p13"/>
            <p:cNvSpPr txBox="1"/>
            <p:nvPr/>
          </p:nvSpPr>
          <p:spPr>
            <a:xfrm>
              <a:off x="1820834" y="1163563"/>
              <a:ext cx="15852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Sheathing roof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25" name="Google Shape;125;p13"/>
          <p:cNvGrpSpPr/>
          <p:nvPr/>
        </p:nvGrpSpPr>
        <p:grpSpPr>
          <a:xfrm>
            <a:off x="5345911" y="4184266"/>
            <a:ext cx="1780275" cy="153900"/>
            <a:chOff x="449444" y="1163568"/>
            <a:chExt cx="1780275" cy="153900"/>
          </a:xfrm>
        </p:grpSpPr>
        <p:sp>
          <p:nvSpPr>
            <p:cNvPr id="126" name="Google Shape;126;p13"/>
            <p:cNvSpPr/>
            <p:nvPr/>
          </p:nvSpPr>
          <p:spPr>
            <a:xfrm>
              <a:off x="1437419" y="1165202"/>
              <a:ext cx="792300" cy="150600"/>
            </a:xfrm>
            <a:prstGeom prst="rect">
              <a:avLst/>
            </a:prstGeom>
            <a:solidFill>
              <a:srgbClr val="F7DD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27" name="Google Shape;127;p13"/>
            <p:cNvSpPr txBox="1"/>
            <p:nvPr/>
          </p:nvSpPr>
          <p:spPr>
            <a:xfrm>
              <a:off x="449444" y="1163568"/>
              <a:ext cx="9558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HVAC rough-in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28" name="Google Shape;128;p13"/>
          <p:cNvGrpSpPr/>
          <p:nvPr/>
        </p:nvGrpSpPr>
        <p:grpSpPr>
          <a:xfrm>
            <a:off x="5699539" y="4406291"/>
            <a:ext cx="1770141" cy="153900"/>
            <a:chOff x="5079" y="1163540"/>
            <a:chExt cx="1770141" cy="153900"/>
          </a:xfrm>
        </p:grpSpPr>
        <p:sp>
          <p:nvSpPr>
            <p:cNvPr id="129" name="Google Shape;129;p13"/>
            <p:cNvSpPr/>
            <p:nvPr/>
          </p:nvSpPr>
          <p:spPr>
            <a:xfrm>
              <a:off x="1437419" y="1165213"/>
              <a:ext cx="337800" cy="150600"/>
            </a:xfrm>
            <a:prstGeom prst="rect">
              <a:avLst/>
            </a:prstGeom>
            <a:solidFill>
              <a:srgbClr val="F7DD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30" name="Google Shape;130;p13"/>
            <p:cNvSpPr txBox="1"/>
            <p:nvPr/>
          </p:nvSpPr>
          <p:spPr>
            <a:xfrm>
              <a:off x="5079" y="1163540"/>
              <a:ext cx="14001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Rough electrical wiring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31" name="Google Shape;131;p13"/>
          <p:cNvGrpSpPr/>
          <p:nvPr/>
        </p:nvGrpSpPr>
        <p:grpSpPr>
          <a:xfrm>
            <a:off x="5947496" y="4628316"/>
            <a:ext cx="1844504" cy="153900"/>
            <a:chOff x="-98387" y="1163545"/>
            <a:chExt cx="1844504" cy="153900"/>
          </a:xfrm>
        </p:grpSpPr>
        <p:sp>
          <p:nvSpPr>
            <p:cNvPr id="132" name="Google Shape;132;p13"/>
            <p:cNvSpPr/>
            <p:nvPr/>
          </p:nvSpPr>
          <p:spPr>
            <a:xfrm>
              <a:off x="1437417" y="1165205"/>
              <a:ext cx="308700" cy="150600"/>
            </a:xfrm>
            <a:prstGeom prst="rect">
              <a:avLst/>
            </a:prstGeom>
            <a:solidFill>
              <a:srgbClr val="F7DD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33" name="Google Shape;133;p13"/>
            <p:cNvSpPr txBox="1"/>
            <p:nvPr/>
          </p:nvSpPr>
          <p:spPr>
            <a:xfrm>
              <a:off x="-98387" y="1163545"/>
              <a:ext cx="15036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Set main electrical panel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34" name="Google Shape;134;p13"/>
          <p:cNvGrpSpPr/>
          <p:nvPr/>
        </p:nvGrpSpPr>
        <p:grpSpPr>
          <a:xfrm>
            <a:off x="6070375" y="4918466"/>
            <a:ext cx="2129822" cy="153900"/>
            <a:chOff x="-280518" y="1163563"/>
            <a:chExt cx="2129822" cy="153900"/>
          </a:xfrm>
        </p:grpSpPr>
        <p:sp>
          <p:nvSpPr>
            <p:cNvPr id="135" name="Google Shape;135;p13"/>
            <p:cNvSpPr/>
            <p:nvPr/>
          </p:nvSpPr>
          <p:spPr>
            <a:xfrm>
              <a:off x="1437404" y="1165213"/>
              <a:ext cx="411900" cy="150600"/>
            </a:xfrm>
            <a:prstGeom prst="rect">
              <a:avLst/>
            </a:prstGeom>
            <a:solidFill>
              <a:srgbClr val="AEDE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36" name="Google Shape;136;p13"/>
            <p:cNvSpPr txBox="1"/>
            <p:nvPr/>
          </p:nvSpPr>
          <p:spPr>
            <a:xfrm>
              <a:off x="-280518" y="1163563"/>
              <a:ext cx="16860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Install wall &amp; attic insulation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37" name="Google Shape;137;p13"/>
          <p:cNvGrpSpPr/>
          <p:nvPr/>
        </p:nvGrpSpPr>
        <p:grpSpPr>
          <a:xfrm>
            <a:off x="7354250" y="5140491"/>
            <a:ext cx="1193400" cy="153900"/>
            <a:chOff x="575513" y="1163563"/>
            <a:chExt cx="1193400" cy="153900"/>
          </a:xfrm>
        </p:grpSpPr>
        <p:sp>
          <p:nvSpPr>
            <p:cNvPr id="138" name="Google Shape;138;p13"/>
            <p:cNvSpPr/>
            <p:nvPr/>
          </p:nvSpPr>
          <p:spPr>
            <a:xfrm>
              <a:off x="1437413" y="1165213"/>
              <a:ext cx="331500" cy="150600"/>
            </a:xfrm>
            <a:prstGeom prst="rect">
              <a:avLst/>
            </a:prstGeom>
            <a:solidFill>
              <a:srgbClr val="AEDE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575513" y="1163563"/>
              <a:ext cx="8298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Seal air gaps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40" name="Google Shape;140;p13"/>
          <p:cNvGrpSpPr/>
          <p:nvPr/>
        </p:nvGrpSpPr>
        <p:grpSpPr>
          <a:xfrm>
            <a:off x="7350675" y="5362516"/>
            <a:ext cx="1535754" cy="153900"/>
            <a:chOff x="233159" y="1163563"/>
            <a:chExt cx="1535754" cy="153900"/>
          </a:xfrm>
        </p:grpSpPr>
        <p:sp>
          <p:nvSpPr>
            <p:cNvPr id="141" name="Google Shape;141;p13"/>
            <p:cNvSpPr/>
            <p:nvPr/>
          </p:nvSpPr>
          <p:spPr>
            <a:xfrm>
              <a:off x="1437413" y="1165213"/>
              <a:ext cx="331500" cy="150600"/>
            </a:xfrm>
            <a:prstGeom prst="rect">
              <a:avLst/>
            </a:prstGeom>
            <a:solidFill>
              <a:srgbClr val="AEDE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42" name="Google Shape;142;p13"/>
            <p:cNvSpPr txBox="1"/>
            <p:nvPr/>
          </p:nvSpPr>
          <p:spPr>
            <a:xfrm>
              <a:off x="233159" y="1163563"/>
              <a:ext cx="11721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Prepare for drywall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43" name="Google Shape;143;p13"/>
          <p:cNvGrpSpPr/>
          <p:nvPr/>
        </p:nvGrpSpPr>
        <p:grpSpPr>
          <a:xfrm>
            <a:off x="7471150" y="5652678"/>
            <a:ext cx="1746456" cy="153900"/>
            <a:chOff x="22457" y="1163575"/>
            <a:chExt cx="1746456" cy="153900"/>
          </a:xfrm>
        </p:grpSpPr>
        <p:sp>
          <p:nvSpPr>
            <p:cNvPr id="144" name="Google Shape;144;p13"/>
            <p:cNvSpPr/>
            <p:nvPr/>
          </p:nvSpPr>
          <p:spPr>
            <a:xfrm>
              <a:off x="1437413" y="1165213"/>
              <a:ext cx="331500" cy="150600"/>
            </a:xfrm>
            <a:prstGeom prst="rect">
              <a:avLst/>
            </a:prstGeom>
            <a:solidFill>
              <a:srgbClr val="FFBF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45" name="Google Shape;145;p13"/>
            <p:cNvSpPr txBox="1"/>
            <p:nvPr/>
          </p:nvSpPr>
          <p:spPr>
            <a:xfrm>
              <a:off x="22457" y="1163575"/>
              <a:ext cx="13830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Hang and tape drywall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46" name="Google Shape;146;p13"/>
          <p:cNvGrpSpPr/>
          <p:nvPr/>
        </p:nvGrpSpPr>
        <p:grpSpPr>
          <a:xfrm>
            <a:off x="7539225" y="5874716"/>
            <a:ext cx="2062374" cy="153900"/>
            <a:chOff x="-237968" y="1163575"/>
            <a:chExt cx="2062374" cy="153900"/>
          </a:xfrm>
        </p:grpSpPr>
        <p:sp>
          <p:nvSpPr>
            <p:cNvPr id="147" name="Google Shape;147;p13"/>
            <p:cNvSpPr/>
            <p:nvPr/>
          </p:nvSpPr>
          <p:spPr>
            <a:xfrm>
              <a:off x="1437406" y="1165225"/>
              <a:ext cx="387000" cy="150600"/>
            </a:xfrm>
            <a:prstGeom prst="rect">
              <a:avLst/>
            </a:prstGeom>
            <a:solidFill>
              <a:srgbClr val="FFBF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48" name="Google Shape;148;p13"/>
            <p:cNvSpPr txBox="1"/>
            <p:nvPr/>
          </p:nvSpPr>
          <p:spPr>
            <a:xfrm>
              <a:off x="-237968" y="1163575"/>
              <a:ext cx="16434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Sand and smooth surfaces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49" name="Google Shape;149;p13"/>
          <p:cNvGrpSpPr/>
          <p:nvPr/>
        </p:nvGrpSpPr>
        <p:grpSpPr>
          <a:xfrm>
            <a:off x="8130550" y="6096753"/>
            <a:ext cx="1830700" cy="153900"/>
            <a:chOff x="-35990" y="1163588"/>
            <a:chExt cx="1830700" cy="153900"/>
          </a:xfrm>
        </p:grpSpPr>
        <p:sp>
          <p:nvSpPr>
            <p:cNvPr id="150" name="Google Shape;150;p13"/>
            <p:cNvSpPr/>
            <p:nvPr/>
          </p:nvSpPr>
          <p:spPr>
            <a:xfrm>
              <a:off x="1437410" y="1165225"/>
              <a:ext cx="357300" cy="150600"/>
            </a:xfrm>
            <a:prstGeom prst="rect">
              <a:avLst/>
            </a:prstGeom>
            <a:solidFill>
              <a:srgbClr val="FFBF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51" name="Google Shape;151;p13"/>
            <p:cNvSpPr txBox="1"/>
            <p:nvPr/>
          </p:nvSpPr>
          <p:spPr>
            <a:xfrm>
              <a:off x="-35990" y="1163588"/>
              <a:ext cx="14412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Prime walls for painting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52" name="Google Shape;152;p13"/>
          <p:cNvGrpSpPr/>
          <p:nvPr/>
        </p:nvGrpSpPr>
        <p:grpSpPr>
          <a:xfrm>
            <a:off x="8597475" y="6384491"/>
            <a:ext cx="1553125" cy="153900"/>
            <a:chOff x="8597475" y="6464317"/>
            <a:chExt cx="1553125" cy="153900"/>
          </a:xfrm>
        </p:grpSpPr>
        <p:sp>
          <p:nvSpPr>
            <p:cNvPr id="153" name="Google Shape;153;p13"/>
            <p:cNvSpPr/>
            <p:nvPr/>
          </p:nvSpPr>
          <p:spPr>
            <a:xfrm>
              <a:off x="9955300" y="6465967"/>
              <a:ext cx="195300" cy="150600"/>
            </a:xfrm>
            <a:prstGeom prst="rect">
              <a:avLst/>
            </a:prstGeom>
            <a:solidFill>
              <a:srgbClr val="91E7E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54" name="Google Shape;154;p13"/>
            <p:cNvSpPr txBox="1"/>
            <p:nvPr/>
          </p:nvSpPr>
          <p:spPr>
            <a:xfrm>
              <a:off x="8597475" y="6464317"/>
              <a:ext cx="13257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Pass final inspections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pSp>
        <p:nvGrpSpPr>
          <p:cNvPr id="155" name="Google Shape;155;p13"/>
          <p:cNvGrpSpPr/>
          <p:nvPr/>
        </p:nvGrpSpPr>
        <p:grpSpPr>
          <a:xfrm>
            <a:off x="8547650" y="6604091"/>
            <a:ext cx="1820174" cy="153900"/>
            <a:chOff x="8732648" y="6838375"/>
            <a:chExt cx="1711977" cy="153900"/>
          </a:xfrm>
        </p:grpSpPr>
        <p:sp>
          <p:nvSpPr>
            <p:cNvPr id="156" name="Google Shape;156;p13"/>
            <p:cNvSpPr/>
            <p:nvPr/>
          </p:nvSpPr>
          <p:spPr>
            <a:xfrm>
              <a:off x="10249624" y="6840038"/>
              <a:ext cx="195000" cy="150600"/>
            </a:xfrm>
            <a:prstGeom prst="rect">
              <a:avLst/>
            </a:prstGeom>
            <a:solidFill>
              <a:srgbClr val="91E7E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57" name="Google Shape;157;p13"/>
            <p:cNvSpPr txBox="1"/>
            <p:nvPr/>
          </p:nvSpPr>
          <p:spPr>
            <a:xfrm>
              <a:off x="8732648" y="6838375"/>
              <a:ext cx="14832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Deliver keys &amp; documents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sp>
        <p:nvSpPr>
          <p:cNvPr id="158" name="Google Shape;158;p13"/>
          <p:cNvSpPr/>
          <p:nvPr/>
        </p:nvSpPr>
        <p:spPr>
          <a:xfrm>
            <a:off x="1433286" y="677875"/>
            <a:ext cx="8898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W1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59" name="Google Shape;159;p13"/>
          <p:cNvSpPr/>
          <p:nvPr/>
        </p:nvSpPr>
        <p:spPr>
          <a:xfrm>
            <a:off x="2355020" y="677875"/>
            <a:ext cx="8844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W2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0" name="Google Shape;160;p13"/>
          <p:cNvSpPr/>
          <p:nvPr/>
        </p:nvSpPr>
        <p:spPr>
          <a:xfrm>
            <a:off x="3271353" y="677875"/>
            <a:ext cx="8898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W3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1" name="Google Shape;161;p13"/>
          <p:cNvSpPr/>
          <p:nvPr/>
        </p:nvSpPr>
        <p:spPr>
          <a:xfrm>
            <a:off x="4193086" y="677875"/>
            <a:ext cx="8898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W4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2" name="Google Shape;162;p13"/>
          <p:cNvSpPr/>
          <p:nvPr/>
        </p:nvSpPr>
        <p:spPr>
          <a:xfrm>
            <a:off x="5114820" y="677875"/>
            <a:ext cx="8844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W5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3" name="Google Shape;163;p13"/>
          <p:cNvSpPr/>
          <p:nvPr/>
        </p:nvSpPr>
        <p:spPr>
          <a:xfrm>
            <a:off x="6031153" y="677875"/>
            <a:ext cx="8898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W6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4" name="Google Shape;164;p13"/>
          <p:cNvSpPr/>
          <p:nvPr/>
        </p:nvSpPr>
        <p:spPr>
          <a:xfrm>
            <a:off x="6952887" y="677875"/>
            <a:ext cx="8898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W7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5" name="Google Shape;165;p13"/>
          <p:cNvSpPr/>
          <p:nvPr/>
        </p:nvSpPr>
        <p:spPr>
          <a:xfrm>
            <a:off x="7874620" y="677875"/>
            <a:ext cx="8844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W8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6" name="Google Shape;166;p13"/>
          <p:cNvSpPr/>
          <p:nvPr/>
        </p:nvSpPr>
        <p:spPr>
          <a:xfrm>
            <a:off x="8790954" y="677875"/>
            <a:ext cx="8898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W9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7" name="Google Shape;167;p13"/>
          <p:cNvSpPr/>
          <p:nvPr/>
        </p:nvSpPr>
        <p:spPr>
          <a:xfrm>
            <a:off x="9712687" y="677875"/>
            <a:ext cx="889800" cy="326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2857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3F4C"/>
                </a:solidFill>
                <a:latin typeface="Rubik Medium"/>
                <a:ea typeface="Rubik Medium"/>
                <a:cs typeface="Rubik Medium"/>
                <a:sym typeface="Rubik Medium"/>
              </a:rPr>
              <a:t>W10</a:t>
            </a:r>
            <a:endParaRPr sz="18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grpSp>
        <p:nvGrpSpPr>
          <p:cNvPr id="168" name="Google Shape;168;p13"/>
          <p:cNvGrpSpPr/>
          <p:nvPr/>
        </p:nvGrpSpPr>
        <p:grpSpPr>
          <a:xfrm>
            <a:off x="9459250" y="6823691"/>
            <a:ext cx="1042633" cy="153900"/>
            <a:chOff x="9394069" y="6838375"/>
            <a:chExt cx="980655" cy="153900"/>
          </a:xfrm>
        </p:grpSpPr>
        <p:sp>
          <p:nvSpPr>
            <p:cNvPr id="169" name="Google Shape;169;p13"/>
            <p:cNvSpPr/>
            <p:nvPr/>
          </p:nvSpPr>
          <p:spPr>
            <a:xfrm>
              <a:off x="10249624" y="6840025"/>
              <a:ext cx="125100" cy="150600"/>
            </a:xfrm>
            <a:prstGeom prst="rect">
              <a:avLst/>
            </a:prstGeom>
            <a:solidFill>
              <a:srgbClr val="91E7E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170" name="Google Shape;170;p13"/>
            <p:cNvSpPr txBox="1"/>
            <p:nvPr/>
          </p:nvSpPr>
          <p:spPr>
            <a:xfrm>
              <a:off x="9394069" y="6838375"/>
              <a:ext cx="822000" cy="1539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45700" spcFirstLastPara="1" rIns="4570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Close permits</a:t>
              </a:r>
              <a:endParaRPr sz="1000">
                <a:solidFill>
                  <a:schemeClr val="lt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