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Rubik Medium"/>
      <p:regular r:id="rId7"/>
      <p:bold r:id="rId8"/>
      <p:italic r:id="rId9"/>
      <p:boldItalic r:id="rId10"/>
    </p:embeddedFont>
    <p:embeddedFont>
      <p:font typeface="Rubik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  <p15:guide id="3" pos="5422">
          <p15:clr>
            <a:srgbClr val="747775"/>
          </p15:clr>
        </p15:guide>
        <p15:guide id="4" orient="horz" pos="2733">
          <p15:clr>
            <a:srgbClr val="747775"/>
          </p15:clr>
        </p15:guide>
        <p15:guide id="5" orient="horz" pos="217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  <p:guide pos="5422"/>
        <p:guide pos="2733" orient="horz"/>
        <p:guide pos="217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Light-regular.fntdata"/><Relationship Id="rId10" Type="http://schemas.openxmlformats.org/officeDocument/2006/relationships/font" Target="fonts/RubikMedium-boldItalic.fntdata"/><Relationship Id="rId13" Type="http://schemas.openxmlformats.org/officeDocument/2006/relationships/font" Target="fonts/RubikLight-italic.fntdata"/><Relationship Id="rId12" Type="http://schemas.openxmlformats.org/officeDocument/2006/relationships/font" Target="fonts/Rubik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ubikMedium-italic.fntdata"/><Relationship Id="rId14" Type="http://schemas.openxmlformats.org/officeDocument/2006/relationships/font" Target="fonts/Rubik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Medium-regular.fntdata"/><Relationship Id="rId8" Type="http://schemas.openxmlformats.org/officeDocument/2006/relationships/font" Target="fonts/Rubik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10692000" cy="7560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642511" y="640320"/>
            <a:ext cx="9406978" cy="6279361"/>
            <a:chOff x="648725" y="553075"/>
            <a:chExt cx="9406978" cy="6279361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7186150" y="3788016"/>
              <a:ext cx="2869553" cy="3044420"/>
              <a:chOff x="648725" y="3788016"/>
              <a:chExt cx="2869553" cy="3044420"/>
            </a:xfrm>
          </p:grpSpPr>
          <p:cxnSp>
            <p:nvCxnSpPr>
              <p:cNvPr id="57" name="Google Shape;57;p13"/>
              <p:cNvCxnSpPr/>
              <p:nvPr/>
            </p:nvCxnSpPr>
            <p:spPr>
              <a:xfrm>
                <a:off x="2069600" y="3788016"/>
                <a:ext cx="3600" cy="543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58" name="Google Shape;58;p13"/>
              <p:cNvGrpSpPr/>
              <p:nvPr/>
            </p:nvGrpSpPr>
            <p:grpSpPr>
              <a:xfrm>
                <a:off x="648725" y="5105725"/>
                <a:ext cx="1293528" cy="1726711"/>
                <a:chOff x="648725" y="5105725"/>
                <a:chExt cx="1293528" cy="1726711"/>
              </a:xfrm>
            </p:grpSpPr>
            <p:sp>
              <p:nvSpPr>
                <p:cNvPr id="59" name="Google Shape;59;p13"/>
                <p:cNvSpPr/>
                <p:nvPr/>
              </p:nvSpPr>
              <p:spPr>
                <a:xfrm>
                  <a:off x="683153" y="5490836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rgbClr val="FABBFC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142875" rotWithShape="0" algn="bl" dir="2700000" dist="95250">
                    <a:srgbClr val="000000">
                      <a:alpha val="8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" name="Google Shape;60;p13"/>
                <p:cNvSpPr/>
                <p:nvPr/>
              </p:nvSpPr>
              <p:spPr>
                <a:xfrm>
                  <a:off x="648725" y="5449400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61" name="Google Shape;61;p13"/>
                <p:cNvGrpSpPr/>
                <p:nvPr/>
              </p:nvGrpSpPr>
              <p:grpSpPr>
                <a:xfrm>
                  <a:off x="796250" y="5105725"/>
                  <a:ext cx="974400" cy="493500"/>
                  <a:chOff x="796250" y="5105725"/>
                  <a:chExt cx="974400" cy="493500"/>
                </a:xfrm>
              </p:grpSpPr>
              <p:sp>
                <p:nvSpPr>
                  <p:cNvPr id="62" name="Google Shape;62;p13"/>
                  <p:cNvSpPr/>
                  <p:nvPr/>
                </p:nvSpPr>
                <p:spPr>
                  <a:xfrm>
                    <a:off x="796250" y="5105725"/>
                    <a:ext cx="974400" cy="493500"/>
                  </a:xfrm>
                  <a:prstGeom prst="roundRect">
                    <a:avLst>
                      <a:gd fmla="val 32969" name="adj"/>
                    </a:avLst>
                  </a:prstGeom>
                  <a:solidFill>
                    <a:srgbClr val="FABBFC"/>
                  </a:solidFill>
                  <a:ln cap="flat" cmpd="sng" w="9525">
                    <a:solidFill>
                      <a:srgbClr val="49494A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63" name="Google Shape;63;p13"/>
                  <p:cNvSpPr txBox="1"/>
                  <p:nvPr/>
                </p:nvSpPr>
                <p:spPr>
                  <a:xfrm>
                    <a:off x="822650" y="5283175"/>
                    <a:ext cx="900000" cy="138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chemeClr val="dk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rPr>
                      <a:t>INTERNSHIPS</a:t>
                    </a:r>
                    <a:endParaRPr sz="900">
                      <a:solidFill>
                        <a:schemeClr val="dk2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endParaRPr>
                  </a:p>
                </p:txBody>
              </p:sp>
            </p:grpSp>
            <p:sp>
              <p:nvSpPr>
                <p:cNvPr id="64" name="Google Shape;64;p13"/>
                <p:cNvSpPr txBox="1"/>
                <p:nvPr/>
              </p:nvSpPr>
              <p:spPr>
                <a:xfrm>
                  <a:off x="712925" y="5711000"/>
                  <a:ext cx="1130700" cy="969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latin typeface="Rubik Light"/>
                      <a:ea typeface="Rubik Light"/>
                      <a:cs typeface="Rubik Light"/>
                      <a:sym typeface="Rubik Light"/>
                    </a:rPr>
                    <a:t>Seek out internships or apprenticeships in your desired field to gain practical experience and expand your professional network.</a:t>
                  </a:r>
                  <a:endParaRPr sz="900"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</p:grpSp>
          <p:grpSp>
            <p:nvGrpSpPr>
              <p:cNvPr id="65" name="Google Shape;65;p13"/>
              <p:cNvGrpSpPr/>
              <p:nvPr/>
            </p:nvGrpSpPr>
            <p:grpSpPr>
              <a:xfrm>
                <a:off x="2224750" y="5105725"/>
                <a:ext cx="1293528" cy="1726711"/>
                <a:chOff x="2224750" y="5105725"/>
                <a:chExt cx="1293528" cy="1726711"/>
              </a:xfrm>
            </p:grpSpPr>
            <p:sp>
              <p:nvSpPr>
                <p:cNvPr id="66" name="Google Shape;66;p13"/>
                <p:cNvSpPr/>
                <p:nvPr/>
              </p:nvSpPr>
              <p:spPr>
                <a:xfrm>
                  <a:off x="2259178" y="5490836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rgbClr val="FABBFC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142875" rotWithShape="0" algn="bl" dir="2700000" dist="95250">
                    <a:srgbClr val="000000">
                      <a:alpha val="8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7" name="Google Shape;67;p13"/>
                <p:cNvSpPr/>
                <p:nvPr/>
              </p:nvSpPr>
              <p:spPr>
                <a:xfrm>
                  <a:off x="2224750" y="5449400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68" name="Google Shape;68;p13"/>
                <p:cNvGrpSpPr/>
                <p:nvPr/>
              </p:nvGrpSpPr>
              <p:grpSpPr>
                <a:xfrm>
                  <a:off x="2372275" y="5105725"/>
                  <a:ext cx="974400" cy="493500"/>
                  <a:chOff x="796250" y="5105725"/>
                  <a:chExt cx="974400" cy="493500"/>
                </a:xfrm>
              </p:grpSpPr>
              <p:sp>
                <p:nvSpPr>
                  <p:cNvPr id="69" name="Google Shape;69;p13"/>
                  <p:cNvSpPr/>
                  <p:nvPr/>
                </p:nvSpPr>
                <p:spPr>
                  <a:xfrm>
                    <a:off x="796250" y="5105725"/>
                    <a:ext cx="974400" cy="493500"/>
                  </a:xfrm>
                  <a:prstGeom prst="roundRect">
                    <a:avLst>
                      <a:gd fmla="val 32969" name="adj"/>
                    </a:avLst>
                  </a:prstGeom>
                  <a:solidFill>
                    <a:srgbClr val="FABBFC"/>
                  </a:solidFill>
                  <a:ln cap="flat" cmpd="sng" w="9525">
                    <a:solidFill>
                      <a:srgbClr val="49494A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70" name="Google Shape;70;p13"/>
                  <p:cNvSpPr txBox="1"/>
                  <p:nvPr/>
                </p:nvSpPr>
                <p:spPr>
                  <a:xfrm>
                    <a:off x="833450" y="5213875"/>
                    <a:ext cx="900000" cy="277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chemeClr val="dk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rPr>
                      <a:t>SKILL</a:t>
                    </a:r>
                    <a:endParaRPr sz="900">
                      <a:solidFill>
                        <a:schemeClr val="dk2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endParaRPr>
                  </a:p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chemeClr val="dk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rPr>
                      <a:t>DEVELOPMENT</a:t>
                    </a:r>
                    <a:endParaRPr sz="900">
                      <a:solidFill>
                        <a:schemeClr val="dk2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endParaRPr>
                  </a:p>
                </p:txBody>
              </p:sp>
            </p:grpSp>
            <p:sp>
              <p:nvSpPr>
                <p:cNvPr id="71" name="Google Shape;71;p13"/>
                <p:cNvSpPr txBox="1"/>
                <p:nvPr/>
              </p:nvSpPr>
              <p:spPr>
                <a:xfrm>
                  <a:off x="2323300" y="5711004"/>
                  <a:ext cx="1062000" cy="969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latin typeface="Rubik Light"/>
                      <a:ea typeface="Rubik Light"/>
                      <a:cs typeface="Rubik Light"/>
                      <a:sym typeface="Rubik Light"/>
                    </a:rPr>
                    <a:t>Invest in acquiring new skills or enhancing existing ones through workshops, courses, or online learning platforms.</a:t>
                  </a:r>
                  <a:endParaRPr sz="900"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</p:grpSp>
          <p:cxnSp>
            <p:nvCxnSpPr>
              <p:cNvPr id="72" name="Google Shape;72;p13"/>
              <p:cNvCxnSpPr>
                <a:stCxn id="62" idx="0"/>
                <a:endCxn id="69" idx="0"/>
              </p:cNvCxnSpPr>
              <p:nvPr/>
            </p:nvCxnSpPr>
            <p:spPr>
              <a:xfrm flipH="1" rot="-5400000">
                <a:off x="2071100" y="4318075"/>
                <a:ext cx="600" cy="1575900"/>
              </a:xfrm>
              <a:prstGeom prst="bentConnector3">
                <a:avLst>
                  <a:gd fmla="val -129533333" name="adj1"/>
                </a:avLst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3" name="Google Shape;73;p13"/>
            <p:cNvGrpSpPr/>
            <p:nvPr/>
          </p:nvGrpSpPr>
          <p:grpSpPr>
            <a:xfrm>
              <a:off x="3922200" y="3788016"/>
              <a:ext cx="2869553" cy="3044420"/>
              <a:chOff x="648725" y="3788016"/>
              <a:chExt cx="2869553" cy="3044420"/>
            </a:xfrm>
          </p:grpSpPr>
          <p:cxnSp>
            <p:nvCxnSpPr>
              <p:cNvPr id="74" name="Google Shape;74;p13"/>
              <p:cNvCxnSpPr/>
              <p:nvPr/>
            </p:nvCxnSpPr>
            <p:spPr>
              <a:xfrm>
                <a:off x="2069600" y="3788016"/>
                <a:ext cx="3600" cy="543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75" name="Google Shape;75;p13"/>
              <p:cNvGrpSpPr/>
              <p:nvPr/>
            </p:nvGrpSpPr>
            <p:grpSpPr>
              <a:xfrm>
                <a:off x="648725" y="5105725"/>
                <a:ext cx="1293528" cy="1726711"/>
                <a:chOff x="648725" y="5105725"/>
                <a:chExt cx="1293528" cy="1726711"/>
              </a:xfrm>
            </p:grpSpPr>
            <p:sp>
              <p:nvSpPr>
                <p:cNvPr id="76" name="Google Shape;76;p13"/>
                <p:cNvSpPr/>
                <p:nvPr/>
              </p:nvSpPr>
              <p:spPr>
                <a:xfrm>
                  <a:off x="683153" y="5490836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rgbClr val="45CECE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142875" rotWithShape="0" algn="bl" dir="2700000" dist="95250">
                    <a:srgbClr val="000000">
                      <a:alpha val="8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" name="Google Shape;77;p13"/>
                <p:cNvSpPr/>
                <p:nvPr/>
              </p:nvSpPr>
              <p:spPr>
                <a:xfrm>
                  <a:off x="648725" y="5449400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78" name="Google Shape;78;p13"/>
                <p:cNvGrpSpPr/>
                <p:nvPr/>
              </p:nvGrpSpPr>
              <p:grpSpPr>
                <a:xfrm>
                  <a:off x="796250" y="5105725"/>
                  <a:ext cx="974400" cy="493500"/>
                  <a:chOff x="796250" y="5105725"/>
                  <a:chExt cx="974400" cy="493500"/>
                </a:xfrm>
              </p:grpSpPr>
              <p:sp>
                <p:nvSpPr>
                  <p:cNvPr id="79" name="Google Shape;79;p13"/>
                  <p:cNvSpPr/>
                  <p:nvPr/>
                </p:nvSpPr>
                <p:spPr>
                  <a:xfrm>
                    <a:off x="796250" y="5105725"/>
                    <a:ext cx="974400" cy="493500"/>
                  </a:xfrm>
                  <a:prstGeom prst="roundRect">
                    <a:avLst>
                      <a:gd fmla="val 32969" name="adj"/>
                    </a:avLst>
                  </a:prstGeom>
                  <a:solidFill>
                    <a:srgbClr val="45CECE"/>
                  </a:solidFill>
                  <a:ln cap="flat" cmpd="sng" w="9525">
                    <a:solidFill>
                      <a:srgbClr val="49494A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80" name="Google Shape;80;p13"/>
                  <p:cNvSpPr txBox="1"/>
                  <p:nvPr/>
                </p:nvSpPr>
                <p:spPr>
                  <a:xfrm>
                    <a:off x="822650" y="5283175"/>
                    <a:ext cx="900000" cy="138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chemeClr val="dk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rPr>
                      <a:t>SMART </a:t>
                    </a:r>
                    <a:r>
                      <a:rPr lang="uk" sz="900">
                        <a:solidFill>
                          <a:schemeClr val="dk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rPr>
                      <a:t>GOALS</a:t>
                    </a:r>
                    <a:endParaRPr sz="900">
                      <a:solidFill>
                        <a:schemeClr val="dk2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endParaRPr>
                  </a:p>
                </p:txBody>
              </p:sp>
            </p:grpSp>
            <p:sp>
              <p:nvSpPr>
                <p:cNvPr id="81" name="Google Shape;81;p13"/>
                <p:cNvSpPr txBox="1"/>
                <p:nvPr/>
              </p:nvSpPr>
              <p:spPr>
                <a:xfrm>
                  <a:off x="712925" y="5711000"/>
                  <a:ext cx="1130700" cy="831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latin typeface="Rubik Light"/>
                      <a:ea typeface="Rubik Light"/>
                      <a:cs typeface="Rubik Light"/>
                      <a:sym typeface="Rubik Light"/>
                    </a:rPr>
                    <a:t>Specific, Measurable, Achievable, Time-bound goals to ensure clarity and effectiveness in goal-setting.</a:t>
                  </a:r>
                  <a:endParaRPr sz="900"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</p:grpSp>
          <p:grpSp>
            <p:nvGrpSpPr>
              <p:cNvPr id="82" name="Google Shape;82;p13"/>
              <p:cNvGrpSpPr/>
              <p:nvPr/>
            </p:nvGrpSpPr>
            <p:grpSpPr>
              <a:xfrm>
                <a:off x="2224750" y="5105725"/>
                <a:ext cx="1293528" cy="1726711"/>
                <a:chOff x="2224750" y="5105725"/>
                <a:chExt cx="1293528" cy="1726711"/>
              </a:xfrm>
            </p:grpSpPr>
            <p:sp>
              <p:nvSpPr>
                <p:cNvPr id="83" name="Google Shape;83;p13"/>
                <p:cNvSpPr/>
                <p:nvPr/>
              </p:nvSpPr>
              <p:spPr>
                <a:xfrm>
                  <a:off x="2259178" y="5490836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rgbClr val="45CECE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142875" rotWithShape="0" algn="bl" dir="2700000" dist="95250">
                    <a:srgbClr val="000000">
                      <a:alpha val="8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4" name="Google Shape;84;p13"/>
                <p:cNvSpPr/>
                <p:nvPr/>
              </p:nvSpPr>
              <p:spPr>
                <a:xfrm>
                  <a:off x="2224750" y="5449400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85" name="Google Shape;85;p13"/>
                <p:cNvGrpSpPr/>
                <p:nvPr/>
              </p:nvGrpSpPr>
              <p:grpSpPr>
                <a:xfrm>
                  <a:off x="2372275" y="5105725"/>
                  <a:ext cx="974400" cy="493500"/>
                  <a:chOff x="796250" y="5105725"/>
                  <a:chExt cx="974400" cy="493500"/>
                </a:xfrm>
              </p:grpSpPr>
              <p:sp>
                <p:nvSpPr>
                  <p:cNvPr id="86" name="Google Shape;86;p13"/>
                  <p:cNvSpPr/>
                  <p:nvPr/>
                </p:nvSpPr>
                <p:spPr>
                  <a:xfrm>
                    <a:off x="796250" y="5105725"/>
                    <a:ext cx="974400" cy="493500"/>
                  </a:xfrm>
                  <a:prstGeom prst="roundRect">
                    <a:avLst>
                      <a:gd fmla="val 32969" name="adj"/>
                    </a:avLst>
                  </a:prstGeom>
                  <a:solidFill>
                    <a:srgbClr val="45CECE"/>
                  </a:solidFill>
                  <a:ln cap="flat" cmpd="sng" w="9525">
                    <a:solidFill>
                      <a:srgbClr val="49494A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87" name="Google Shape;87;p13"/>
                  <p:cNvSpPr txBox="1"/>
                  <p:nvPr/>
                </p:nvSpPr>
                <p:spPr>
                  <a:xfrm>
                    <a:off x="833450" y="5283175"/>
                    <a:ext cx="900000" cy="138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chemeClr val="dk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rPr>
                      <a:t>ACTION PLAN</a:t>
                    </a:r>
                    <a:endParaRPr sz="900">
                      <a:solidFill>
                        <a:schemeClr val="dk2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endParaRPr>
                  </a:p>
                </p:txBody>
              </p:sp>
            </p:grpSp>
            <p:sp>
              <p:nvSpPr>
                <p:cNvPr id="88" name="Google Shape;88;p13"/>
                <p:cNvSpPr txBox="1"/>
                <p:nvPr/>
              </p:nvSpPr>
              <p:spPr>
                <a:xfrm>
                  <a:off x="2323300" y="5711004"/>
                  <a:ext cx="1062000" cy="831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latin typeface="Rubik Light"/>
                      <a:ea typeface="Rubik Light"/>
                      <a:cs typeface="Rubik Light"/>
                      <a:sym typeface="Rubik Light"/>
                    </a:rPr>
                    <a:t>Develop a detailed action plan outlining the steps you need to take to achieve each of your career goals.</a:t>
                  </a:r>
                  <a:endParaRPr sz="900"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</p:grpSp>
          <p:cxnSp>
            <p:nvCxnSpPr>
              <p:cNvPr id="89" name="Google Shape;89;p13"/>
              <p:cNvCxnSpPr>
                <a:stCxn id="79" idx="0"/>
                <a:endCxn id="86" idx="0"/>
              </p:cNvCxnSpPr>
              <p:nvPr/>
            </p:nvCxnSpPr>
            <p:spPr>
              <a:xfrm flipH="1" rot="-5400000">
                <a:off x="2071100" y="4318075"/>
                <a:ext cx="600" cy="1575900"/>
              </a:xfrm>
              <a:prstGeom prst="bentConnector3">
                <a:avLst>
                  <a:gd fmla="val -129379167" name="adj1"/>
                </a:avLst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0" name="Google Shape;90;p13"/>
            <p:cNvGrpSpPr/>
            <p:nvPr/>
          </p:nvGrpSpPr>
          <p:grpSpPr>
            <a:xfrm>
              <a:off x="648725" y="3788016"/>
              <a:ext cx="2869553" cy="3044420"/>
              <a:chOff x="648725" y="3788016"/>
              <a:chExt cx="2869553" cy="3044420"/>
            </a:xfrm>
          </p:grpSpPr>
          <p:cxnSp>
            <p:nvCxnSpPr>
              <p:cNvPr id="91" name="Google Shape;91;p13"/>
              <p:cNvCxnSpPr/>
              <p:nvPr/>
            </p:nvCxnSpPr>
            <p:spPr>
              <a:xfrm>
                <a:off x="2069600" y="3788016"/>
                <a:ext cx="3600" cy="543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92" name="Google Shape;92;p13"/>
              <p:cNvGrpSpPr/>
              <p:nvPr/>
            </p:nvGrpSpPr>
            <p:grpSpPr>
              <a:xfrm>
                <a:off x="648725" y="5105725"/>
                <a:ext cx="1293528" cy="1726711"/>
                <a:chOff x="648725" y="5105725"/>
                <a:chExt cx="1293528" cy="1726711"/>
              </a:xfrm>
            </p:grpSpPr>
            <p:sp>
              <p:nvSpPr>
                <p:cNvPr id="93" name="Google Shape;93;p13"/>
                <p:cNvSpPr/>
                <p:nvPr/>
              </p:nvSpPr>
              <p:spPr>
                <a:xfrm>
                  <a:off x="683153" y="5490836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rgbClr val="23B3E5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142875" rotWithShape="0" algn="bl" dir="2700000" dist="95250">
                    <a:srgbClr val="000000">
                      <a:alpha val="8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4" name="Google Shape;94;p13"/>
                <p:cNvSpPr/>
                <p:nvPr/>
              </p:nvSpPr>
              <p:spPr>
                <a:xfrm>
                  <a:off x="648725" y="5449400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95" name="Google Shape;95;p13"/>
                <p:cNvGrpSpPr/>
                <p:nvPr/>
              </p:nvGrpSpPr>
              <p:grpSpPr>
                <a:xfrm>
                  <a:off x="796250" y="5105725"/>
                  <a:ext cx="974400" cy="493500"/>
                  <a:chOff x="796250" y="5105725"/>
                  <a:chExt cx="974400" cy="493500"/>
                </a:xfrm>
              </p:grpSpPr>
              <p:sp>
                <p:nvSpPr>
                  <p:cNvPr id="96" name="Google Shape;96;p13"/>
                  <p:cNvSpPr/>
                  <p:nvPr/>
                </p:nvSpPr>
                <p:spPr>
                  <a:xfrm>
                    <a:off x="796250" y="5105725"/>
                    <a:ext cx="974400" cy="493500"/>
                  </a:xfrm>
                  <a:prstGeom prst="roundRect">
                    <a:avLst>
                      <a:gd fmla="val 32969" name="adj"/>
                    </a:avLst>
                  </a:prstGeom>
                  <a:solidFill>
                    <a:srgbClr val="23B3E5"/>
                  </a:solidFill>
                  <a:ln cap="flat" cmpd="sng" w="9525">
                    <a:solidFill>
                      <a:srgbClr val="49494A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97" name="Google Shape;97;p13"/>
                  <p:cNvSpPr txBox="1"/>
                  <p:nvPr/>
                </p:nvSpPr>
                <p:spPr>
                  <a:xfrm>
                    <a:off x="822650" y="5213875"/>
                    <a:ext cx="900000" cy="277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100"/>
                      <a:buFont typeface="Arial"/>
                      <a:buNone/>
                    </a:pPr>
                    <a:r>
                      <a:rPr lang="uk" sz="900">
                        <a:solidFill>
                          <a:schemeClr val="dk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rPr>
                      <a:t>SELF</a:t>
                    </a:r>
                    <a:endParaRPr sz="900">
                      <a:solidFill>
                        <a:schemeClr val="dk2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endParaRPr>
                  </a:p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chemeClr val="dk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rPr>
                      <a:t>REFLECTION</a:t>
                    </a:r>
                    <a:endParaRPr sz="900">
                      <a:solidFill>
                        <a:schemeClr val="dk2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endParaRPr>
                  </a:p>
                </p:txBody>
              </p:sp>
            </p:grpSp>
            <p:sp>
              <p:nvSpPr>
                <p:cNvPr id="98" name="Google Shape;98;p13"/>
                <p:cNvSpPr txBox="1"/>
                <p:nvPr/>
              </p:nvSpPr>
              <p:spPr>
                <a:xfrm>
                  <a:off x="747275" y="5711004"/>
                  <a:ext cx="1062000" cy="831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latin typeface="Rubik Light"/>
                      <a:ea typeface="Rubik Light"/>
                      <a:cs typeface="Rubik Light"/>
                      <a:sym typeface="Rubik Light"/>
                    </a:rPr>
                    <a:t>Reflect on your strengths, weaknesses, and interests to gain clarity about your career direction.</a:t>
                  </a:r>
                  <a:endParaRPr sz="900"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2224750" y="5105725"/>
                <a:ext cx="1293528" cy="1726711"/>
                <a:chOff x="2224750" y="5105725"/>
                <a:chExt cx="1293528" cy="1726711"/>
              </a:xfrm>
            </p:grpSpPr>
            <p:sp>
              <p:nvSpPr>
                <p:cNvPr id="100" name="Google Shape;100;p13"/>
                <p:cNvSpPr/>
                <p:nvPr/>
              </p:nvSpPr>
              <p:spPr>
                <a:xfrm>
                  <a:off x="2259178" y="5490836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rgbClr val="23B3E5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142875" rotWithShape="0" algn="bl" dir="2700000" dist="95250">
                    <a:srgbClr val="000000">
                      <a:alpha val="8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1" name="Google Shape;101;p13"/>
                <p:cNvSpPr/>
                <p:nvPr/>
              </p:nvSpPr>
              <p:spPr>
                <a:xfrm>
                  <a:off x="2224750" y="5449400"/>
                  <a:ext cx="1259100" cy="1341600"/>
                </a:xfrm>
                <a:prstGeom prst="roundRect">
                  <a:avLst>
                    <a:gd fmla="val 14449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02" name="Google Shape;102;p13"/>
                <p:cNvGrpSpPr/>
                <p:nvPr/>
              </p:nvGrpSpPr>
              <p:grpSpPr>
                <a:xfrm>
                  <a:off x="2372275" y="5105725"/>
                  <a:ext cx="974400" cy="493500"/>
                  <a:chOff x="796250" y="5105725"/>
                  <a:chExt cx="974400" cy="493500"/>
                </a:xfrm>
              </p:grpSpPr>
              <p:sp>
                <p:nvSpPr>
                  <p:cNvPr id="103" name="Google Shape;103;p13"/>
                  <p:cNvSpPr/>
                  <p:nvPr/>
                </p:nvSpPr>
                <p:spPr>
                  <a:xfrm>
                    <a:off x="796250" y="5105725"/>
                    <a:ext cx="974400" cy="493500"/>
                  </a:xfrm>
                  <a:prstGeom prst="roundRect">
                    <a:avLst>
                      <a:gd fmla="val 32969" name="adj"/>
                    </a:avLst>
                  </a:prstGeom>
                  <a:solidFill>
                    <a:srgbClr val="23B3E5"/>
                  </a:solidFill>
                  <a:ln cap="flat" cmpd="sng" w="9525">
                    <a:solidFill>
                      <a:srgbClr val="49494A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04" name="Google Shape;104;p13"/>
                  <p:cNvSpPr txBox="1"/>
                  <p:nvPr/>
                </p:nvSpPr>
                <p:spPr>
                  <a:xfrm>
                    <a:off x="833450" y="5283175"/>
                    <a:ext cx="900000" cy="138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chemeClr val="dk2"/>
                        </a:solidFill>
                        <a:latin typeface="Rubik Medium"/>
                        <a:ea typeface="Rubik Medium"/>
                        <a:cs typeface="Rubik Medium"/>
                        <a:sym typeface="Rubik Medium"/>
                      </a:rPr>
                      <a:t>RESEARCH</a:t>
                    </a:r>
                    <a:endParaRPr sz="900">
                      <a:solidFill>
                        <a:schemeClr val="dk2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endParaRPr>
                  </a:p>
                </p:txBody>
              </p:sp>
            </p:grpSp>
            <p:sp>
              <p:nvSpPr>
                <p:cNvPr id="105" name="Google Shape;105;p13"/>
                <p:cNvSpPr txBox="1"/>
                <p:nvPr/>
              </p:nvSpPr>
              <p:spPr>
                <a:xfrm>
                  <a:off x="2323300" y="5711004"/>
                  <a:ext cx="1062000" cy="831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latin typeface="Rubik Light"/>
                      <a:ea typeface="Rubik Light"/>
                      <a:cs typeface="Rubik Light"/>
                      <a:sym typeface="Rubik Light"/>
                    </a:rPr>
                    <a:t>Conduct thorough research about different industries and professions to explore various career options.</a:t>
                  </a:r>
                  <a:endParaRPr sz="900"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</p:grpSp>
          <p:cxnSp>
            <p:nvCxnSpPr>
              <p:cNvPr id="106" name="Google Shape;106;p13"/>
              <p:cNvCxnSpPr>
                <a:stCxn id="96" idx="0"/>
                <a:endCxn id="103" idx="0"/>
              </p:cNvCxnSpPr>
              <p:nvPr/>
            </p:nvCxnSpPr>
            <p:spPr>
              <a:xfrm flipH="1" rot="-5400000">
                <a:off x="2071100" y="4318075"/>
                <a:ext cx="600" cy="1575900"/>
              </a:xfrm>
              <a:prstGeom prst="bentConnector3">
                <a:avLst>
                  <a:gd fmla="val -129433333" name="adj1"/>
                </a:avLst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07" name="Google Shape;107;p13"/>
            <p:cNvCxnSpPr/>
            <p:nvPr/>
          </p:nvCxnSpPr>
          <p:spPr>
            <a:xfrm flipH="1">
              <a:off x="5342548" y="1189141"/>
              <a:ext cx="6000" cy="12921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08" name="Google Shape;108;p13"/>
            <p:cNvGrpSpPr/>
            <p:nvPr/>
          </p:nvGrpSpPr>
          <p:grpSpPr>
            <a:xfrm>
              <a:off x="3928500" y="553075"/>
              <a:ext cx="2860925" cy="672675"/>
              <a:chOff x="3928500" y="553075"/>
              <a:chExt cx="2860925" cy="672675"/>
            </a:xfrm>
          </p:grpSpPr>
          <p:sp>
            <p:nvSpPr>
              <p:cNvPr id="109" name="Google Shape;109;p13"/>
              <p:cNvSpPr/>
              <p:nvPr/>
            </p:nvSpPr>
            <p:spPr>
              <a:xfrm>
                <a:off x="3959225" y="611950"/>
                <a:ext cx="2830200" cy="613800"/>
              </a:xfrm>
              <a:prstGeom prst="roundRect">
                <a:avLst>
                  <a:gd fmla="val 28666" name="adj"/>
                </a:avLst>
              </a:prstGeom>
              <a:solidFill>
                <a:srgbClr val="F4AD47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3928500" y="553075"/>
                <a:ext cx="2830200" cy="613800"/>
              </a:xfrm>
              <a:prstGeom prst="roundRect">
                <a:avLst>
                  <a:gd fmla="val 28666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4086450" y="667525"/>
                <a:ext cx="25143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500">
                    <a:solidFill>
                      <a:srgbClr val="49494A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CONCEPT MAP</a:t>
                </a:r>
                <a:endParaRPr sz="2500">
                  <a:solidFill>
                    <a:srgbClr val="49494A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</p:grpSp>
        <p:grpSp>
          <p:nvGrpSpPr>
            <p:cNvPr id="112" name="Google Shape;112;p13"/>
            <p:cNvGrpSpPr/>
            <p:nvPr/>
          </p:nvGrpSpPr>
          <p:grpSpPr>
            <a:xfrm>
              <a:off x="1094975" y="2459075"/>
              <a:ext cx="1996530" cy="1365053"/>
              <a:chOff x="1094975" y="2459075"/>
              <a:chExt cx="1996530" cy="1365053"/>
            </a:xfrm>
          </p:grpSpPr>
          <p:sp>
            <p:nvSpPr>
              <p:cNvPr id="113" name="Google Shape;113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41D3E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41D3E1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1337725" y="2583085"/>
                <a:ext cx="1461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dk2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IDENTIFY YOUR PASSION</a:t>
                </a:r>
                <a:endParaRPr sz="900">
                  <a:solidFill>
                    <a:schemeClr val="dk2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1168675" y="2952452"/>
                <a:ext cx="17997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Discover what you're truly passionate about. Consider your interests, skills, and values to determine what career path aligns with your aspirations.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4364025" y="2459075"/>
              <a:ext cx="1996530" cy="1365053"/>
              <a:chOff x="1094975" y="2459075"/>
              <a:chExt cx="1996530" cy="1365053"/>
            </a:xfrm>
          </p:grpSpPr>
          <p:sp>
            <p:nvSpPr>
              <p:cNvPr id="119" name="Google Shape;119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43D1A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43D1A1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3"/>
              <p:cNvSpPr txBox="1"/>
              <p:nvPr/>
            </p:nvSpPr>
            <p:spPr>
              <a:xfrm>
                <a:off x="1337725" y="2583085"/>
                <a:ext cx="1461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dk2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SET CLEAR GOALS</a:t>
                </a:r>
                <a:endParaRPr sz="900">
                  <a:solidFill>
                    <a:schemeClr val="dk2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1168675" y="2952452"/>
                <a:ext cx="17997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Define specific and achievable career goals. Break them down into smaller milestones to keep yourself motivated and focused 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on your journey towards the job.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7633075" y="2459075"/>
              <a:ext cx="1996530" cy="1365053"/>
              <a:chOff x="1094975" y="2459075"/>
              <a:chExt cx="1996530" cy="1365053"/>
            </a:xfrm>
          </p:grpSpPr>
          <p:sp>
            <p:nvSpPr>
              <p:cNvPr id="125" name="Google Shape;125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EBAE5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FEBAE5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1337725" y="2583085"/>
                <a:ext cx="1461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dk2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RELEVANT EXPERIENCE</a:t>
                </a:r>
                <a:endParaRPr sz="900">
                  <a:solidFill>
                    <a:schemeClr val="dk2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1168675" y="2952452"/>
                <a:ext cx="17997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Acquire practical experience and skills relevant to your desired job. Seek internships, volunteer opportunities, or roles in your 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field enhance your qualifications.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cxnSp>
          <p:nvCxnSpPr>
            <p:cNvPr id="130" name="Google Shape;130;p13"/>
            <p:cNvCxnSpPr>
              <a:stCxn id="115" idx="0"/>
              <a:endCxn id="127" idx="0"/>
            </p:cNvCxnSpPr>
            <p:nvPr/>
          </p:nvCxnSpPr>
          <p:spPr>
            <a:xfrm flipH="1" rot="-5400000">
              <a:off x="5337325" y="-809725"/>
              <a:ext cx="600" cy="6538200"/>
            </a:xfrm>
            <a:prstGeom prst="bentConnector3">
              <a:avLst>
                <a:gd fmla="val -103153290" name="adj1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